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9" r:id="rId4"/>
    <p:sldId id="263" r:id="rId5"/>
    <p:sldId id="268" r:id="rId6"/>
    <p:sldId id="270" r:id="rId7"/>
    <p:sldId id="271" r:id="rId8"/>
    <p:sldId id="272" r:id="rId9"/>
    <p:sldId id="273" r:id="rId10"/>
    <p:sldId id="274" r:id="rId11"/>
    <p:sldId id="276" r:id="rId12"/>
    <p:sldId id="279" r:id="rId13"/>
    <p:sldId id="277" r:id="rId14"/>
    <p:sldId id="28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>
        <p:scale>
          <a:sx n="75" d="100"/>
          <a:sy n="75" d="100"/>
        </p:scale>
        <p:origin x="-123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665A-4CE9-49CB-A688-E08622456440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43CE-A1C9-42E6-B0ED-28E9658E6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 cycle cellulaire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8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- Des cellules dites souches, à phase G1 très courte , se divisant activement pour assurer le renouvellement des tissus(cellules des couches profondes de la peau, cellules souches sanguines… etc.).</a:t>
            </a:r>
          </a:p>
        </p:txBody>
      </p:sp>
    </p:spTree>
    <p:extLst>
      <p:ext uri="{BB962C8B-B14F-4D97-AF65-F5344CB8AC3E}">
        <p14:creationId xmlns:p14="http://schemas.microsoft.com/office/powerpoint/2010/main" val="26503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Rappel sur la structure d’ADN</a:t>
            </a:r>
            <a:endParaRPr lang="fr-F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268760"/>
            <a:ext cx="4038600" cy="2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28781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6136" y="594928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Nucléotide</a:t>
            </a:r>
          </a:p>
        </p:txBody>
      </p:sp>
    </p:spTree>
    <p:extLst>
      <p:ext uri="{BB962C8B-B14F-4D97-AF65-F5344CB8AC3E}">
        <p14:creationId xmlns:p14="http://schemas.microsoft.com/office/powerpoint/2010/main" val="343153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51" y="1698914"/>
            <a:ext cx="3517697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49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Les deux chaînes de nucléotides sont reliées au niveau des bases azotées. L’adénine est toujours associée à la thymine (A-T), la cytosine est associée à la guanine (G-C) : on dit que les deux chaînes sont complémentaires</a:t>
            </a:r>
            <a:r>
              <a:rPr lang="fr-FR" dirty="0" smtClean="0"/>
              <a:t>.</a:t>
            </a:r>
            <a:r>
              <a:rPr lang="fr-FR" dirty="0"/>
              <a:t> Les brins sont polarisés il y a une extrémité 3’ et une extrémité 5’. Dans une molécule d’ADN, l’extrémité 3’ est en face de l’extrémité 5’ de l’autre brin : les deux brins sont antiparallèles.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03" y="1698914"/>
            <a:ext cx="3523793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Réplication de l’ADN</a:t>
            </a:r>
            <a:endParaRPr lang="fr-FR" b="1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13189" r="499" b="36864"/>
          <a:stretch/>
        </p:blipFill>
        <p:spPr bwMode="auto">
          <a:xfrm>
            <a:off x="4648200" y="2068654"/>
            <a:ext cx="4038600" cy="35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2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Le cycle cellulaire correspond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l’ensemble des modifications qu’une cellule subit</a:t>
            </a:r>
            <a:r>
              <a:rPr lang="fr-FR" sz="2800" dirty="0" smtClean="0"/>
              <a:t> depuis sa formation, par division de la cellule mère, jusqu’au</a:t>
            </a:r>
            <a:r>
              <a:rPr lang="fr-FR" sz="2800" dirty="0"/>
              <a:t> </a:t>
            </a:r>
            <a:r>
              <a:rPr lang="fr-FR" sz="2800" dirty="0" smtClean="0"/>
              <a:t>moment où cette cellule a fini de se diviser en 2 cellules filles.</a:t>
            </a:r>
          </a:p>
          <a:p>
            <a:pPr marL="0" indent="0">
              <a:buNone/>
            </a:pPr>
            <a:r>
              <a:rPr lang="fr-FR" sz="2400" dirty="0" smtClean="0">
                <a:latin typeface="Times-Bold"/>
              </a:rPr>
              <a:t>Il </a:t>
            </a:r>
            <a:r>
              <a:rPr lang="fr-FR" sz="2400" i="0" u="none" strike="noStrike" baseline="0" dirty="0" smtClean="0">
                <a:latin typeface="Times-Bold"/>
              </a:rPr>
              <a:t>comprend </a:t>
            </a:r>
            <a:r>
              <a:rPr lang="fr-FR" sz="2400" b="1" i="0" u="none" strike="noStrike" baseline="0" dirty="0" smtClean="0">
                <a:solidFill>
                  <a:srgbClr val="C00000"/>
                </a:solidFill>
                <a:latin typeface="Times-Bold"/>
              </a:rPr>
              <a:t>l'interphase</a:t>
            </a:r>
            <a:r>
              <a:rPr lang="fr-FR" sz="2400" i="0" u="none" strike="noStrike" baseline="0" dirty="0" smtClean="0">
                <a:latin typeface="Times-Bold"/>
              </a:rPr>
              <a:t> et la</a:t>
            </a:r>
            <a:r>
              <a:rPr lang="fr-FR" sz="2400" i="0" u="none" strike="noStrike" dirty="0" smtClean="0">
                <a:latin typeface="Times-Bold"/>
              </a:rPr>
              <a:t> </a:t>
            </a:r>
            <a:r>
              <a:rPr lang="fr-FR" sz="2400" b="1" i="0" u="none" strike="noStrike" baseline="0" dirty="0" smtClean="0">
                <a:solidFill>
                  <a:srgbClr val="C00000"/>
                </a:solidFill>
                <a:latin typeface="Times-Bold"/>
              </a:rPr>
              <a:t>mitose</a:t>
            </a:r>
            <a:r>
              <a:rPr lang="fr-FR" sz="2400" dirty="0" smtClean="0">
                <a:latin typeface="Times-Bold"/>
              </a:rPr>
              <a:t>(alternance de deux phases).</a:t>
            </a:r>
            <a:endParaRPr lang="fr-FR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-1122" r="755" b="55383"/>
          <a:stretch/>
        </p:blipFill>
        <p:spPr bwMode="auto">
          <a:xfrm>
            <a:off x="4572000" y="2204864"/>
            <a:ext cx="47525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9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Pendant l’interphase la cellule présente une activité métabolique très intense consacrée d’une part à sa croissance ,à sa différentiation, à ses activités en général et, d’autre part, à la préparation de la mitose suivante. Cette phase est </a:t>
            </a:r>
            <a:r>
              <a:rPr lang="fr-FR" sz="2800" dirty="0"/>
              <a:t>caractérisée par un </a:t>
            </a:r>
            <a:r>
              <a:rPr lang="fr-FR" sz="2800" b="1" dirty="0">
                <a:solidFill>
                  <a:srgbClr val="C00000"/>
                </a:solidFill>
              </a:rPr>
              <a:t>accroissement du volume cellulaire</a:t>
            </a:r>
            <a:r>
              <a:rPr lang="fr-FR" sz="2800" dirty="0"/>
              <a:t>, la cellule </a:t>
            </a:r>
            <a:r>
              <a:rPr lang="fr-FR" sz="2800" b="1" dirty="0">
                <a:solidFill>
                  <a:srgbClr val="C00000"/>
                </a:solidFill>
              </a:rPr>
              <a:t>transcrit ses gènes </a:t>
            </a:r>
            <a:r>
              <a:rPr lang="fr-FR" sz="2800" dirty="0"/>
              <a:t>et les chromosomes sont </a:t>
            </a:r>
            <a:r>
              <a:rPr lang="fr-FR" sz="2800" b="1" dirty="0">
                <a:solidFill>
                  <a:srgbClr val="C00000"/>
                </a:solidFill>
              </a:rPr>
              <a:t>répliqués</a:t>
            </a:r>
            <a:r>
              <a:rPr lang="fr-FR" sz="2800" dirty="0"/>
              <a:t>. </a:t>
            </a:r>
          </a:p>
          <a:p>
            <a:r>
              <a:rPr lang="fr-FR" sz="2800" dirty="0"/>
              <a:t>Les chromosomes sont sous forme </a:t>
            </a:r>
            <a:r>
              <a:rPr lang="fr-FR" sz="2800" b="1" dirty="0">
                <a:solidFill>
                  <a:srgbClr val="C00000"/>
                </a:solidFill>
              </a:rPr>
              <a:t>décondensée</a:t>
            </a:r>
            <a:r>
              <a:rPr lang="fr-FR" sz="2800" dirty="0"/>
              <a:t> : la </a:t>
            </a:r>
            <a:r>
              <a:rPr lang="fr-FR" sz="2800" b="1" dirty="0">
                <a:solidFill>
                  <a:srgbClr val="C00000"/>
                </a:solidFill>
              </a:rPr>
              <a:t>chromatine</a:t>
            </a:r>
            <a:endParaRPr lang="fr-FR" sz="2800" b="1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b="1" i="0" u="none" strike="noStrike" baseline="0" dirty="0" smtClean="0">
                <a:latin typeface="+mj-lt"/>
              </a:rPr>
              <a:t>L'interphase est la plus longue</a:t>
            </a:r>
            <a:r>
              <a:rPr lang="fr-FR" sz="3600" b="1" i="0" u="none" strike="noStrike" dirty="0" smtClean="0">
                <a:latin typeface="+mj-lt"/>
              </a:rPr>
              <a:t> </a:t>
            </a:r>
            <a:r>
              <a:rPr lang="fr-FR" sz="3600" b="1" i="0" u="none" strike="noStrike" baseline="0" dirty="0" smtClean="0">
                <a:latin typeface="+mj-lt"/>
              </a:rPr>
              <a:t>période</a:t>
            </a:r>
            <a:r>
              <a:rPr lang="fr-FR" sz="3600" b="0" i="0" u="none" strike="noStrike" baseline="0" dirty="0" smtClean="0">
                <a:solidFill>
                  <a:srgbClr val="000000"/>
                </a:solidFill>
                <a:latin typeface="Times-Roman"/>
              </a:rPr>
              <a:t>. </a:t>
            </a:r>
            <a:r>
              <a:rPr lang="fr-FR" b="1" i="0" u="none" strike="noStrike" baseline="0" dirty="0" smtClean="0">
                <a:solidFill>
                  <a:srgbClr val="FF0000"/>
                </a:solidFill>
                <a:latin typeface="Times-Bold"/>
              </a:rPr>
              <a:t>Elle comprend 3 sous-phases: G1, S et G2</a:t>
            </a:r>
            <a:r>
              <a:rPr lang="fr-FR" b="1" i="0" u="none" strike="noStrike" dirty="0" smtClean="0">
                <a:solidFill>
                  <a:srgbClr val="FF0000"/>
                </a:solidFill>
                <a:latin typeface="Times-Bold"/>
              </a:rPr>
              <a:t> 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Times-Roman"/>
              </a:rPr>
              <a:t>(G initiale de gap, intervalle)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59" y="2562775"/>
            <a:ext cx="3698882" cy="26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sz="2800" dirty="0" smtClean="0">
                <a:solidFill>
                  <a:srgbClr val="FF0000"/>
                </a:solidFill>
              </a:rPr>
              <a:t>                        </a:t>
            </a:r>
            <a:r>
              <a:rPr lang="fr-FR" sz="2800" b="1" dirty="0" smtClean="0">
                <a:solidFill>
                  <a:srgbClr val="FF0000"/>
                </a:solidFill>
              </a:rPr>
              <a:t>Phase G1:</a:t>
            </a:r>
          </a:p>
          <a:p>
            <a:pPr marL="0" indent="0">
              <a:buNone/>
            </a:pPr>
            <a:r>
              <a:rPr lang="fr-FR" sz="2800" dirty="0" smtClean="0"/>
              <a:t>Pendant cette phase la cellule effectue son métabolisme normal, elles grossit jusqu’à atteindre une taille critique qui va donner le signal pour passer à la phase « S ».</a:t>
            </a:r>
          </a:p>
          <a:p>
            <a:pPr marL="0" indent="0">
              <a:buNone/>
            </a:pPr>
            <a:r>
              <a:rPr lang="fr-FR" sz="2800" dirty="0" smtClean="0"/>
              <a:t>Pas de synthèse d’ADN nucléaire dont la quantité reste fixe. Par contre les synthèses d’ARN(transcription)et de protéines(traduction)sont très actives.</a:t>
            </a:r>
          </a:p>
          <a:p>
            <a:pPr marL="0" indent="0">
              <a:buNone/>
            </a:pPr>
            <a:r>
              <a:rPr lang="fr-FR" sz="2800" dirty="0" smtClean="0"/>
              <a:t>La cellule effectue sa croissance et sa différentiation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             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Phase S</a:t>
            </a:r>
          </a:p>
          <a:p>
            <a:pPr marL="0" indent="0">
              <a:buNone/>
            </a:pPr>
            <a:r>
              <a:rPr lang="fr-FR" sz="2400" dirty="0" smtClean="0"/>
              <a:t>Elle correspond à la synthèse  ou  réplication de l’ADN nucléaire dont la quantité double à la fin de cette phase</a:t>
            </a:r>
            <a:r>
              <a:rPr lang="fr-FR" sz="2400" dirty="0"/>
              <a:t>.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Les </a:t>
            </a:r>
            <a:r>
              <a:rPr lang="fr-FR" sz="2400" dirty="0"/>
              <a:t>synthèses de protéines et d’ARN se poursuivent, ces dernières en raison du fait que la réplication de l’ADN ne se produit pas simultanément pour l’ensemble des chromosomes.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861616"/>
            <a:ext cx="432048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6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                        </a:t>
            </a:r>
            <a:r>
              <a:rPr lang="fr-FR" sz="2800" b="1" dirty="0" smtClean="0">
                <a:solidFill>
                  <a:srgbClr val="FF0000"/>
                </a:solidFill>
              </a:rPr>
              <a:t>Phase G2:</a:t>
            </a:r>
          </a:p>
          <a:p>
            <a:pPr marL="0" indent="0">
              <a:buNone/>
            </a:pPr>
            <a:r>
              <a:rPr lang="fr-FR" sz="2800" dirty="0" smtClean="0"/>
              <a:t>La quantité D’ADN nucléaire reste égale à celle de la phase précédente et la synthèse d’ARN et de protéines se poursuit. C’est une phase de préparation de la mitose:</a:t>
            </a:r>
          </a:p>
          <a:p>
            <a:pPr marL="0" indent="0">
              <a:buNone/>
            </a:pPr>
            <a:r>
              <a:rPr lang="fr-FR" sz="2800" dirty="0" smtClean="0"/>
              <a:t>– Facteurs de condensation.</a:t>
            </a:r>
          </a:p>
          <a:p>
            <a:pPr marL="0" indent="0">
              <a:buNone/>
            </a:pPr>
            <a:r>
              <a:rPr lang="fr-FR" sz="2800" dirty="0" smtClean="0"/>
              <a:t>– Accumulation de MPF: facteur </a:t>
            </a:r>
            <a:r>
              <a:rPr lang="fr-FR" sz="2800" dirty="0"/>
              <a:t>favorisant la mitose </a:t>
            </a:r>
            <a:r>
              <a:rPr lang="fr-FR" sz="2800" dirty="0" smtClean="0"/>
              <a:t>qui </a:t>
            </a:r>
            <a:r>
              <a:rPr lang="fr-FR" sz="2800" dirty="0"/>
              <a:t>est aussi appelé facteur de promotion de la </a:t>
            </a:r>
            <a:r>
              <a:rPr lang="fr-FR" sz="2800" dirty="0" smtClean="0"/>
              <a:t>mitose, il </a:t>
            </a:r>
            <a:r>
              <a:rPr lang="fr-FR" sz="2800" dirty="0"/>
              <a:t>stimule la phase mitotique du cycle cellulaire. 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2151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b="1" dirty="0" smtClean="0"/>
              <a:t>    Durée du cycle  cellulaire</a:t>
            </a:r>
          </a:p>
          <a:p>
            <a:pPr marL="0" indent="0">
              <a:buNone/>
            </a:pPr>
            <a:r>
              <a:rPr lang="fr-FR" sz="2400" dirty="0" smtClean="0"/>
              <a:t>Elle varie selon le type cellulaire et dépend essentiellement de celle de G1.La durée de G1 est caractéristique du type cellulaire:                                                        1h par exemple pour les érythroblastes (cellules donnant naissance aux hématies</a:t>
            </a:r>
            <a:r>
              <a:rPr lang="fr-FR" sz="2400" dirty="0"/>
              <a:t>). La durée de la phase G1 peut être très prolongée et même occuper toute la durée de vie de la cellule; on la désigne par G0.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60" y="1600200"/>
            <a:ext cx="365307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dirty="0" smtClean="0"/>
              <a:t>Dans notre organisme il existe:</a:t>
            </a:r>
          </a:p>
          <a:p>
            <a:pPr marL="0" indent="0">
              <a:buNone/>
            </a:pPr>
            <a:r>
              <a:rPr lang="fr-FR" sz="2400" dirty="0" smtClean="0"/>
              <a:t>- Des cellules restant définitivement en phase G0,cellules hautement spécialisées , ne se divisant plus(neurones).</a:t>
            </a:r>
          </a:p>
          <a:p>
            <a:pPr marL="0" indent="0">
              <a:buNone/>
            </a:pPr>
            <a:r>
              <a:rPr lang="fr-FR" sz="2400" dirty="0" smtClean="0"/>
              <a:t>- Des cellules très différentiées, se divisant rarement, à phase G0 très prolongée ou même définitive mais susceptibles de se diviser en cas de lésion(cellules hépatiques par exemple</a:t>
            </a:r>
            <a:r>
              <a:rPr lang="fr-FR" dirty="0" smtClean="0"/>
              <a:t>).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63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545</Words>
  <Application>Microsoft Office PowerPoint</Application>
  <PresentationFormat>Affichage à l'écran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cycle cellulaire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2014</dc:creator>
  <cp:lastModifiedBy>EM</cp:lastModifiedBy>
  <cp:revision>69</cp:revision>
  <dcterms:created xsi:type="dcterms:W3CDTF">2014-10-16T16:54:59Z</dcterms:created>
  <dcterms:modified xsi:type="dcterms:W3CDTF">2021-01-10T13:38:34Z</dcterms:modified>
</cp:coreProperties>
</file>