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0" r:id="rId1"/>
  </p:sldMasterIdLst>
  <p:sldIdLst>
    <p:sldId id="256" r:id="rId2"/>
    <p:sldId id="257" r:id="rId3"/>
    <p:sldId id="273" r:id="rId4"/>
    <p:sldId id="258" r:id="rId5"/>
    <p:sldId id="274" r:id="rId6"/>
    <p:sldId id="259" r:id="rId7"/>
    <p:sldId id="260" r:id="rId8"/>
    <p:sldId id="267" r:id="rId9"/>
    <p:sldId id="261" r:id="rId10"/>
    <p:sldId id="278" r:id="rId11"/>
    <p:sldId id="279" r:id="rId12"/>
    <p:sldId id="282" r:id="rId13"/>
    <p:sldId id="280" r:id="rId14"/>
    <p:sldId id="281" r:id="rId15"/>
    <p:sldId id="277" r:id="rId16"/>
    <p:sldId id="284" r:id="rId17"/>
    <p:sldId id="264" r:id="rId18"/>
    <p:sldId id="265" r:id="rId19"/>
    <p:sldId id="271" r:id="rId20"/>
    <p:sldId id="272" r:id="rId21"/>
    <p:sldId id="270" r:id="rId2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66"/>
    <a:srgbClr val="666699"/>
    <a:srgbClr val="FF0066"/>
    <a:srgbClr val="FF9900"/>
    <a:srgbClr val="0033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6" d="100"/>
          <a:sy n="46" d="100"/>
        </p:scale>
        <p:origin x="-2040" y="-5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3224985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2478956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2595521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411132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1905458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1495626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30450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1522074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319698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431680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D7141320-22EF-477C-976A-DC04F869ACC4}" type="datetimeFigureOut">
              <a:rPr lang="fr-FR" smtClean="0"/>
              <a:pPr/>
              <a:t>10/03/2022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B76B0ED-187A-4BBE-B5CA-52CA8C9E2C97}" type="slidenum">
              <a:rPr lang="fr-FR" smtClean="0"/>
              <a:pPr/>
              <a:t>‹N°›</a:t>
            </a:fld>
            <a:endParaRPr lang="fr-FR"/>
          </a:p>
        </p:txBody>
      </p:sp>
    </p:spTree>
    <p:extLst>
      <p:ext uri="{BB962C8B-B14F-4D97-AF65-F5344CB8AC3E}">
        <p14:creationId xmlns:p14="http://schemas.microsoft.com/office/powerpoint/2010/main" val="1388212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141320-22EF-477C-976A-DC04F869ACC4}" type="datetimeFigureOut">
              <a:rPr lang="fr-FR" smtClean="0"/>
              <a:pPr/>
              <a:t>10/03/2022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6B0ED-187A-4BBE-B5CA-52CA8C9E2C97}" type="slidenum">
              <a:rPr lang="fr-FR" smtClean="0"/>
              <a:pPr/>
              <a:t>‹N°›</a:t>
            </a:fld>
            <a:endParaRPr lang="fr-FR"/>
          </a:p>
        </p:txBody>
      </p:sp>
    </p:spTree>
    <p:extLst>
      <p:ext uri="{BB962C8B-B14F-4D97-AF65-F5344CB8AC3E}">
        <p14:creationId xmlns:p14="http://schemas.microsoft.com/office/powerpoint/2010/main" val="1475274322"/>
      </p:ext>
    </p:extLst>
  </p:cSld>
  <p:clrMap bg1="dk1" tx1="lt1" bg2="dk2" tx2="lt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06" r:id="rId6"/>
    <p:sldLayoutId id="2147484207" r:id="rId7"/>
    <p:sldLayoutId id="2147484208" r:id="rId8"/>
    <p:sldLayoutId id="2147484209" r:id="rId9"/>
    <p:sldLayoutId id="2147484210" r:id="rId10"/>
    <p:sldLayoutId id="214748421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2030" y="1371600"/>
            <a:ext cx="8229600" cy="1409328"/>
          </a:xfrm>
          <a:noFill/>
        </p:spPr>
        <p:txBody>
          <a:bodyPr>
            <a:noAutofit/>
          </a:bodyPr>
          <a:lstStyle/>
          <a:p>
            <a:pPr algn="ctr"/>
            <a:r>
              <a:rPr lang="fr-FR" sz="4000" i="1" dirty="0" smtClean="0">
                <a:solidFill>
                  <a:schemeClr val="tx1"/>
                </a:solidFill>
              </a:rPr>
              <a:t>Les enfants victimes </a:t>
            </a:r>
            <a:br>
              <a:rPr lang="fr-FR" sz="4000" i="1" dirty="0" smtClean="0">
                <a:solidFill>
                  <a:schemeClr val="tx1"/>
                </a:solidFill>
              </a:rPr>
            </a:br>
            <a:r>
              <a:rPr lang="fr-FR" sz="4000" i="1" dirty="0" smtClean="0">
                <a:solidFill>
                  <a:schemeClr val="tx1"/>
                </a:solidFill>
              </a:rPr>
              <a:t>de </a:t>
            </a:r>
            <a:br>
              <a:rPr lang="fr-FR" sz="4000" i="1" dirty="0" smtClean="0">
                <a:solidFill>
                  <a:schemeClr val="tx1"/>
                </a:solidFill>
              </a:rPr>
            </a:br>
            <a:r>
              <a:rPr lang="fr-FR" sz="4000" i="1" dirty="0" smtClean="0">
                <a:solidFill>
                  <a:schemeClr val="tx1"/>
                </a:solidFill>
              </a:rPr>
              <a:t>sévices/Maltraitance </a:t>
            </a:r>
            <a:endParaRPr lang="fr-FR" sz="4000" i="1" dirty="0">
              <a:solidFill>
                <a:schemeClr val="tx1"/>
              </a:solidFill>
            </a:endParaRPr>
          </a:p>
        </p:txBody>
      </p:sp>
      <p:sp>
        <p:nvSpPr>
          <p:cNvPr id="3" name="Sous-titre 2"/>
          <p:cNvSpPr>
            <a:spLocks noGrp="1"/>
          </p:cNvSpPr>
          <p:nvPr>
            <p:ph type="subTitle" idx="1"/>
          </p:nvPr>
        </p:nvSpPr>
        <p:spPr>
          <a:xfrm>
            <a:off x="2357422" y="4643446"/>
            <a:ext cx="6400800" cy="1752600"/>
          </a:xfrm>
        </p:spPr>
        <p:txBody>
          <a:bodyPr>
            <a:normAutofit/>
          </a:bodyPr>
          <a:lstStyle/>
          <a:p>
            <a:pPr algn="r"/>
            <a:r>
              <a:rPr lang="fr-FR" sz="1400" b="1" i="1" dirty="0" smtClean="0">
                <a:latin typeface="Times New Roman" pitchFamily="18" charset="0"/>
                <a:cs typeface="Times New Roman" pitchFamily="18" charset="0"/>
              </a:rPr>
              <a:t>Dr F. </a:t>
            </a:r>
            <a:r>
              <a:rPr lang="fr-FR" sz="1400" b="1" i="1" dirty="0" err="1" smtClean="0">
                <a:latin typeface="Times New Roman" pitchFamily="18" charset="0"/>
                <a:cs typeface="Times New Roman" pitchFamily="18" charset="0"/>
              </a:rPr>
              <a:t>Guehria</a:t>
            </a:r>
            <a:endParaRPr lang="fr-FR" sz="1400" b="1" i="1" dirty="0" smtClean="0">
              <a:latin typeface="Times New Roman" pitchFamily="18" charset="0"/>
              <a:cs typeface="Times New Roman" pitchFamily="18" charset="0"/>
            </a:endParaRPr>
          </a:p>
          <a:p>
            <a:pPr algn="r"/>
            <a:r>
              <a:rPr lang="fr-FR" sz="1400" b="1" i="1" dirty="0" smtClean="0">
                <a:latin typeface="Times New Roman" pitchFamily="18" charset="0"/>
                <a:cs typeface="Times New Roman" pitchFamily="18" charset="0"/>
              </a:rPr>
              <a:t>Service de médecine légale</a:t>
            </a:r>
          </a:p>
          <a:p>
            <a:pPr algn="r"/>
            <a:r>
              <a:rPr lang="fr-FR" sz="1400" b="1" i="1" dirty="0" smtClean="0">
                <a:latin typeface="Times New Roman" pitchFamily="18" charset="0"/>
                <a:cs typeface="Times New Roman" pitchFamily="18" charset="0"/>
              </a:rPr>
              <a:t>CHU Annaba </a:t>
            </a:r>
            <a:endParaRPr lang="fr-FR" sz="14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endParaRPr lang="fr-FR"/>
          </a:p>
        </p:txBody>
      </p:sp>
      <p:sp>
        <p:nvSpPr>
          <p:cNvPr id="5" name="Espace réservé du contenu 4"/>
          <p:cNvSpPr>
            <a:spLocks noGrp="1"/>
          </p:cNvSpPr>
          <p:nvPr>
            <p:ph idx="1"/>
          </p:nvPr>
        </p:nvSpPr>
        <p:spPr>
          <a:xfrm>
            <a:off x="457200" y="1600200"/>
            <a:ext cx="8507288" cy="4525963"/>
          </a:xfrm>
        </p:spPr>
        <p:txBody>
          <a:bodyPr/>
          <a:lstStyle/>
          <a:p>
            <a:r>
              <a:rPr lang="fr-FR" b="1" dirty="0"/>
              <a:t>Conduite à tenir. Quand </a:t>
            </a:r>
            <a:r>
              <a:rPr lang="fr-FR" b="1" dirty="0" smtClean="0"/>
              <a:t>on se </a:t>
            </a:r>
            <a:r>
              <a:rPr lang="fr-FR" b="1" dirty="0"/>
              <a:t>pose la question d’un </a:t>
            </a:r>
            <a:r>
              <a:rPr lang="fr-FR" b="1" dirty="0" smtClean="0"/>
              <a:t>danger pour </a:t>
            </a:r>
            <a:r>
              <a:rPr lang="fr-FR" b="1" dirty="0"/>
              <a:t>l’enfant, que faire ?</a:t>
            </a:r>
          </a:p>
          <a:p>
            <a:r>
              <a:rPr lang="fr-FR" b="1" dirty="0"/>
              <a:t>Penser à l’enfant et ne jamais rester </a:t>
            </a:r>
            <a:r>
              <a:rPr lang="fr-FR" b="1" dirty="0" smtClean="0"/>
              <a:t>seul avec </a:t>
            </a:r>
            <a:r>
              <a:rPr lang="fr-FR" b="1" dirty="0"/>
              <a:t>ses doutes</a:t>
            </a:r>
            <a:endParaRPr lang="fr-FR" dirty="0"/>
          </a:p>
        </p:txBody>
      </p:sp>
    </p:spTree>
    <p:extLst>
      <p:ext uri="{BB962C8B-B14F-4D97-AF65-F5344CB8AC3E}">
        <p14:creationId xmlns:p14="http://schemas.microsoft.com/office/powerpoint/2010/main" val="34750896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457200" y="1600200"/>
            <a:ext cx="8363272" cy="4525963"/>
          </a:xfrm>
        </p:spPr>
        <p:txBody>
          <a:bodyPr/>
          <a:lstStyle/>
          <a:p>
            <a:r>
              <a:rPr lang="fr-FR" sz="2800" dirty="0" smtClean="0"/>
              <a:t>Dans </a:t>
            </a:r>
            <a:r>
              <a:rPr lang="fr-FR" sz="2800" dirty="0"/>
              <a:t>les situations de suspicion </a:t>
            </a:r>
            <a:r>
              <a:rPr lang="fr-FR" sz="2800" dirty="0" smtClean="0"/>
              <a:t>de maltraitance</a:t>
            </a:r>
            <a:r>
              <a:rPr lang="fr-FR" sz="2800" dirty="0"/>
              <a:t>, ne</a:t>
            </a:r>
          </a:p>
          <a:p>
            <a:pPr marL="0" indent="0">
              <a:buNone/>
            </a:pPr>
            <a:r>
              <a:rPr lang="fr-FR" sz="2800" dirty="0"/>
              <a:t>pas hésiter à hospitaliser l’enfant. </a:t>
            </a:r>
            <a:endParaRPr lang="fr-FR" sz="2800" dirty="0" smtClean="0"/>
          </a:p>
          <a:p>
            <a:pPr marL="0" indent="0">
              <a:buNone/>
            </a:pPr>
            <a:endParaRPr lang="fr-FR" sz="2800" dirty="0" smtClean="0"/>
          </a:p>
          <a:p>
            <a:r>
              <a:rPr lang="fr-FR" sz="2800" dirty="0" smtClean="0"/>
              <a:t>Cette </a:t>
            </a:r>
            <a:r>
              <a:rPr lang="fr-FR" sz="2800" dirty="0"/>
              <a:t>mise à l’abri permet </a:t>
            </a:r>
            <a:r>
              <a:rPr lang="fr-FR" sz="2800" dirty="0" smtClean="0"/>
              <a:t>de prendre </a:t>
            </a:r>
            <a:r>
              <a:rPr lang="fr-FR" sz="2800" dirty="0"/>
              <a:t>le recul nécessaire pour compléter l’examen clinique </a:t>
            </a:r>
            <a:r>
              <a:rPr lang="fr-FR" sz="2800" dirty="0" smtClean="0"/>
              <a:t>de l’enfant</a:t>
            </a:r>
            <a:r>
              <a:rPr lang="fr-FR" sz="2800" dirty="0"/>
              <a:t>, réfléchir, évaluer sa situation de </a:t>
            </a:r>
            <a:r>
              <a:rPr lang="fr-FR" sz="2800" dirty="0" smtClean="0"/>
              <a:t>façon </a:t>
            </a:r>
            <a:r>
              <a:rPr lang="fr-FR" sz="2800" dirty="0"/>
              <a:t>pluridisciplinaire</a:t>
            </a:r>
            <a:r>
              <a:rPr lang="fr-FR" dirty="0"/>
              <a:t>.</a:t>
            </a:r>
          </a:p>
        </p:txBody>
      </p:sp>
    </p:spTree>
    <p:extLst>
      <p:ext uri="{BB962C8B-B14F-4D97-AF65-F5344CB8AC3E}">
        <p14:creationId xmlns:p14="http://schemas.microsoft.com/office/powerpoint/2010/main" val="1889790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smtClean="0"/>
              <a:t>Un certificat médical initial, descriptif, rédigé par un médecin , sera systématiquement réalisé.</a:t>
            </a:r>
          </a:p>
          <a:p>
            <a:r>
              <a:rPr lang="fr-FR" dirty="0" smtClean="0"/>
              <a:t> Deux situations sont à distinguer, celle du danger potentiel et celle du danger avéré. </a:t>
            </a:r>
          </a:p>
          <a:p>
            <a:r>
              <a:rPr lang="fr-FR" dirty="0" smtClean="0"/>
              <a:t>Ces situations constituent une dérogation au secret professionnel. </a:t>
            </a:r>
            <a:endParaRPr lang="fr-FR" dirty="0"/>
          </a:p>
        </p:txBody>
      </p:sp>
    </p:spTree>
    <p:extLst>
      <p:ext uri="{BB962C8B-B14F-4D97-AF65-F5344CB8AC3E}">
        <p14:creationId xmlns:p14="http://schemas.microsoft.com/office/powerpoint/2010/main" val="14059594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dirty="0" smtClean="0"/>
              <a:t>Transmettre une information préoccupante,</a:t>
            </a:r>
            <a:br>
              <a:rPr lang="fr-FR" sz="3200" b="1" dirty="0" smtClean="0"/>
            </a:br>
            <a:r>
              <a:rPr lang="fr-FR" sz="3200" b="1" dirty="0" smtClean="0"/>
              <a:t>voire un signalement</a:t>
            </a:r>
            <a:br>
              <a:rPr lang="fr-FR" sz="3200" b="1" dirty="0" smtClean="0"/>
            </a:br>
            <a:endParaRPr lang="fr-FR" sz="3200" dirty="0"/>
          </a:p>
        </p:txBody>
      </p:sp>
      <p:sp>
        <p:nvSpPr>
          <p:cNvPr id="3" name="Espace réservé du contenu 2"/>
          <p:cNvSpPr>
            <a:spLocks noGrp="1"/>
          </p:cNvSpPr>
          <p:nvPr>
            <p:ph idx="1"/>
          </p:nvPr>
        </p:nvSpPr>
        <p:spPr>
          <a:xfrm>
            <a:off x="457200" y="1600200"/>
            <a:ext cx="8435280" cy="4525963"/>
          </a:xfrm>
        </p:spPr>
        <p:txBody>
          <a:bodyPr>
            <a:normAutofit fontScale="77500" lnSpcReduction="20000"/>
          </a:bodyPr>
          <a:lstStyle/>
          <a:p>
            <a:r>
              <a:rPr lang="fr-FR" dirty="0" smtClean="0"/>
              <a:t>Il </a:t>
            </a:r>
            <a:r>
              <a:rPr lang="fr-FR" dirty="0"/>
              <a:t>faut transmettre une information préoccupante, voire un</a:t>
            </a:r>
          </a:p>
          <a:p>
            <a:pPr marL="0" indent="0">
              <a:buNone/>
            </a:pPr>
            <a:r>
              <a:rPr lang="fr-FR" dirty="0"/>
              <a:t>signalement, selon que l’enfant est en risque de danger ou en</a:t>
            </a:r>
          </a:p>
          <a:p>
            <a:pPr marL="0" indent="0">
              <a:buNone/>
            </a:pPr>
            <a:r>
              <a:rPr lang="fr-FR" dirty="0"/>
              <a:t>situation de danger avéré, voire maltraité, afin de le protéger.</a:t>
            </a:r>
          </a:p>
          <a:p>
            <a:r>
              <a:rPr lang="fr-FR" dirty="0"/>
              <a:t>Cette transmission se fait par écrit, avec l’état civil précis</a:t>
            </a:r>
          </a:p>
          <a:p>
            <a:pPr marL="0" indent="0">
              <a:buNone/>
            </a:pPr>
            <a:r>
              <a:rPr lang="fr-FR" dirty="0"/>
              <a:t>de l’enfant et de la famille, leur(s) adresse(s) et des éléments</a:t>
            </a:r>
          </a:p>
          <a:p>
            <a:pPr marL="0" indent="0">
              <a:buNone/>
            </a:pPr>
            <a:r>
              <a:rPr lang="fr-FR" dirty="0"/>
              <a:t>d’observation motivant la transmission. </a:t>
            </a:r>
            <a:endParaRPr lang="fr-FR" dirty="0" smtClean="0"/>
          </a:p>
          <a:p>
            <a:r>
              <a:rPr lang="fr-FR" dirty="0" smtClean="0"/>
              <a:t>Les </a:t>
            </a:r>
            <a:r>
              <a:rPr lang="fr-FR" dirty="0"/>
              <a:t>propos de </a:t>
            </a:r>
            <a:r>
              <a:rPr lang="fr-FR" dirty="0" smtClean="0"/>
              <a:t>l’enfant, mis </a:t>
            </a:r>
            <a:r>
              <a:rPr lang="fr-FR" dirty="0"/>
              <a:t>entre guillemets, doivent être retranscrits avec la fidélité </a:t>
            </a:r>
            <a:r>
              <a:rPr lang="fr-FR" dirty="0" smtClean="0"/>
              <a:t>la plus </a:t>
            </a:r>
            <a:r>
              <a:rPr lang="fr-FR" dirty="0"/>
              <a:t>grande possible. </a:t>
            </a:r>
            <a:endParaRPr lang="fr-FR" dirty="0" smtClean="0"/>
          </a:p>
          <a:p>
            <a:r>
              <a:rPr lang="fr-FR" dirty="0" smtClean="0"/>
              <a:t>Le </a:t>
            </a:r>
            <a:r>
              <a:rPr lang="fr-FR" dirty="0"/>
              <a:t>document transmis doit être descriptif, </a:t>
            </a:r>
            <a:r>
              <a:rPr lang="fr-FR" dirty="0" smtClean="0"/>
              <a:t>le plus </a:t>
            </a:r>
            <a:r>
              <a:rPr lang="fr-FR" dirty="0"/>
              <a:t>objectif possible, sans prendre parti.</a:t>
            </a:r>
          </a:p>
        </p:txBody>
      </p:sp>
    </p:spTree>
    <p:extLst>
      <p:ext uri="{BB962C8B-B14F-4D97-AF65-F5344CB8AC3E}">
        <p14:creationId xmlns:p14="http://schemas.microsoft.com/office/powerpoint/2010/main" val="26664026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Signalement judiciaire</a:t>
            </a:r>
            <a:endParaRPr lang="fr-FR" dirty="0"/>
          </a:p>
        </p:txBody>
      </p:sp>
      <p:sp>
        <p:nvSpPr>
          <p:cNvPr id="3" name="Espace réservé du contenu 2"/>
          <p:cNvSpPr>
            <a:spLocks noGrp="1"/>
          </p:cNvSpPr>
          <p:nvPr>
            <p:ph idx="1"/>
          </p:nvPr>
        </p:nvSpPr>
        <p:spPr/>
        <p:txBody>
          <a:bodyPr>
            <a:noAutofit/>
          </a:bodyPr>
          <a:lstStyle/>
          <a:p>
            <a:pPr marL="0" indent="0">
              <a:buNone/>
            </a:pPr>
            <a:r>
              <a:rPr lang="fr-FR" sz="2800" dirty="0"/>
              <a:t>La loi réserve le terme de signalement à la saisine du </a:t>
            </a:r>
            <a:r>
              <a:rPr lang="fr-FR" sz="2800" dirty="0" smtClean="0"/>
              <a:t>procureur de </a:t>
            </a:r>
            <a:r>
              <a:rPr lang="fr-FR" sz="2800" dirty="0"/>
              <a:t>la République. </a:t>
            </a:r>
            <a:endParaRPr lang="fr-FR" sz="2800" dirty="0" smtClean="0"/>
          </a:p>
          <a:p>
            <a:pPr marL="0" indent="0">
              <a:buNone/>
            </a:pPr>
            <a:r>
              <a:rPr lang="fr-FR" sz="2800" dirty="0" smtClean="0"/>
              <a:t>Le </a:t>
            </a:r>
            <a:r>
              <a:rPr lang="fr-FR" sz="2800" dirty="0"/>
              <a:t>signalement peut être défini comme un acte</a:t>
            </a:r>
          </a:p>
          <a:p>
            <a:pPr marL="0" indent="0">
              <a:buNone/>
            </a:pPr>
            <a:r>
              <a:rPr lang="fr-FR" sz="2800" dirty="0"/>
              <a:t>professionnel écrit, présentant, après évaluation, la situation </a:t>
            </a:r>
            <a:r>
              <a:rPr lang="fr-FR" sz="2800" dirty="0" smtClean="0"/>
              <a:t>d’un enfant </a:t>
            </a:r>
            <a:r>
              <a:rPr lang="fr-FR" sz="2800" dirty="0"/>
              <a:t>en danger qui nécessite une protection judiciaire.</a:t>
            </a:r>
          </a:p>
          <a:p>
            <a:pPr marL="0" indent="0">
              <a:buNone/>
            </a:pPr>
            <a:r>
              <a:rPr lang="fr-FR" sz="2800" dirty="0"/>
              <a:t>Le signalement judiciaire direct est toujours possible, </a:t>
            </a:r>
            <a:r>
              <a:rPr lang="fr-FR" sz="2800" dirty="0" smtClean="0"/>
              <a:t>réservé aux </a:t>
            </a:r>
            <a:r>
              <a:rPr lang="fr-FR" sz="2800" dirty="0"/>
              <a:t>urgences graves, à savoir en cas de danger avéré et/ou de </a:t>
            </a:r>
            <a:r>
              <a:rPr lang="fr-FR" sz="2800" dirty="0" smtClean="0"/>
              <a:t>maltraitance grave</a:t>
            </a:r>
            <a:r>
              <a:rPr lang="fr-FR" sz="2800" dirty="0"/>
              <a:t>, nécessitant un placement de l’enfant en urgence</a:t>
            </a:r>
          </a:p>
          <a:p>
            <a:pPr marL="0" indent="0">
              <a:buNone/>
            </a:pPr>
            <a:r>
              <a:rPr lang="fr-FR" sz="2800" dirty="0"/>
              <a:t>et/ou une enquête pénale.</a:t>
            </a:r>
          </a:p>
        </p:txBody>
      </p:sp>
    </p:spTree>
    <p:extLst>
      <p:ext uri="{BB962C8B-B14F-4D97-AF65-F5344CB8AC3E}">
        <p14:creationId xmlns:p14="http://schemas.microsoft.com/office/powerpoint/2010/main" val="36122761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LOI DE SANTE</a:t>
            </a:r>
            <a:endParaRPr lang="fr-FR" dirty="0"/>
          </a:p>
        </p:txBody>
      </p:sp>
      <p:sp>
        <p:nvSpPr>
          <p:cNvPr id="3" name="Espace réservé du contenu 2"/>
          <p:cNvSpPr>
            <a:spLocks noGrp="1"/>
          </p:cNvSpPr>
          <p:nvPr>
            <p:ph idx="1"/>
          </p:nvPr>
        </p:nvSpPr>
        <p:spPr/>
        <p:txBody>
          <a:bodyPr>
            <a:normAutofit fontScale="70000" lnSpcReduction="20000"/>
          </a:bodyPr>
          <a:lstStyle/>
          <a:p>
            <a:r>
              <a:rPr lang="fr-FR" dirty="0"/>
              <a:t>Art. 198. — Les professionnels de la santé sont tenus</a:t>
            </a:r>
          </a:p>
          <a:p>
            <a:r>
              <a:rPr lang="fr-FR" dirty="0"/>
              <a:t>d’informer, dans l’exercice de leur profession, les services</a:t>
            </a:r>
          </a:p>
          <a:p>
            <a:r>
              <a:rPr lang="fr-FR" dirty="0"/>
              <a:t>concernés, des violences subies, notamment par les femmes,</a:t>
            </a:r>
          </a:p>
          <a:p>
            <a:r>
              <a:rPr lang="fr-FR" dirty="0"/>
              <a:t>les enfants et les adolescents mineurs, les personnes âgées,</a:t>
            </a:r>
          </a:p>
          <a:p>
            <a:r>
              <a:rPr lang="fr-FR" dirty="0"/>
              <a:t>les incapables et les personnes privées de liberté, dont ils ont</a:t>
            </a:r>
          </a:p>
          <a:p>
            <a:r>
              <a:rPr lang="fr-FR" dirty="0"/>
              <a:t>eu connaissance.</a:t>
            </a:r>
          </a:p>
          <a:p>
            <a:r>
              <a:rPr lang="fr-FR" dirty="0"/>
              <a:t>Art. 199. — En cas de violence sur une personne, tout</a:t>
            </a:r>
          </a:p>
          <a:p>
            <a:r>
              <a:rPr lang="fr-FR" dirty="0"/>
              <a:t>médecin est tenu de constater les lésions et blessures et</a:t>
            </a:r>
          </a:p>
          <a:p>
            <a:r>
              <a:rPr lang="fr-FR" dirty="0"/>
              <a:t>d’établir un certificat descriptif. Les taux d’incapacité et les</a:t>
            </a:r>
          </a:p>
          <a:p>
            <a:r>
              <a:rPr lang="fr-FR" dirty="0"/>
              <a:t>autres préjudices sont déterminés par un médecin spécialiste</a:t>
            </a:r>
          </a:p>
          <a:p>
            <a:r>
              <a:rPr lang="fr-FR" dirty="0"/>
              <a:t>en médecine légale, conformément à la législation et à la</a:t>
            </a:r>
          </a:p>
          <a:p>
            <a:r>
              <a:rPr lang="fr-FR" dirty="0"/>
              <a:t>réglementation en vigueur.</a:t>
            </a:r>
          </a:p>
        </p:txBody>
      </p:sp>
    </p:spTree>
    <p:extLst>
      <p:ext uri="{BB962C8B-B14F-4D97-AF65-F5344CB8AC3E}">
        <p14:creationId xmlns:p14="http://schemas.microsoft.com/office/powerpoint/2010/main" val="29944612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Code pénal </a:t>
            </a:r>
            <a:endParaRPr lang="fr-FR" dirty="0"/>
          </a:p>
        </p:txBody>
      </p:sp>
      <p:sp>
        <p:nvSpPr>
          <p:cNvPr id="5" name="Espace réservé du contenu 4"/>
          <p:cNvSpPr>
            <a:spLocks noGrp="1"/>
          </p:cNvSpPr>
          <p:nvPr>
            <p:ph idx="1"/>
          </p:nvPr>
        </p:nvSpPr>
        <p:spPr>
          <a:xfrm>
            <a:off x="251520" y="1600200"/>
            <a:ext cx="8640960" cy="4525963"/>
          </a:xfrm>
        </p:spPr>
        <p:txBody>
          <a:bodyPr>
            <a:normAutofit/>
          </a:bodyPr>
          <a:lstStyle/>
          <a:p>
            <a:r>
              <a:rPr lang="fr-FR" sz="2400" dirty="0" smtClean="0"/>
              <a:t>Art. 269. (Modifié) - Quiconque, volontairement, fait des blessures ou porte des coups à un mineur de seize ans ou le prive volontairement d’aliments ou de soins au point de compromettre sa santé, ou commet volontairement à son encontre toute autre violence ou voie de fait, à l’exclusion des violences légères, est puni d’un emprisonnement d’un (1) à cinq (5) ans et d’une amende de cinq cents (500) à cinq mille (5.000) DA. </a:t>
            </a:r>
          </a:p>
          <a:p>
            <a:pPr>
              <a:buClr>
                <a:schemeClr val="bg1"/>
              </a:buClr>
              <a:buFont typeface="Wingdings" pitchFamily="2" charset="2"/>
              <a:buChar char="§"/>
            </a:pPr>
            <a:r>
              <a:rPr lang="fr-FR" sz="2400" dirty="0"/>
              <a:t>L’article 270</a:t>
            </a:r>
          </a:p>
          <a:p>
            <a:pPr>
              <a:buClr>
                <a:schemeClr val="bg1"/>
              </a:buClr>
              <a:buFont typeface="Wingdings" pitchFamily="2" charset="2"/>
              <a:buChar char="§"/>
            </a:pPr>
            <a:r>
              <a:rPr lang="fr-FR" sz="2400" dirty="0"/>
              <a:t>L’article 271</a:t>
            </a:r>
          </a:p>
          <a:p>
            <a:pPr>
              <a:buClr>
                <a:schemeClr val="bg1"/>
              </a:buClr>
              <a:buFont typeface="Wingdings" pitchFamily="2" charset="2"/>
              <a:buChar char="§"/>
            </a:pPr>
            <a:r>
              <a:rPr lang="fr-FR" sz="2400" dirty="0"/>
              <a:t>L’article 272</a:t>
            </a:r>
          </a:p>
          <a:p>
            <a:endParaRPr lang="fr-FR" sz="2400" dirty="0" smtClean="0"/>
          </a:p>
          <a:p>
            <a:endParaRPr lang="fr-FR" sz="2400" dirty="0"/>
          </a:p>
        </p:txBody>
      </p:sp>
    </p:spTree>
    <p:extLst>
      <p:ext uri="{BB962C8B-B14F-4D97-AF65-F5344CB8AC3E}">
        <p14:creationId xmlns:p14="http://schemas.microsoft.com/office/powerpoint/2010/main" val="10845735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68346"/>
          </a:xfrm>
          <a:noFill/>
        </p:spPr>
        <p:txBody>
          <a:bodyPr>
            <a:normAutofit/>
          </a:bodyPr>
          <a:lstStyle/>
          <a:p>
            <a:r>
              <a:rPr lang="fr-FR" sz="2400" b="1" dirty="0" smtClean="0">
                <a:solidFill>
                  <a:schemeClr val="tx1"/>
                </a:solidFill>
                <a:effectLst/>
                <a:latin typeface="Times New Roman" pitchFamily="18" charset="0"/>
                <a:cs typeface="Times New Roman" pitchFamily="18" charset="0"/>
              </a:rPr>
              <a:t>Les aspects radiologiques du syndrome de l’enfant battu </a:t>
            </a:r>
            <a:endParaRPr lang="fr-FR" sz="2400" b="1" dirty="0">
              <a:solidFill>
                <a:schemeClr val="tx1"/>
              </a:solidFill>
              <a:effectLst/>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srcRect/>
          <a:stretch>
            <a:fillRect/>
          </a:stretch>
        </p:blipFill>
        <p:spPr bwMode="auto">
          <a:xfrm>
            <a:off x="714348" y="1357298"/>
            <a:ext cx="2000264" cy="2071702"/>
          </a:xfrm>
          <a:prstGeom prst="rect">
            <a:avLst/>
          </a:prstGeom>
          <a:noFill/>
          <a:ln w="28575">
            <a:solidFill>
              <a:srgbClr val="FF0066"/>
            </a:solid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714348" y="3857628"/>
            <a:ext cx="657225" cy="838200"/>
          </a:xfrm>
          <a:prstGeom prst="rect">
            <a:avLst/>
          </a:prstGeom>
          <a:solidFill>
            <a:srgbClr val="FFFF00"/>
          </a:solidFill>
          <a:ln w="28575">
            <a:solidFill>
              <a:srgbClr val="FF0000"/>
            </a:solid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1907172" y="3857628"/>
            <a:ext cx="714375" cy="857250"/>
          </a:xfrm>
          <a:prstGeom prst="rect">
            <a:avLst/>
          </a:prstGeom>
          <a:solidFill>
            <a:srgbClr val="FFFF00"/>
          </a:solidFill>
          <a:ln w="28575">
            <a:solidFill>
              <a:srgbClr val="FF0000"/>
            </a:solid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2871771" y="3867153"/>
            <a:ext cx="657225" cy="828675"/>
          </a:xfrm>
          <a:prstGeom prst="rect">
            <a:avLst/>
          </a:prstGeom>
          <a:solidFill>
            <a:srgbClr val="FFFF00"/>
          </a:solidFill>
          <a:ln w="28575">
            <a:solidFill>
              <a:srgbClr val="FF0000"/>
            </a:solidFill>
            <a:miter lim="800000"/>
            <a:headEnd/>
            <a:tailEnd/>
          </a:ln>
        </p:spPr>
      </p:pic>
      <p:sp>
        <p:nvSpPr>
          <p:cNvPr id="7" name="Rectangle 6"/>
          <p:cNvSpPr/>
          <p:nvPr/>
        </p:nvSpPr>
        <p:spPr>
          <a:xfrm>
            <a:off x="4071934" y="1500174"/>
            <a:ext cx="4572000" cy="3539430"/>
          </a:xfrm>
          <a:prstGeom prst="rect">
            <a:avLst/>
          </a:prstGeom>
          <a:ln>
            <a:solidFill>
              <a:srgbClr val="FFFF00"/>
            </a:solidFill>
          </a:ln>
        </p:spPr>
        <p:txBody>
          <a:bodyPr wrap="square">
            <a:spAutoFit/>
          </a:bodyPr>
          <a:lstStyle/>
          <a:p>
            <a:pPr marL="228600" indent="-228600">
              <a:buAutoNum type="alphaUcPeriod"/>
            </a:pPr>
            <a:r>
              <a:rPr lang="fr-FR" sz="1400" b="1" dirty="0" smtClean="0">
                <a:solidFill>
                  <a:schemeClr val="bg1"/>
                </a:solidFill>
              </a:rPr>
              <a:t>Radiographie de l’extrémité supérieure du tibia </a:t>
            </a:r>
            <a:r>
              <a:rPr lang="fr-FR" sz="1400" b="1" dirty="0" smtClean="0"/>
              <a:t>gauche chez une enfant âgée de 2 mois. Suspicion clinique de syndrome des enfants battus. Fracture en« anse de seau » avec décroché métaphysaire (flèche). Cette image, difficile à visualiser sur une seule incidence, est très évocatrice du diagnostic.</a:t>
            </a:r>
          </a:p>
          <a:p>
            <a:pPr marL="228600" indent="-228600">
              <a:buAutoNum type="alphaUcPeriod"/>
            </a:pPr>
            <a:endParaRPr lang="fr-FR" sz="1400" b="1" dirty="0" smtClean="0"/>
          </a:p>
          <a:p>
            <a:pPr marL="228600" indent="-228600"/>
            <a:endParaRPr lang="fr-FR" sz="1400" b="1" dirty="0" smtClean="0"/>
          </a:p>
          <a:p>
            <a:pPr marL="228600" indent="-228600"/>
            <a:endParaRPr lang="fr-FR" sz="1400" b="1" dirty="0" smtClean="0"/>
          </a:p>
          <a:p>
            <a:pPr marL="228600" indent="-228600"/>
            <a:endParaRPr lang="fr-FR" sz="1400" b="1" dirty="0" smtClean="0"/>
          </a:p>
          <a:p>
            <a:endParaRPr lang="fr-FR" sz="1400" b="1" dirty="0" smtClean="0"/>
          </a:p>
          <a:p>
            <a:r>
              <a:rPr lang="fr-FR" sz="1400" b="1" dirty="0" smtClean="0"/>
              <a:t>B. Représentation schématique des fractures-arrachements métaphysaires.</a:t>
            </a:r>
          </a:p>
          <a:p>
            <a:pPr marL="342900" indent="-342900">
              <a:buAutoNum type="arabicPeriod"/>
            </a:pPr>
            <a:r>
              <a:rPr lang="fr-FR" sz="1400" b="1" dirty="0" smtClean="0"/>
              <a:t>Ligne claire métaphysaire ;</a:t>
            </a:r>
          </a:p>
          <a:p>
            <a:pPr marL="342900" indent="-342900">
              <a:buAutoNum type="arabicPeriod"/>
            </a:pPr>
            <a:r>
              <a:rPr lang="fr-FR" sz="1400" b="1" dirty="0" smtClean="0"/>
              <a:t> . fracture en « coin » ; </a:t>
            </a:r>
          </a:p>
          <a:p>
            <a:pPr marL="342900" indent="-342900"/>
            <a:r>
              <a:rPr lang="fr-FR" sz="1400" b="1" dirty="0" smtClean="0"/>
              <a:t>3. fracture en « anse </a:t>
            </a:r>
            <a:r>
              <a:rPr lang="fr-FR" sz="1400" b="1" dirty="0" err="1" smtClean="0"/>
              <a:t>deseau</a:t>
            </a:r>
            <a:r>
              <a:rPr lang="fr-FR" sz="1400" b="1" dirty="0" smtClean="0"/>
              <a:t> </a:t>
            </a:r>
            <a:r>
              <a:rPr lang="fr-FR" sz="1400" b="1" dirty="0" smtClean="0">
                <a:solidFill>
                  <a:schemeClr val="bg1"/>
                </a:solidFill>
              </a:rPr>
              <a:t>».</a:t>
            </a:r>
            <a:endParaRPr lang="fr-FR" sz="1400" b="1" dirty="0">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2050" name="Picture 2"/>
          <p:cNvPicPr>
            <a:picLocks noChangeAspect="1" noChangeArrowheads="1"/>
          </p:cNvPicPr>
          <p:nvPr/>
        </p:nvPicPr>
        <p:blipFill>
          <a:blip r:embed="rId2" cstate="print"/>
          <a:srcRect/>
          <a:stretch>
            <a:fillRect/>
          </a:stretch>
        </p:blipFill>
        <p:spPr bwMode="auto">
          <a:xfrm>
            <a:off x="1428728" y="1571612"/>
            <a:ext cx="1952633" cy="4143404"/>
          </a:xfrm>
          <a:prstGeom prst="rect">
            <a:avLst/>
          </a:prstGeom>
          <a:noFill/>
          <a:ln w="38100">
            <a:solidFill>
              <a:srgbClr val="FF0066"/>
            </a:solidFill>
            <a:miter lim="800000"/>
            <a:headEnd/>
            <a:tailEnd/>
          </a:ln>
        </p:spPr>
      </p:pic>
      <p:sp>
        <p:nvSpPr>
          <p:cNvPr id="4" name="Rectangle 3"/>
          <p:cNvSpPr/>
          <p:nvPr/>
        </p:nvSpPr>
        <p:spPr>
          <a:xfrm>
            <a:off x="4929190" y="2214554"/>
            <a:ext cx="3357586" cy="1261884"/>
          </a:xfrm>
          <a:prstGeom prst="rect">
            <a:avLst/>
          </a:prstGeom>
          <a:ln>
            <a:solidFill>
              <a:srgbClr val="FFFF00"/>
            </a:solidFill>
          </a:ln>
        </p:spPr>
        <p:txBody>
          <a:bodyPr wrap="square">
            <a:spAutoFit/>
          </a:bodyPr>
          <a:lstStyle/>
          <a:p>
            <a:r>
              <a:rPr lang="fr-FR" b="1" dirty="0" smtClean="0">
                <a:solidFill>
                  <a:schemeClr val="bg1"/>
                </a:solidFill>
              </a:rPr>
              <a:t> </a:t>
            </a:r>
            <a:r>
              <a:rPr lang="fr-FR" sz="1400" b="1" i="1" dirty="0" smtClean="0"/>
              <a:t>Schéma d’un hématome sous-</a:t>
            </a:r>
            <a:r>
              <a:rPr lang="fr-FR" sz="1400" b="1" i="1" dirty="0" err="1" smtClean="0"/>
              <a:t>périosté</a:t>
            </a:r>
            <a:endParaRPr lang="fr-FR" sz="1400" b="1" i="1" dirty="0" smtClean="0"/>
          </a:p>
          <a:p>
            <a:r>
              <a:rPr lang="fr-FR" sz="1400" b="1" i="1" dirty="0" smtClean="0"/>
              <a:t> </a:t>
            </a:r>
          </a:p>
          <a:p>
            <a:r>
              <a:rPr lang="fr-FR" sz="1400" b="1" i="1" dirty="0" smtClean="0"/>
              <a:t>H : hématome ;</a:t>
            </a:r>
          </a:p>
          <a:p>
            <a:r>
              <a:rPr lang="fr-FR" sz="1400" b="1" i="1" dirty="0" smtClean="0"/>
              <a:t> les flèches représentent le décollement périosté</a:t>
            </a:r>
            <a:r>
              <a:rPr lang="fr-FR" sz="1600" b="1" i="1" dirty="0" smtClean="0">
                <a:solidFill>
                  <a:schemeClr val="bg1"/>
                </a:solidFill>
              </a:rPr>
              <a:t>.</a:t>
            </a:r>
            <a:endParaRPr lang="fr-FR" sz="1600" b="1" i="1" dirty="0">
              <a:solidFill>
                <a:schemeClr val="bg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043608" y="1425840"/>
            <a:ext cx="1962152" cy="4214842"/>
          </a:xfrm>
          <a:prstGeom prst="rect">
            <a:avLst/>
          </a:prstGeom>
          <a:noFill/>
          <a:ln w="38100">
            <a:solidFill>
              <a:srgbClr val="FF0066"/>
            </a:solid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7236296" y="1541209"/>
            <a:ext cx="1609730" cy="4000528"/>
          </a:xfrm>
          <a:prstGeom prst="rect">
            <a:avLst/>
          </a:prstGeom>
          <a:noFill/>
          <a:ln w="38100">
            <a:solidFill>
              <a:srgbClr val="FF0066"/>
            </a:solidFill>
            <a:miter lim="800000"/>
            <a:headEnd/>
            <a:tailEnd/>
          </a:ln>
          <a:effectLst/>
        </p:spPr>
      </p:pic>
      <p:sp>
        <p:nvSpPr>
          <p:cNvPr id="5" name="Rectangle 4"/>
          <p:cNvSpPr/>
          <p:nvPr/>
        </p:nvSpPr>
        <p:spPr>
          <a:xfrm>
            <a:off x="3491880" y="1898943"/>
            <a:ext cx="3429024" cy="2462213"/>
          </a:xfrm>
          <a:prstGeom prst="rect">
            <a:avLst/>
          </a:prstGeom>
          <a:ln>
            <a:solidFill>
              <a:srgbClr val="FFFF00"/>
            </a:solidFill>
          </a:ln>
        </p:spPr>
        <p:txBody>
          <a:bodyPr wrap="square">
            <a:spAutoFit/>
          </a:bodyPr>
          <a:lstStyle/>
          <a:p>
            <a:r>
              <a:rPr lang="fr-FR" sz="1400" dirty="0" smtClean="0">
                <a:solidFill>
                  <a:schemeClr val="bg1"/>
                </a:solidFill>
                <a:latin typeface="Times New Roman" pitchFamily="18" charset="0"/>
                <a:cs typeface="Times New Roman" pitchFamily="18" charset="0"/>
              </a:rPr>
              <a:t>A</a:t>
            </a:r>
            <a:r>
              <a:rPr lang="fr-FR" sz="1400" b="1" dirty="0" smtClean="0">
                <a:solidFill>
                  <a:schemeClr val="bg1"/>
                </a:solidFill>
                <a:latin typeface="Times New Roman" pitchFamily="18" charset="0"/>
                <a:cs typeface="Times New Roman" pitchFamily="18" charset="0"/>
              </a:rPr>
              <a:t>. Enfant de 15 mois. Syndrome des </a:t>
            </a:r>
            <a:r>
              <a:rPr lang="fr-FR" sz="1400" b="1" dirty="0" smtClean="0">
                <a:latin typeface="Times New Roman" pitchFamily="18" charset="0"/>
                <a:cs typeface="Times New Roman" pitchFamily="18" charset="0"/>
              </a:rPr>
              <a:t>enfants battus : décollement</a:t>
            </a:r>
          </a:p>
          <a:p>
            <a:r>
              <a:rPr lang="fr-FR" sz="1400" b="1" dirty="0" err="1" smtClean="0">
                <a:latin typeface="Times New Roman" pitchFamily="18" charset="0"/>
                <a:cs typeface="Times New Roman" pitchFamily="18" charset="0"/>
              </a:rPr>
              <a:t>Épiphyso</a:t>
            </a:r>
            <a:r>
              <a:rPr lang="fr-FR" sz="1400" b="1" dirty="0" smtClean="0">
                <a:latin typeface="Times New Roman" pitchFamily="18" charset="0"/>
                <a:cs typeface="Times New Roman" pitchFamily="18" charset="0"/>
              </a:rPr>
              <a:t>-métaphysaire de l’extrémité supérieure de l’humérus et volumineux</a:t>
            </a:r>
          </a:p>
          <a:p>
            <a:r>
              <a:rPr lang="fr-FR" sz="1400" b="1" dirty="0" smtClean="0">
                <a:latin typeface="Times New Roman" pitchFamily="18" charset="0"/>
                <a:cs typeface="Times New Roman" pitchFamily="18" charset="0"/>
              </a:rPr>
              <a:t>hématome sous-</a:t>
            </a:r>
            <a:r>
              <a:rPr lang="fr-FR" sz="1400" b="1" dirty="0" err="1" smtClean="0">
                <a:latin typeface="Times New Roman" pitchFamily="18" charset="0"/>
                <a:cs typeface="Times New Roman" pitchFamily="18" charset="0"/>
              </a:rPr>
              <a:t>périosté</a:t>
            </a:r>
            <a:r>
              <a:rPr lang="fr-FR" sz="1400" b="1" dirty="0" smtClean="0">
                <a:latin typeface="Times New Roman" pitchFamily="18" charset="0"/>
                <a:cs typeface="Times New Roman" pitchFamily="18" charset="0"/>
              </a:rPr>
              <a:t> englobant le tiers supérieur</a:t>
            </a:r>
          </a:p>
          <a:p>
            <a:r>
              <a:rPr lang="fr-FR" sz="1400" b="1" dirty="0" smtClean="0">
                <a:latin typeface="Times New Roman" pitchFamily="18" charset="0"/>
                <a:cs typeface="Times New Roman" pitchFamily="18" charset="0"/>
              </a:rPr>
              <a:t>de l’humérus. Déminéralisation.</a:t>
            </a:r>
          </a:p>
          <a:p>
            <a:endParaRPr lang="fr-FR" sz="1400" b="1" dirty="0" smtClean="0">
              <a:latin typeface="Times New Roman" pitchFamily="18" charset="0"/>
              <a:cs typeface="Times New Roman" pitchFamily="18" charset="0"/>
            </a:endParaRPr>
          </a:p>
          <a:p>
            <a:endParaRPr lang="fr-FR" sz="1400" b="1" dirty="0" smtClean="0">
              <a:latin typeface="Times New Roman" pitchFamily="18" charset="0"/>
              <a:cs typeface="Times New Roman" pitchFamily="18" charset="0"/>
            </a:endParaRPr>
          </a:p>
          <a:p>
            <a:r>
              <a:rPr lang="fr-FR" sz="1400" b="1" dirty="0" smtClean="0">
                <a:latin typeface="Times New Roman" pitchFamily="18" charset="0"/>
                <a:cs typeface="Times New Roman" pitchFamily="18" charset="0"/>
              </a:rPr>
              <a:t>B. Aspect 7 mois plus tard : il persiste une déformation </a:t>
            </a:r>
            <a:r>
              <a:rPr lang="fr-FR" sz="1400" b="1" dirty="0" smtClean="0">
                <a:solidFill>
                  <a:schemeClr val="bg1"/>
                </a:solidFill>
                <a:latin typeface="Times New Roman" pitchFamily="18" charset="0"/>
                <a:cs typeface="Times New Roman" pitchFamily="18" charset="0"/>
              </a:rPr>
              <a:t>résiduelle de la diaphyse</a:t>
            </a:r>
            <a:endParaRPr lang="fr-FR" sz="14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p:spPr>
        <p:txBody>
          <a:bodyPr>
            <a:normAutofit/>
          </a:bodyPr>
          <a:lstStyle/>
          <a:p>
            <a:pPr algn="ctr"/>
            <a:r>
              <a:rPr lang="fr-FR" b="1" dirty="0" smtClean="0">
                <a:solidFill>
                  <a:schemeClr val="tx1"/>
                </a:solidFill>
              </a:rPr>
              <a:t>DÉFINITIONS</a:t>
            </a:r>
            <a:r>
              <a:rPr lang="fr-FR" dirty="0" smtClean="0">
                <a:solidFill>
                  <a:srgbClr val="FF0000"/>
                </a:solidFill>
              </a:rPr>
              <a:t> </a:t>
            </a:r>
            <a:endParaRPr lang="fr-FR" dirty="0">
              <a:solidFill>
                <a:srgbClr val="FF0000"/>
              </a:solidFill>
            </a:endParaRPr>
          </a:p>
        </p:txBody>
      </p:sp>
      <p:sp>
        <p:nvSpPr>
          <p:cNvPr id="3" name="Espace réservé du contenu 2"/>
          <p:cNvSpPr>
            <a:spLocks noGrp="1"/>
          </p:cNvSpPr>
          <p:nvPr>
            <p:ph idx="1"/>
          </p:nvPr>
        </p:nvSpPr>
        <p:spPr/>
        <p:txBody>
          <a:bodyPr>
            <a:normAutofit fontScale="92500" lnSpcReduction="20000"/>
          </a:bodyPr>
          <a:lstStyle/>
          <a:p>
            <a:r>
              <a:rPr lang="fr-FR" sz="2800" dirty="0"/>
              <a:t>La maltraitance à enfant désigne les violences et la négligence envers toute personne de moins de 18 ans. </a:t>
            </a:r>
            <a:endParaRPr lang="fr-FR" sz="2800" dirty="0" smtClean="0"/>
          </a:p>
          <a:p>
            <a:r>
              <a:rPr lang="fr-FR" sz="2800" dirty="0" smtClean="0"/>
              <a:t>Elle </a:t>
            </a:r>
            <a:r>
              <a:rPr lang="fr-FR" sz="2800" dirty="0"/>
              <a:t>s’entend de toutes les formes de mauvais traitements physiques et/ou affectifs, de sévices sexuels, de négligence ou de traitement négligent, ou d’exploitation commerciale ou autre, entraînant un préjudice réel ou potentiel pour la santé de l’enfant, sa survie, son développement ou sa dignité, dans le contexte d’une relation de responsabilité, de confiance ou de pouvoir</a:t>
            </a:r>
            <a:r>
              <a:rPr lang="fr-FR" sz="2800" dirty="0" smtClean="0"/>
              <a:t>.</a:t>
            </a:r>
          </a:p>
          <a:p>
            <a:r>
              <a:rPr lang="fr-FR" sz="2800" dirty="0" smtClean="0"/>
              <a:t> </a:t>
            </a:r>
            <a:r>
              <a:rPr lang="fr-FR" sz="2800" dirty="0"/>
              <a:t>Parfois, on considère aussi comme une forme de maltraitance le fait d’exposer l’enfant au spectacle de violences entre partenaires intimes.</a:t>
            </a:r>
          </a:p>
          <a:p>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571472" y="1785926"/>
            <a:ext cx="2438400" cy="1571625"/>
          </a:xfrm>
          <a:prstGeom prst="rect">
            <a:avLst/>
          </a:prstGeom>
          <a:noFill/>
          <a:ln w="28575">
            <a:solidFill>
              <a:srgbClr val="FF0000"/>
            </a:solid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500034" y="4143380"/>
            <a:ext cx="2438400" cy="1500198"/>
          </a:xfrm>
          <a:prstGeom prst="rect">
            <a:avLst/>
          </a:prstGeom>
          <a:noFill/>
          <a:ln w="38100">
            <a:solidFill>
              <a:srgbClr val="FF0000"/>
            </a:solid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7143768" y="4214818"/>
            <a:ext cx="1643074" cy="1500197"/>
          </a:xfrm>
          <a:prstGeom prst="rect">
            <a:avLst/>
          </a:prstGeom>
          <a:noFill/>
          <a:ln w="28575">
            <a:solidFill>
              <a:srgbClr val="FF0000"/>
            </a:solidFill>
            <a:miter lim="800000"/>
            <a:headEnd/>
            <a:tailEnd/>
          </a:ln>
          <a:effectLst/>
        </p:spPr>
      </p:pic>
      <p:sp>
        <p:nvSpPr>
          <p:cNvPr id="6" name="Rectangle 5"/>
          <p:cNvSpPr/>
          <p:nvPr/>
        </p:nvSpPr>
        <p:spPr>
          <a:xfrm>
            <a:off x="3214678" y="1785926"/>
            <a:ext cx="3500462" cy="4401205"/>
          </a:xfrm>
          <a:prstGeom prst="rect">
            <a:avLst/>
          </a:prstGeom>
          <a:ln>
            <a:solidFill>
              <a:srgbClr val="FFFF00"/>
            </a:solidFill>
          </a:ln>
        </p:spPr>
        <p:txBody>
          <a:bodyPr wrap="square">
            <a:spAutoFit/>
          </a:bodyPr>
          <a:lstStyle/>
          <a:p>
            <a:r>
              <a:rPr lang="fr-FR" sz="1400" b="1" dirty="0" smtClean="0">
                <a:solidFill>
                  <a:schemeClr val="bg1"/>
                </a:solidFill>
                <a:latin typeface="Times New Roman" pitchFamily="18" charset="0"/>
                <a:cs typeface="Times New Roman" pitchFamily="18" charset="0"/>
              </a:rPr>
              <a:t>Syndrome de Silverman prouvé</a:t>
            </a:r>
          </a:p>
          <a:p>
            <a:r>
              <a:rPr lang="fr-FR" sz="1400" b="1" dirty="0" smtClean="0">
                <a:latin typeface="Times New Roman" pitchFamily="18" charset="0"/>
                <a:cs typeface="Times New Roman" pitchFamily="18" charset="0"/>
              </a:rPr>
              <a:t>chez un nourrisson âgé de 3</a:t>
            </a:r>
          </a:p>
          <a:p>
            <a:r>
              <a:rPr lang="fr-FR" sz="1400" b="1" dirty="0" smtClean="0">
                <a:latin typeface="Times New Roman" pitchFamily="18" charset="0"/>
                <a:cs typeface="Times New Roman" pitchFamily="18" charset="0"/>
              </a:rPr>
              <a:t>mois. Scanner sans injection de</a:t>
            </a:r>
          </a:p>
          <a:p>
            <a:r>
              <a:rPr lang="fr-FR" sz="1400" b="1" dirty="0" smtClean="0">
                <a:latin typeface="Times New Roman" pitchFamily="18" charset="0"/>
                <a:cs typeface="Times New Roman" pitchFamily="18" charset="0"/>
              </a:rPr>
              <a:t>produit de contraste.</a:t>
            </a:r>
          </a:p>
          <a:p>
            <a:r>
              <a:rPr lang="fr-FR" sz="1400" b="1" dirty="0" smtClean="0">
                <a:latin typeface="Times New Roman" pitchFamily="18" charset="0"/>
                <a:cs typeface="Times New Roman" pitchFamily="18" charset="0"/>
              </a:rPr>
              <a:t>A. Épanchement sous-dural </a:t>
            </a:r>
            <a:r>
              <a:rPr lang="fr-FR" sz="1400" b="1" dirty="0" err="1" smtClean="0">
                <a:latin typeface="Times New Roman" pitchFamily="18" charset="0"/>
                <a:cs typeface="Times New Roman" pitchFamily="18" charset="0"/>
              </a:rPr>
              <a:t>hypodense</a:t>
            </a:r>
            <a:r>
              <a:rPr lang="fr-FR" sz="1400" b="1" dirty="0" smtClean="0">
                <a:latin typeface="Times New Roman" pitchFamily="18" charset="0"/>
                <a:cs typeface="Times New Roman" pitchFamily="18" charset="0"/>
              </a:rPr>
              <a:t>,</a:t>
            </a:r>
          </a:p>
          <a:p>
            <a:r>
              <a:rPr lang="fr-FR" sz="1400" b="1" dirty="0" err="1" smtClean="0">
                <a:latin typeface="Times New Roman" pitchFamily="18" charset="0"/>
                <a:cs typeface="Times New Roman" pitchFamily="18" charset="0"/>
              </a:rPr>
              <a:t>Bifronto</a:t>
            </a:r>
            <a:r>
              <a:rPr lang="fr-FR" sz="1400" b="1" dirty="0" smtClean="0">
                <a:latin typeface="Times New Roman" pitchFamily="18" charset="0"/>
                <a:cs typeface="Times New Roman" pitchFamily="18" charset="0"/>
              </a:rPr>
              <a:t>-pariétal ancien</a:t>
            </a:r>
          </a:p>
          <a:p>
            <a:r>
              <a:rPr lang="fr-FR" sz="1400" b="1" dirty="0" smtClean="0">
                <a:latin typeface="Times New Roman" pitchFamily="18" charset="0"/>
                <a:cs typeface="Times New Roman" pitchFamily="18" charset="0"/>
              </a:rPr>
              <a:t>ou semi-récent. Hémorragie de</a:t>
            </a:r>
          </a:p>
          <a:p>
            <a:r>
              <a:rPr lang="fr-FR" sz="1400" b="1" dirty="0" smtClean="0">
                <a:latin typeface="Times New Roman" pitchFamily="18" charset="0"/>
                <a:cs typeface="Times New Roman" pitchFamily="18" charset="0"/>
              </a:rPr>
              <a:t>la tente du cervelet.</a:t>
            </a:r>
          </a:p>
          <a:p>
            <a:endParaRPr lang="fr-FR" sz="1400" b="1" dirty="0" smtClean="0">
              <a:latin typeface="Times New Roman" pitchFamily="18" charset="0"/>
              <a:cs typeface="Times New Roman" pitchFamily="18" charset="0"/>
            </a:endParaRPr>
          </a:p>
          <a:p>
            <a:r>
              <a:rPr lang="fr-FR" sz="1400" b="1" dirty="0" smtClean="0">
                <a:latin typeface="Times New Roman" pitchFamily="18" charset="0"/>
                <a:cs typeface="Times New Roman" pitchFamily="18" charset="0"/>
              </a:rPr>
              <a:t>B. Hématome sous-dural bilatéral,</a:t>
            </a:r>
          </a:p>
          <a:p>
            <a:r>
              <a:rPr lang="fr-FR" sz="1400" b="1" dirty="0" smtClean="0">
                <a:latin typeface="Times New Roman" pitchFamily="18" charset="0"/>
                <a:cs typeface="Times New Roman" pitchFamily="18" charset="0"/>
              </a:rPr>
              <a:t>hyperdense, avec localisation</a:t>
            </a:r>
          </a:p>
          <a:p>
            <a:r>
              <a:rPr lang="fr-FR" sz="1400" b="1" dirty="0" smtClean="0">
                <a:latin typeface="Times New Roman" pitchFamily="18" charset="0"/>
                <a:cs typeface="Times New Roman" pitchFamily="18" charset="0"/>
              </a:rPr>
              <a:t>Inter hémisphérique et au niveau</a:t>
            </a:r>
          </a:p>
          <a:p>
            <a:r>
              <a:rPr lang="fr-FR" sz="1400" b="1" dirty="0" smtClean="0">
                <a:latin typeface="Times New Roman" pitchFamily="18" charset="0"/>
                <a:cs typeface="Times New Roman" pitchFamily="18" charset="0"/>
              </a:rPr>
              <a:t>du vertex. Dédifférenciation</a:t>
            </a:r>
          </a:p>
          <a:p>
            <a:r>
              <a:rPr lang="fr-FR" sz="1400" b="1" dirty="0" smtClean="0">
                <a:latin typeface="Times New Roman" pitchFamily="18" charset="0"/>
                <a:cs typeface="Times New Roman" pitchFamily="18" charset="0"/>
              </a:rPr>
              <a:t>entre la substance blanche et la</a:t>
            </a:r>
          </a:p>
          <a:p>
            <a:r>
              <a:rPr lang="fr-FR" sz="1400" b="1" dirty="0" smtClean="0">
                <a:latin typeface="Times New Roman" pitchFamily="18" charset="0"/>
                <a:cs typeface="Times New Roman" pitchFamily="18" charset="0"/>
              </a:rPr>
              <a:t>substance grise, témoignant d’un</a:t>
            </a:r>
          </a:p>
          <a:p>
            <a:r>
              <a:rPr lang="fr-FR" sz="1400" b="1" dirty="0" smtClean="0">
                <a:latin typeface="Times New Roman" pitchFamily="18" charset="0"/>
                <a:cs typeface="Times New Roman" pitchFamily="18" charset="0"/>
              </a:rPr>
              <a:t>œdème intracérébral.</a:t>
            </a:r>
          </a:p>
          <a:p>
            <a:endParaRPr lang="fr-FR" sz="1400" b="1" dirty="0" smtClean="0">
              <a:latin typeface="Times New Roman" pitchFamily="18" charset="0"/>
              <a:cs typeface="Times New Roman" pitchFamily="18" charset="0"/>
            </a:endParaRPr>
          </a:p>
          <a:p>
            <a:r>
              <a:rPr lang="fr-FR" sz="1400" b="1" dirty="0" smtClean="0">
                <a:latin typeface="Times New Roman" pitchFamily="18" charset="0"/>
                <a:cs typeface="Times New Roman" pitchFamily="18" charset="0"/>
              </a:rPr>
              <a:t>C. Fracture </a:t>
            </a:r>
            <a:r>
              <a:rPr lang="fr-FR" sz="1400" b="1" dirty="0" err="1" smtClean="0">
                <a:latin typeface="Times New Roman" pitchFamily="18" charset="0"/>
                <a:cs typeface="Times New Roman" pitchFamily="18" charset="0"/>
              </a:rPr>
              <a:t>temporo</a:t>
            </a:r>
            <a:r>
              <a:rPr lang="fr-FR" sz="1400" b="1" dirty="0" smtClean="0">
                <a:latin typeface="Times New Roman" pitchFamily="18" charset="0"/>
                <a:cs typeface="Times New Roman" pitchFamily="18" charset="0"/>
              </a:rPr>
              <a:t>-pariétale</a:t>
            </a:r>
          </a:p>
          <a:p>
            <a:r>
              <a:rPr lang="fr-FR" sz="1400" b="1" dirty="0" smtClean="0">
                <a:latin typeface="Times New Roman" pitchFamily="18" charset="0"/>
                <a:cs typeface="Times New Roman" pitchFamily="18" charset="0"/>
              </a:rPr>
              <a:t>gauche avec tuméfaction des</a:t>
            </a:r>
          </a:p>
          <a:p>
            <a:r>
              <a:rPr lang="fr-FR" sz="1400" b="1" dirty="0" smtClean="0">
                <a:latin typeface="Times New Roman" pitchFamily="18" charset="0"/>
                <a:cs typeface="Times New Roman" pitchFamily="18" charset="0"/>
              </a:rPr>
              <a:t>parties molles en regard.</a:t>
            </a:r>
            <a:endParaRPr lang="fr-FR" sz="1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p:spPr>
        <p:txBody>
          <a:bodyPr/>
          <a:lstStyle/>
          <a:p>
            <a:r>
              <a:rPr lang="fr-FR" dirty="0" smtClean="0">
                <a:solidFill>
                  <a:schemeClr val="tx1"/>
                </a:solidFill>
              </a:rPr>
              <a:t>CONCLUSION</a:t>
            </a:r>
            <a:r>
              <a:rPr lang="fr-FR" dirty="0" smtClean="0">
                <a:solidFill>
                  <a:srgbClr val="FF0000"/>
                </a:solidFill>
              </a:rPr>
              <a:t> </a:t>
            </a:r>
            <a:endParaRPr lang="fr-FR" dirty="0">
              <a:solidFill>
                <a:srgbClr val="FF0000"/>
              </a:solidFill>
            </a:endParaRPr>
          </a:p>
        </p:txBody>
      </p:sp>
      <p:sp>
        <p:nvSpPr>
          <p:cNvPr id="4" name="Espace réservé du contenu 3"/>
          <p:cNvSpPr>
            <a:spLocks noGrp="1"/>
          </p:cNvSpPr>
          <p:nvPr>
            <p:ph idx="1"/>
          </p:nvPr>
        </p:nvSpPr>
        <p:spPr/>
        <p:txBody>
          <a:bodyPr/>
          <a:lstStyle/>
          <a:p>
            <a:r>
              <a:rPr lang="fr-FR" dirty="0" smtClean="0"/>
              <a:t>La maltraitance laisse toujours des traces, elle peut avoir de graves incidences sur le développement de l’enfant</a:t>
            </a:r>
          </a:p>
          <a:p>
            <a:r>
              <a:rPr lang="fr-FR" dirty="0" smtClean="0"/>
              <a:t>La lutte contre ce fléau appelle la mobilisation d’un ensemble d’acteurs.</a:t>
            </a:r>
            <a:endParaRPr lang="fr-F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a:t>D’autre part, l’enfant en risque de maltraitance : c’est celui qui connait des conditions d’existence risquant de mettre en danger sa santé, sa sécurité, sa moralité, son éducation ou son entretien, mais qui n’est pas pour autant maltraité.</a:t>
            </a:r>
          </a:p>
          <a:p>
            <a:endParaRPr lang="fr-FR" dirty="0"/>
          </a:p>
        </p:txBody>
      </p:sp>
    </p:spTree>
    <p:extLst>
      <p:ext uri="{BB962C8B-B14F-4D97-AF65-F5344CB8AC3E}">
        <p14:creationId xmlns:p14="http://schemas.microsoft.com/office/powerpoint/2010/main" val="230190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p:spPr>
        <p:txBody>
          <a:bodyPr/>
          <a:lstStyle/>
          <a:p>
            <a:pPr algn="ctr"/>
            <a:r>
              <a:rPr lang="fr-FR" b="1" dirty="0" smtClean="0">
                <a:solidFill>
                  <a:schemeClr val="tx1"/>
                </a:solidFill>
              </a:rPr>
              <a:t>AUTEURS</a:t>
            </a:r>
            <a:r>
              <a:rPr lang="fr-FR" dirty="0" smtClean="0">
                <a:solidFill>
                  <a:srgbClr val="FF0000"/>
                </a:solidFill>
              </a:rPr>
              <a:t> </a:t>
            </a:r>
            <a:endParaRPr lang="fr-FR" dirty="0">
              <a:solidFill>
                <a:srgbClr val="FF0000"/>
              </a:solidFill>
            </a:endParaRPr>
          </a:p>
        </p:txBody>
      </p:sp>
      <p:sp>
        <p:nvSpPr>
          <p:cNvPr id="3" name="Espace réservé du contenu 2"/>
          <p:cNvSpPr>
            <a:spLocks noGrp="1"/>
          </p:cNvSpPr>
          <p:nvPr>
            <p:ph idx="1"/>
          </p:nvPr>
        </p:nvSpPr>
        <p:spPr/>
        <p:txBody>
          <a:bodyPr/>
          <a:lstStyle/>
          <a:p>
            <a:r>
              <a:rPr lang="fr-FR" dirty="0"/>
              <a:t>Les parents apparaissent comme les premiers auteurs des faits de maltraitance, le père en première position puis la mère, puis les deux parents ensembles ; les autres membres de la famille viennent en deuxième  position ;</a:t>
            </a:r>
          </a:p>
          <a:p>
            <a:r>
              <a:rPr lang="fr-FR" dirty="0"/>
              <a:t>Les enseignants occupent la troisième  </a:t>
            </a:r>
          </a:p>
          <a:p>
            <a:endParaRPr lang="fr-F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fontScale="90000"/>
          </a:bodyPr>
          <a:lstStyle/>
          <a:p>
            <a:r>
              <a:rPr lang="fr-FR" b="1" dirty="0" smtClean="0"/>
              <a:t>Violences physiques</a:t>
            </a:r>
            <a:br>
              <a:rPr lang="fr-FR" b="1" dirty="0" smtClean="0"/>
            </a:br>
            <a:endParaRPr lang="fr-FR" dirty="0"/>
          </a:p>
        </p:txBody>
      </p:sp>
      <p:sp>
        <p:nvSpPr>
          <p:cNvPr id="5" name="Espace réservé du contenu 4"/>
          <p:cNvSpPr>
            <a:spLocks noGrp="1"/>
          </p:cNvSpPr>
          <p:nvPr>
            <p:ph idx="1"/>
          </p:nvPr>
        </p:nvSpPr>
        <p:spPr>
          <a:xfrm>
            <a:off x="457200" y="1196752"/>
            <a:ext cx="8229600" cy="4929411"/>
          </a:xfrm>
        </p:spPr>
        <p:txBody>
          <a:bodyPr>
            <a:normAutofit fontScale="92500" lnSpcReduction="10000"/>
          </a:bodyPr>
          <a:lstStyle/>
          <a:p>
            <a:r>
              <a:rPr lang="fr-FR" dirty="0" smtClean="0"/>
              <a:t>Elles </a:t>
            </a:r>
            <a:r>
              <a:rPr lang="fr-FR" dirty="0"/>
              <a:t>constituent la forme la plus connue de la </a:t>
            </a:r>
            <a:r>
              <a:rPr lang="fr-FR" dirty="0" smtClean="0"/>
              <a:t>maltraitance et </a:t>
            </a:r>
            <a:r>
              <a:rPr lang="fr-FR" dirty="0"/>
              <a:t>peuvent être la source de séquelles et </a:t>
            </a:r>
            <a:r>
              <a:rPr lang="fr-FR" dirty="0" smtClean="0"/>
              <a:t>conduire au </a:t>
            </a:r>
            <a:r>
              <a:rPr lang="fr-FR" dirty="0"/>
              <a:t>décès</a:t>
            </a:r>
            <a:r>
              <a:rPr lang="fr-FR" dirty="0" smtClean="0"/>
              <a:t>.</a:t>
            </a:r>
          </a:p>
          <a:p>
            <a:r>
              <a:rPr lang="fr-FR" dirty="0" smtClean="0"/>
              <a:t> </a:t>
            </a:r>
            <a:r>
              <a:rPr lang="fr-FR" dirty="0"/>
              <a:t>C’est la violence « qui se voit ». </a:t>
            </a:r>
            <a:endParaRPr lang="fr-FR" dirty="0" smtClean="0"/>
          </a:p>
          <a:p>
            <a:r>
              <a:rPr lang="fr-FR" dirty="0" smtClean="0"/>
              <a:t>Le diag</a:t>
            </a:r>
            <a:r>
              <a:rPr lang="fr-FR" dirty="0"/>
              <a:t>nostic s’appuie sur l’existence de lésions cutanées </a:t>
            </a:r>
            <a:r>
              <a:rPr lang="fr-FR" dirty="0" smtClean="0"/>
              <a:t>mais aussi </a:t>
            </a:r>
            <a:r>
              <a:rPr lang="fr-FR" dirty="0"/>
              <a:t>muqueuses qu’il faut penser à rechercher. </a:t>
            </a:r>
            <a:endParaRPr lang="fr-FR" dirty="0" smtClean="0"/>
          </a:p>
          <a:p>
            <a:r>
              <a:rPr lang="fr-FR" dirty="0" smtClean="0"/>
              <a:t>Elles nécessitent</a:t>
            </a:r>
            <a:r>
              <a:rPr lang="fr-FR" dirty="0"/>
              <a:t>, pour l’orientation diagnostique, un </a:t>
            </a:r>
            <a:r>
              <a:rPr lang="fr-FR" dirty="0" smtClean="0"/>
              <a:t>examen clinique </a:t>
            </a:r>
            <a:r>
              <a:rPr lang="fr-FR" dirty="0"/>
              <a:t>complet au calme, après avoir mis l’enfant </a:t>
            </a:r>
            <a:r>
              <a:rPr lang="fr-FR" dirty="0" smtClean="0"/>
              <a:t>en confiance</a:t>
            </a:r>
            <a:endParaRPr lang="fr-FR" dirty="0"/>
          </a:p>
        </p:txBody>
      </p:sp>
    </p:spTree>
    <p:extLst>
      <p:ext uri="{BB962C8B-B14F-4D97-AF65-F5344CB8AC3E}">
        <p14:creationId xmlns:p14="http://schemas.microsoft.com/office/powerpoint/2010/main" val="3358913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7158" y="642918"/>
            <a:ext cx="4572032" cy="785818"/>
          </a:xfrm>
          <a:noFill/>
        </p:spPr>
        <p:txBody>
          <a:bodyPr>
            <a:normAutofit/>
          </a:bodyPr>
          <a:lstStyle/>
          <a:p>
            <a:pPr algn="ctr"/>
            <a:r>
              <a:rPr lang="fr-FR" sz="3600" b="1" dirty="0" smtClean="0">
                <a:solidFill>
                  <a:schemeClr val="tx1"/>
                </a:solidFill>
              </a:rPr>
              <a:t>Tableau clinique </a:t>
            </a:r>
            <a:endParaRPr lang="fr-FR" sz="3600" b="1" dirty="0">
              <a:solidFill>
                <a:schemeClr val="tx1"/>
              </a:solidFill>
            </a:endParaRPr>
          </a:p>
        </p:txBody>
      </p:sp>
      <p:sp>
        <p:nvSpPr>
          <p:cNvPr id="3" name="Espace réservé du texte 2"/>
          <p:cNvSpPr>
            <a:spLocks noGrp="1"/>
          </p:cNvSpPr>
          <p:nvPr>
            <p:ph type="body" idx="1"/>
          </p:nvPr>
        </p:nvSpPr>
        <p:spPr>
          <a:xfrm>
            <a:off x="714348" y="1714488"/>
            <a:ext cx="8022336" cy="3857652"/>
          </a:xfrm>
        </p:spPr>
        <p:txBody>
          <a:bodyPr>
            <a:normAutofit/>
          </a:bodyPr>
          <a:lstStyle/>
          <a:p>
            <a:endParaRPr lang="fr-FR" b="1" dirty="0" smtClean="0">
              <a:solidFill>
                <a:schemeClr val="tx1"/>
              </a:solidFill>
            </a:endParaRPr>
          </a:p>
          <a:p>
            <a:pPr marL="416052" indent="-342900"/>
            <a:r>
              <a:rPr lang="fr-FR" sz="2400" b="1" dirty="0" smtClean="0">
                <a:solidFill>
                  <a:schemeClr val="tx1"/>
                </a:solidFill>
              </a:rPr>
              <a:t>1</a:t>
            </a:r>
            <a:r>
              <a:rPr lang="fr-FR" sz="1800" b="1" dirty="0" smtClean="0">
                <a:solidFill>
                  <a:schemeClr val="tx1"/>
                </a:solidFill>
              </a:rPr>
              <a:t> - </a:t>
            </a:r>
            <a:r>
              <a:rPr lang="fr-FR" sz="2400" b="1" dirty="0" smtClean="0">
                <a:solidFill>
                  <a:schemeClr val="tx1"/>
                </a:solidFill>
              </a:rPr>
              <a:t>Les lésions tégumentaires</a:t>
            </a:r>
          </a:p>
          <a:p>
            <a:pPr marL="416052" indent="-342900"/>
            <a:r>
              <a:rPr lang="fr-FR" sz="2400" b="1" dirty="0" smtClean="0">
                <a:solidFill>
                  <a:schemeClr val="tx1"/>
                </a:solidFill>
              </a:rPr>
              <a:t>2- Les fractures </a:t>
            </a:r>
          </a:p>
          <a:p>
            <a:pPr marL="416052" indent="-342900"/>
            <a:r>
              <a:rPr lang="fr-FR" sz="2400" b="1" dirty="0" smtClean="0">
                <a:solidFill>
                  <a:schemeClr val="tx1"/>
                </a:solidFill>
              </a:rPr>
              <a:t>3- Les lésion </a:t>
            </a:r>
          </a:p>
          <a:p>
            <a:pPr marL="416052" indent="-342900"/>
            <a:r>
              <a:rPr lang="fr-FR" sz="2400" b="1" dirty="0" smtClean="0">
                <a:solidFill>
                  <a:schemeClr val="tx1"/>
                </a:solidFill>
              </a:rPr>
              <a:t>4- Les lésions crâniennes et cérébrales</a:t>
            </a:r>
          </a:p>
          <a:p>
            <a:pPr marL="416052" indent="-342900"/>
            <a:r>
              <a:rPr lang="fr-FR" sz="2400" b="1" dirty="0" smtClean="0">
                <a:solidFill>
                  <a:schemeClr val="tx1"/>
                </a:solidFill>
              </a:rPr>
              <a:t>5- Les lésions viscérales </a:t>
            </a:r>
          </a:p>
          <a:p>
            <a:pPr marL="416052" indent="-342900"/>
            <a:r>
              <a:rPr lang="fr-FR" sz="2400" b="1" dirty="0" smtClean="0">
                <a:solidFill>
                  <a:schemeClr val="tx1"/>
                </a:solidFill>
              </a:rPr>
              <a:t>6- Les troubles du développement et du comportement de l’enfant</a:t>
            </a:r>
          </a:p>
          <a:p>
            <a:pPr marL="73152"/>
            <a:r>
              <a:rPr lang="fr-FR" sz="1800" b="1" dirty="0" smtClean="0">
                <a:solidFill>
                  <a:schemeClr val="tx1"/>
                </a:solidFill>
              </a:rPr>
              <a:t> </a:t>
            </a:r>
            <a:endParaRPr lang="fr-FR" sz="1800" b="1" dirty="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p:spPr>
        <p:txBody>
          <a:bodyPr>
            <a:normAutofit fontScale="90000"/>
          </a:bodyPr>
          <a:lstStyle/>
          <a:p>
            <a:r>
              <a:rPr lang="fr-FR" sz="3200" b="1" dirty="0" smtClean="0">
                <a:solidFill>
                  <a:schemeClr val="tx1"/>
                </a:solidFill>
                <a:latin typeface="Times New Roman" pitchFamily="18" charset="0"/>
                <a:cs typeface="Times New Roman" pitchFamily="18" charset="0"/>
              </a:rPr>
              <a:t>Eléments du diagnostic(1) </a:t>
            </a:r>
            <a:br>
              <a:rPr lang="fr-FR" sz="3200" b="1" dirty="0" smtClean="0">
                <a:solidFill>
                  <a:schemeClr val="tx1"/>
                </a:solidFill>
                <a:latin typeface="Times New Roman" pitchFamily="18" charset="0"/>
                <a:cs typeface="Times New Roman" pitchFamily="18" charset="0"/>
              </a:rPr>
            </a:br>
            <a:r>
              <a:rPr lang="fr-FR" sz="3200" i="1" u="sng" dirty="0" smtClean="0">
                <a:solidFill>
                  <a:schemeClr val="tx1"/>
                </a:solidFill>
              </a:rPr>
              <a:t>les  indicateurs d’abus physiques</a:t>
            </a:r>
            <a:br>
              <a:rPr lang="fr-FR" sz="3200" i="1" u="sng" dirty="0" smtClean="0">
                <a:solidFill>
                  <a:schemeClr val="tx1"/>
                </a:solidFill>
              </a:rPr>
            </a:br>
            <a:endParaRPr lang="fr-FR" sz="3200" b="1" dirty="0">
              <a:solidFill>
                <a:schemeClr val="tx1"/>
              </a:solidFill>
              <a:latin typeface="Times New Roman" pitchFamily="18" charset="0"/>
              <a:cs typeface="Times New Roman" pitchFamily="18" charset="0"/>
            </a:endParaRPr>
          </a:p>
        </p:txBody>
      </p:sp>
      <p:sp>
        <p:nvSpPr>
          <p:cNvPr id="3" name="Espace réservé du texte 2"/>
          <p:cNvSpPr>
            <a:spLocks noGrp="1"/>
          </p:cNvSpPr>
          <p:nvPr>
            <p:ph idx="1"/>
          </p:nvPr>
        </p:nvSpPr>
        <p:spPr>
          <a:noFill/>
        </p:spPr>
        <p:txBody>
          <a:bodyPr>
            <a:normAutofit fontScale="85000" lnSpcReduction="20000"/>
          </a:bodyPr>
          <a:lstStyle/>
          <a:p>
            <a:endParaRPr lang="fr-FR" sz="2400" dirty="0" smtClean="0">
              <a:solidFill>
                <a:schemeClr val="tx1"/>
              </a:solidFill>
            </a:endParaRP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verbalisation de l’enfant</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Délai de consultation</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Histoire absente, vague, changeante, ou contradictoire</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Histoire antérieure de traumatismes  multiples</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Présence de facteurs de risques au niveau du contexte socio-familial</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Présence d’éléments suspects à l’observation des parents</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Lésions typiques de mauvais traitements</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Lésions multiples, d’âges différents</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Association spécifique de lésions</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Discordance entre l’histoire et les lésions</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Discordance entre l’histoire et le développement de l’enfant</a:t>
            </a:r>
          </a:p>
          <a:p>
            <a:pPr marL="457200" indent="-457200">
              <a:buClr>
                <a:schemeClr val="bg1"/>
              </a:buClr>
              <a:buFont typeface="+mj-lt"/>
              <a:buAutoNum type="arabicParenR"/>
            </a:pPr>
            <a:r>
              <a:rPr lang="fr-FR" sz="2400" b="1" dirty="0" smtClean="0">
                <a:solidFill>
                  <a:schemeClr val="tx1"/>
                </a:solidFill>
                <a:latin typeface="Times New Roman" pitchFamily="18" charset="0"/>
                <a:cs typeface="Times New Roman" pitchFamily="18" charset="0"/>
              </a:rPr>
              <a:t>Tableau clinique et biologique surprenant ou incompatible  </a:t>
            </a:r>
          </a:p>
          <a:p>
            <a:pPr marL="0">
              <a:buClr>
                <a:schemeClr val="bg1"/>
              </a:buClr>
            </a:pPr>
            <a:r>
              <a:rPr lang="fr-FR" sz="2400" b="1" dirty="0" smtClean="0">
                <a:solidFill>
                  <a:schemeClr val="tx1"/>
                </a:solidFill>
                <a:latin typeface="Times New Roman" pitchFamily="18" charset="0"/>
                <a:cs typeface="Times New Roman" pitchFamily="18" charset="0"/>
              </a:rPr>
              <a:t> </a:t>
            </a:r>
          </a:p>
          <a:p>
            <a:pPr>
              <a:buFont typeface="Wingdings" pitchFamily="2" charset="2"/>
              <a:buChar char="Ø"/>
            </a:pPr>
            <a:endParaRPr lang="fr-FR" b="1" dirty="0" smtClean="0"/>
          </a:p>
          <a:p>
            <a:pPr>
              <a:buFont typeface="Wingdings" pitchFamily="2" charset="2"/>
              <a:buChar char="Ø"/>
            </a:pPr>
            <a:endParaRPr lang="fr-FR"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14414" y="428604"/>
            <a:ext cx="6143668" cy="989034"/>
          </a:xfrm>
          <a:noFill/>
        </p:spPr>
        <p:txBody>
          <a:bodyPr>
            <a:normAutofit/>
          </a:bodyPr>
          <a:lstStyle/>
          <a:p>
            <a:pPr algn="ctr"/>
            <a:r>
              <a:rPr lang="fr-FR" sz="3600" b="1" dirty="0" smtClean="0">
                <a:solidFill>
                  <a:schemeClr val="tx1"/>
                </a:solidFill>
                <a:latin typeface="Times New Roman" pitchFamily="18" charset="0"/>
                <a:cs typeface="Times New Roman" pitchFamily="18" charset="0"/>
              </a:rPr>
              <a:t>Eléments du diagnostic (2)</a:t>
            </a:r>
            <a:endParaRPr lang="fr-FR" sz="3600" b="1" dirty="0">
              <a:solidFill>
                <a:schemeClr val="tx1"/>
              </a:solidFill>
              <a:latin typeface="Times New Roman" pitchFamily="18" charset="0"/>
              <a:cs typeface="Times New Roman" pitchFamily="18" charset="0"/>
            </a:endParaRPr>
          </a:p>
        </p:txBody>
      </p:sp>
      <p:sp>
        <p:nvSpPr>
          <p:cNvPr id="3" name="Espace réservé du contenu 2"/>
          <p:cNvSpPr>
            <a:spLocks noGrp="1"/>
          </p:cNvSpPr>
          <p:nvPr>
            <p:ph idx="1"/>
          </p:nvPr>
        </p:nvSpPr>
        <p:spPr/>
        <p:txBody>
          <a:bodyPr>
            <a:normAutofit/>
          </a:bodyPr>
          <a:lstStyle/>
          <a:p>
            <a:pPr marL="480060">
              <a:buClr>
                <a:schemeClr val="bg1"/>
              </a:buClr>
              <a:buFont typeface="Wingdings" panose="05000000000000000000" pitchFamily="2" charset="2"/>
              <a:buChar char="q"/>
            </a:pPr>
            <a:r>
              <a:rPr lang="fr-FR" dirty="0" smtClean="0">
                <a:latin typeface="Times New Roman" pitchFamily="18" charset="0"/>
                <a:cs typeface="Times New Roman" pitchFamily="18" charset="0"/>
              </a:rPr>
              <a:t>Le caractère et l’association des lésions</a:t>
            </a:r>
          </a:p>
          <a:p>
            <a:pPr marL="480060">
              <a:buClr>
                <a:schemeClr val="bg1"/>
              </a:buClr>
              <a:buFont typeface="Wingdings" panose="05000000000000000000" pitchFamily="2" charset="2"/>
              <a:buChar char="q"/>
            </a:pPr>
            <a:r>
              <a:rPr lang="fr-FR" dirty="0" smtClean="0">
                <a:latin typeface="Times New Roman" pitchFamily="18" charset="0"/>
                <a:cs typeface="Times New Roman" pitchFamily="18" charset="0"/>
              </a:rPr>
              <a:t>La régression des lésions</a:t>
            </a:r>
          </a:p>
          <a:p>
            <a:pPr marL="480060">
              <a:buClr>
                <a:schemeClr val="bg1"/>
              </a:buClr>
              <a:buFont typeface="Wingdings" panose="05000000000000000000" pitchFamily="2" charset="2"/>
              <a:buChar char="q"/>
            </a:pPr>
            <a:r>
              <a:rPr lang="fr-FR" dirty="0" smtClean="0">
                <a:latin typeface="Times New Roman" pitchFamily="18" charset="0"/>
                <a:cs typeface="Times New Roman" pitchFamily="18" charset="0"/>
              </a:rPr>
              <a:t>Les données de l’interrogatoire</a:t>
            </a:r>
            <a:endParaRPr lang="fr-F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00200" y="1643050"/>
            <a:ext cx="3614742" cy="795350"/>
          </a:xfrm>
          <a:noFill/>
        </p:spPr>
        <p:txBody>
          <a:bodyPr>
            <a:normAutofit/>
          </a:bodyPr>
          <a:lstStyle/>
          <a:p>
            <a:pPr algn="ctr"/>
            <a:r>
              <a:rPr lang="fr-FR" b="1" dirty="0" smtClean="0">
                <a:solidFill>
                  <a:schemeClr val="tx1"/>
                </a:solidFill>
              </a:rPr>
              <a:t>Pronostic</a:t>
            </a:r>
            <a:r>
              <a:rPr lang="fr-FR" dirty="0" smtClean="0">
                <a:solidFill>
                  <a:srgbClr val="FF0000"/>
                </a:solidFill>
              </a:rPr>
              <a:t> </a:t>
            </a:r>
            <a:endParaRPr lang="fr-FR" dirty="0">
              <a:solidFill>
                <a:srgbClr val="FF0000"/>
              </a:solidFill>
            </a:endParaRPr>
          </a:p>
        </p:txBody>
      </p:sp>
      <p:sp>
        <p:nvSpPr>
          <p:cNvPr id="3" name="Espace réservé du texte 2"/>
          <p:cNvSpPr>
            <a:spLocks noGrp="1"/>
          </p:cNvSpPr>
          <p:nvPr>
            <p:ph type="body" idx="1"/>
          </p:nvPr>
        </p:nvSpPr>
        <p:spPr>
          <a:xfrm>
            <a:off x="0" y="2636912"/>
            <a:ext cx="8777912" cy="2016224"/>
          </a:xfrm>
        </p:spPr>
        <p:txBody>
          <a:bodyPr>
            <a:normAutofit/>
          </a:bodyPr>
          <a:lstStyle/>
          <a:p>
            <a:pPr marL="530352" indent="-457200">
              <a:buClr>
                <a:schemeClr val="bg1"/>
              </a:buClr>
              <a:buFont typeface="+mj-lt"/>
              <a:buAutoNum type="arabicPeriod"/>
            </a:pPr>
            <a:r>
              <a:rPr lang="fr-FR" sz="2800" b="1" dirty="0" smtClean="0">
                <a:solidFill>
                  <a:schemeClr val="tx1"/>
                </a:solidFill>
              </a:rPr>
              <a:t>Il est menacé de séquelles définitives </a:t>
            </a:r>
          </a:p>
          <a:p>
            <a:pPr marL="530352" indent="-457200">
              <a:buClr>
                <a:schemeClr val="bg1"/>
              </a:buClr>
              <a:buFont typeface="+mj-lt"/>
              <a:buAutoNum type="arabicPeriod"/>
            </a:pPr>
            <a:r>
              <a:rPr lang="fr-FR" sz="2800" b="1" dirty="0" smtClean="0">
                <a:solidFill>
                  <a:schemeClr val="tx1"/>
                </a:solidFill>
              </a:rPr>
              <a:t>Il est menacé de récidives  </a:t>
            </a:r>
          </a:p>
          <a:p>
            <a:pPr marL="530352" indent="-457200">
              <a:buClr>
                <a:schemeClr val="bg1"/>
              </a:buClr>
              <a:buFont typeface="+mj-lt"/>
              <a:buAutoNum type="arabicPeriod"/>
            </a:pPr>
            <a:r>
              <a:rPr lang="fr-FR" sz="2800" b="1" dirty="0" smtClean="0">
                <a:solidFill>
                  <a:schemeClr val="tx1"/>
                </a:solidFill>
              </a:rPr>
              <a:t>Il est menacé de mort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499</TotalTime>
  <Words>1161</Words>
  <Application>Microsoft Office PowerPoint</Application>
  <PresentationFormat>Affichage à l'écran (4:3)</PresentationFormat>
  <Paragraphs>136</Paragraphs>
  <Slides>21</Slides>
  <Notes>0</Notes>
  <HiddenSlides>0</HiddenSlides>
  <MMClips>0</MMClips>
  <ScaleCrop>false</ScaleCrop>
  <HeadingPairs>
    <vt:vector size="4" baseType="variant">
      <vt:variant>
        <vt:lpstr>Thème</vt:lpstr>
      </vt:variant>
      <vt:variant>
        <vt:i4>1</vt:i4>
      </vt:variant>
      <vt:variant>
        <vt:lpstr>Titres des diapositives</vt:lpstr>
      </vt:variant>
      <vt:variant>
        <vt:i4>21</vt:i4>
      </vt:variant>
    </vt:vector>
  </HeadingPairs>
  <TitlesOfParts>
    <vt:vector size="22" baseType="lpstr">
      <vt:lpstr>Thème Office</vt:lpstr>
      <vt:lpstr>Les enfants victimes  de  sévices/Maltraitance </vt:lpstr>
      <vt:lpstr>DÉFINITIONS </vt:lpstr>
      <vt:lpstr>Présentation PowerPoint</vt:lpstr>
      <vt:lpstr>AUTEURS </vt:lpstr>
      <vt:lpstr>Violences physiques </vt:lpstr>
      <vt:lpstr>Tableau clinique </vt:lpstr>
      <vt:lpstr>Eléments du diagnostic(1)  les  indicateurs d’abus physiques </vt:lpstr>
      <vt:lpstr>Eléments du diagnostic (2)</vt:lpstr>
      <vt:lpstr>Pronostic </vt:lpstr>
      <vt:lpstr>Présentation PowerPoint</vt:lpstr>
      <vt:lpstr>Présentation PowerPoint</vt:lpstr>
      <vt:lpstr>Présentation PowerPoint</vt:lpstr>
      <vt:lpstr>Transmettre une information préoccupante, voire un signalement </vt:lpstr>
      <vt:lpstr>Signalement judiciaire</vt:lpstr>
      <vt:lpstr>LOI DE SANTE</vt:lpstr>
      <vt:lpstr>Code pénal </vt:lpstr>
      <vt:lpstr>Les aspects radiologiques du syndrome de l’enfant battu </vt:lpstr>
      <vt:lpstr>Présentation PowerPoint</vt:lpstr>
      <vt:lpstr>Présentation PowerPoint</vt:lpstr>
      <vt:lpstr>Présentation PowerPoint</vt:lpstr>
      <vt:lpstr>CONCLUSION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enfants victimes de sévices</dc:title>
  <dc:creator>ACADIMIA</dc:creator>
  <cp:lastModifiedBy>guehria</cp:lastModifiedBy>
  <cp:revision>51</cp:revision>
  <dcterms:created xsi:type="dcterms:W3CDTF">2012-04-22T20:05:03Z</dcterms:created>
  <dcterms:modified xsi:type="dcterms:W3CDTF">2022-03-10T17:28:07Z</dcterms:modified>
</cp:coreProperties>
</file>