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7" r:id="rId7"/>
    <p:sldId id="268" r:id="rId8"/>
    <p:sldId id="269" r:id="rId9"/>
    <p:sldId id="262" r:id="rId10"/>
    <p:sldId id="270" r:id="rId11"/>
    <p:sldId id="271" r:id="rId12"/>
    <p:sldId id="272" r:id="rId13"/>
    <p:sldId id="273" r:id="rId14"/>
    <p:sldId id="301" r:id="rId15"/>
    <p:sldId id="274" r:id="rId16"/>
    <p:sldId id="275" r:id="rId17"/>
    <p:sldId id="276" r:id="rId18"/>
    <p:sldId id="264" r:id="rId19"/>
    <p:sldId id="304" r:id="rId20"/>
    <p:sldId id="277" r:id="rId21"/>
    <p:sldId id="278" r:id="rId22"/>
    <p:sldId id="279" r:id="rId23"/>
    <p:sldId id="299" r:id="rId24"/>
    <p:sldId id="283" r:id="rId25"/>
    <p:sldId id="280" r:id="rId26"/>
    <p:sldId id="281" r:id="rId27"/>
    <p:sldId id="284" r:id="rId28"/>
    <p:sldId id="285" r:id="rId29"/>
    <p:sldId id="282" r:id="rId30"/>
    <p:sldId id="300" r:id="rId31"/>
    <p:sldId id="286" r:id="rId32"/>
    <p:sldId id="298" r:id="rId33"/>
    <p:sldId id="287" r:id="rId34"/>
    <p:sldId id="290" r:id="rId35"/>
    <p:sldId id="302" r:id="rId36"/>
    <p:sldId id="288" r:id="rId37"/>
    <p:sldId id="289" r:id="rId38"/>
    <p:sldId id="291" r:id="rId39"/>
    <p:sldId id="292" r:id="rId40"/>
    <p:sldId id="303" r:id="rId41"/>
    <p:sldId id="293" r:id="rId42"/>
    <p:sldId id="294" r:id="rId43"/>
    <p:sldId id="295" r:id="rId44"/>
    <p:sldId id="296" r:id="rId45"/>
    <p:sldId id="297"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cTPz/nuq+JVFq1pFZEhjjw" hashData="SpDG9ii6wpE4YY0h545Q7OvgguA" cryptProvider="" algIdExt="0" algIdExtSource="" cryptProviderTypeExt="0" cryptProviderTypeExtSourc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02/06/2021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E2515-59FF-402F-804E-69CA7CE7F630}" type="datetimeFigureOut">
              <a:rPr lang="fr-FR" smtClean="0"/>
              <a:pPr/>
              <a:t>02/06/2021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49891F-852C-46B0-BB6F-F62E0809639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universalis.fr/encyclopedie/maigreu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universalis.fr/encyclopedie/obesit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fr.wikipedia.org/wiki/J%C3%A9sus-Christ" TargetMode="External"/><Relationship Id="rId2" Type="http://schemas.openxmlformats.org/officeDocument/2006/relationships/hyperlink" Target="https://fr.wikipedia.org/wiki/Torture" TargetMode="Externa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s://fr.wikipedia.org/wiki/Trouble_psychique" TargetMode="External"/><Relationship Id="rId13" Type="http://schemas.openxmlformats.org/officeDocument/2006/relationships/hyperlink" Target="https://fr.wikipedia.org/wiki/Nationalit%C3%A9" TargetMode="External"/><Relationship Id="rId3" Type="http://schemas.openxmlformats.org/officeDocument/2006/relationships/hyperlink" Target="https://fr.wikipedia.org/wiki/Cicatrice" TargetMode="External"/><Relationship Id="rId7" Type="http://schemas.openxmlformats.org/officeDocument/2006/relationships/hyperlink" Target="https://fr.wikipedia.org/wiki/Ob%C3%A9sit%C3%A9" TargetMode="External"/><Relationship Id="rId12" Type="http://schemas.openxmlformats.org/officeDocument/2006/relationships/hyperlink" Target="https://fr.wikipedia.org/wiki/Ethnique" TargetMode="External"/><Relationship Id="rId2" Type="http://schemas.openxmlformats.org/officeDocument/2006/relationships/hyperlink" Target="https://fr.wikipedia.org/wiki/Erving_Goffman" TargetMode="External"/><Relationship Id="rId1" Type="http://schemas.openxmlformats.org/officeDocument/2006/relationships/slideLayout" Target="../slideLayouts/slideLayout2.xml"/><Relationship Id="rId6" Type="http://schemas.openxmlformats.org/officeDocument/2006/relationships/hyperlink" Target="https://fr.wikipedia.org/wiki/Handicap" TargetMode="External"/><Relationship Id="rId11" Type="http://schemas.openxmlformats.org/officeDocument/2006/relationships/hyperlink" Target="https://fr.wikipedia.org/wiki/Crime" TargetMode="External"/><Relationship Id="rId5" Type="http://schemas.openxmlformats.org/officeDocument/2006/relationships/hyperlink" Target="https://fr.wikipedia.org/wiki/L%C3%A8pre" TargetMode="External"/><Relationship Id="rId10" Type="http://schemas.openxmlformats.org/officeDocument/2006/relationships/hyperlink" Target="https://fr.wikipedia.org/wiki/Alcoolisme" TargetMode="External"/><Relationship Id="rId4" Type="http://schemas.openxmlformats.org/officeDocument/2006/relationships/hyperlink" Target="https://fr.wikipedia.org/wiki/Anorexie_mentale" TargetMode="External"/><Relationship Id="rId9" Type="http://schemas.openxmlformats.org/officeDocument/2006/relationships/hyperlink" Target="https://fr.wikipedia.org/wiki/Toxicomanie" TargetMode="External"/><Relationship Id="rId14" Type="http://schemas.openxmlformats.org/officeDocument/2006/relationships/hyperlink" Target="https://fr.wikipedia.org/wiki/Religion" TargetMode="External"/></Relationships>
</file>

<file path=ppt/slides/_rels/slide37.xml.rels><?xml version="1.0" encoding="UTF-8" standalone="yes"?>
<Relationships xmlns="http://schemas.openxmlformats.org/package/2006/relationships"><Relationship Id="rId8" Type="http://schemas.openxmlformats.org/officeDocument/2006/relationships/hyperlink" Target="https://fr.wikipedia.org/wiki/Stigmatisation" TargetMode="External"/><Relationship Id="rId3" Type="http://schemas.openxmlformats.org/officeDocument/2006/relationships/hyperlink" Target="https://fr.wikipedia.org/wiki/Virus_de_l'immunod%C3%A9ficience_humaine" TargetMode="External"/><Relationship Id="rId7" Type="http://schemas.openxmlformats.org/officeDocument/2006/relationships/hyperlink" Target="https://fr.wikipedia.org/wiki/Identit%C3%A9_de_genre" TargetMode="External"/><Relationship Id="rId2" Type="http://schemas.openxmlformats.org/officeDocument/2006/relationships/hyperlink" Target="https://fr.wikipedia.org/wiki/Herp%C3%A8s" TargetMode="External"/><Relationship Id="rId1" Type="http://schemas.openxmlformats.org/officeDocument/2006/relationships/slideLayout" Target="../slideLayouts/slideLayout2.xml"/><Relationship Id="rId6" Type="http://schemas.openxmlformats.org/officeDocument/2006/relationships/hyperlink" Target="https://fr.wikipedia.org/wiki/Orientation_sexuelle" TargetMode="External"/><Relationship Id="rId11" Type="http://schemas.openxmlformats.org/officeDocument/2006/relationships/hyperlink" Target="https://fr.wikipedia.org/wiki/Trouble_du_d%C3%A9ficit_de_l'attention_avec_ou_sans_hyperactivit%C3%A9" TargetMode="External"/><Relationship Id="rId5" Type="http://schemas.openxmlformats.org/officeDocument/2006/relationships/hyperlink" Target="https://fr.wikipedia.org/wiki/Enfant_adult%C3%A9rin" TargetMode="External"/><Relationship Id="rId10" Type="http://schemas.openxmlformats.org/officeDocument/2006/relationships/hyperlink" Target="https://fr.wikipedia.org/wiki/Religion" TargetMode="External"/><Relationship Id="rId4" Type="http://schemas.openxmlformats.org/officeDocument/2006/relationships/hyperlink" Target="https://fr.wikipedia.org/wiki/Syndrome_d'immunod%C3%A9ficience_acquise" TargetMode="External"/><Relationship Id="rId9" Type="http://schemas.openxmlformats.org/officeDocument/2006/relationships/hyperlink" Target="https://fr.wikipedia.org/wiki/Couleur_de_la_peau_humaine"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2786058"/>
            <a:ext cx="7772400" cy="1470025"/>
          </a:xfrm>
        </p:spPr>
        <p:txBody>
          <a:bodyPr>
            <a:normAutofit fontScale="90000"/>
          </a:bodyPr>
          <a:lstStyle/>
          <a:p>
            <a:r>
              <a:rPr lang="fr-FR" b="1" dirty="0" smtClean="0"/>
              <a:t>DU NORMAL AU PATHOLOGIQUE</a:t>
            </a:r>
            <a:br>
              <a:rPr lang="fr-FR" b="1" dirty="0" smtClean="0"/>
            </a:br>
            <a:r>
              <a:rPr lang="fr-FR" b="1" dirty="0" smtClean="0"/>
              <a:t>VULNERABILITE ET STIGMATISATION</a:t>
            </a:r>
            <a:endParaRPr lang="fr-FR" b="1" dirty="0"/>
          </a:p>
        </p:txBody>
      </p:sp>
      <p:sp>
        <p:nvSpPr>
          <p:cNvPr id="3" name="Sous-titre 2"/>
          <p:cNvSpPr>
            <a:spLocks noGrp="1"/>
          </p:cNvSpPr>
          <p:nvPr>
            <p:ph type="subTitle" idx="1"/>
          </p:nvPr>
        </p:nvSpPr>
        <p:spPr>
          <a:xfrm>
            <a:off x="2143108" y="4786322"/>
            <a:ext cx="6400800" cy="1752600"/>
          </a:xfrm>
        </p:spPr>
        <p:txBody>
          <a:bodyPr>
            <a:normAutofit/>
          </a:bodyPr>
          <a:lstStyle/>
          <a:p>
            <a:pPr algn="r"/>
            <a:r>
              <a:rPr lang="fr-FR" sz="2400" b="1" dirty="0" smtClean="0"/>
              <a:t>Dr. HOUADEF N.I.</a:t>
            </a:r>
          </a:p>
          <a:p>
            <a:pPr algn="r"/>
            <a:r>
              <a:rPr lang="fr-FR" sz="2400" b="1" dirty="0" smtClean="0"/>
              <a:t>Maitre assistante en psychiatrie</a:t>
            </a:r>
          </a:p>
          <a:p>
            <a:pPr algn="r"/>
            <a:r>
              <a:rPr lang="fr-FR" sz="2400" b="1" dirty="0" smtClean="0"/>
              <a:t>EHS ERRAZI –Annaba-</a:t>
            </a:r>
            <a:endParaRPr lang="fr-FR" sz="2400" b="1" dirty="0"/>
          </a:p>
        </p:txBody>
      </p:sp>
      <p:sp>
        <p:nvSpPr>
          <p:cNvPr id="4" name="ZoneTexte 3"/>
          <p:cNvSpPr txBox="1"/>
          <p:nvPr/>
        </p:nvSpPr>
        <p:spPr>
          <a:xfrm>
            <a:off x="714348" y="428604"/>
            <a:ext cx="8143932" cy="1754326"/>
          </a:xfrm>
          <a:prstGeom prst="rect">
            <a:avLst/>
          </a:prstGeom>
          <a:noFill/>
        </p:spPr>
        <p:txBody>
          <a:bodyPr wrap="square" rtlCol="0">
            <a:spAutoFit/>
          </a:bodyPr>
          <a:lstStyle/>
          <a:p>
            <a:pPr algn="ctr"/>
            <a:r>
              <a:rPr lang="fr-FR" dirty="0" smtClean="0"/>
              <a:t>Université </a:t>
            </a:r>
            <a:r>
              <a:rPr lang="fr-FR" dirty="0" err="1" smtClean="0"/>
              <a:t>Badji</a:t>
            </a:r>
            <a:r>
              <a:rPr lang="fr-FR" dirty="0" smtClean="0"/>
              <a:t> </a:t>
            </a:r>
            <a:r>
              <a:rPr lang="fr-FR" dirty="0" err="1" smtClean="0"/>
              <a:t>Mokhtar</a:t>
            </a:r>
            <a:r>
              <a:rPr lang="fr-FR" dirty="0" smtClean="0"/>
              <a:t> Annaba</a:t>
            </a:r>
          </a:p>
          <a:p>
            <a:pPr algn="ctr"/>
            <a:r>
              <a:rPr lang="fr-FR" dirty="0" smtClean="0"/>
              <a:t>Faculté de médecine</a:t>
            </a:r>
          </a:p>
          <a:p>
            <a:pPr algn="ctr"/>
            <a:r>
              <a:rPr lang="fr-FR" dirty="0" smtClean="0"/>
              <a:t>Département de médecine</a:t>
            </a:r>
          </a:p>
          <a:p>
            <a:r>
              <a:rPr lang="fr-FR" b="1" dirty="0" smtClean="0"/>
              <a:t>Cour de 1</a:t>
            </a:r>
            <a:r>
              <a:rPr lang="fr-FR" b="1" baseline="30000" dirty="0" smtClean="0"/>
              <a:t>ère</a:t>
            </a:r>
            <a:r>
              <a:rPr lang="fr-FR" b="1" dirty="0" smtClean="0"/>
              <a:t> année médecine</a:t>
            </a:r>
          </a:p>
          <a:p>
            <a:r>
              <a:rPr lang="fr-FR" b="1" dirty="0" smtClean="0"/>
              <a:t>Module: Santé société et environnement</a:t>
            </a:r>
          </a:p>
          <a:p>
            <a:r>
              <a:rPr lang="fr-FR" b="1" dirty="0" smtClean="0"/>
              <a:t>Chapitre: Sociologie et psychologie de la santé</a:t>
            </a:r>
            <a:endParaRPr lang="fr-FR" b="1" dirty="0"/>
          </a:p>
        </p:txBody>
      </p:sp>
      <p:pic>
        <p:nvPicPr>
          <p:cNvPr id="39938" name="Picture 2" descr="Résultat de recherche d'images pour &quot;sante&quot;"/>
          <p:cNvPicPr>
            <a:picLocks noChangeAspect="1" noChangeArrowheads="1"/>
          </p:cNvPicPr>
          <p:nvPr/>
        </p:nvPicPr>
        <p:blipFill>
          <a:blip r:embed="rId2"/>
          <a:srcRect/>
          <a:stretch>
            <a:fillRect/>
          </a:stretch>
        </p:blipFill>
        <p:spPr bwMode="auto">
          <a:xfrm>
            <a:off x="285720" y="4429132"/>
            <a:ext cx="2214578" cy="192880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Aux âges où maladies et infirmités sont exceptionnelles:</a:t>
            </a:r>
          </a:p>
          <a:p>
            <a:r>
              <a:rPr lang="fr-FR" dirty="0" smtClean="0"/>
              <a:t> on peut mesurer les </a:t>
            </a:r>
            <a:r>
              <a:rPr lang="fr-FR" b="1" i="1" dirty="0" smtClean="0"/>
              <a:t>constantes</a:t>
            </a:r>
            <a:r>
              <a:rPr lang="fr-FR" dirty="0" smtClean="0"/>
              <a:t> biologiques des individus </a:t>
            </a:r>
            <a:r>
              <a:rPr lang="fr-FR" dirty="0" smtClean="0">
                <a:solidFill>
                  <a:srgbClr val="FF0000"/>
                </a:solidFill>
              </a:rPr>
              <a:t>apparemment bien portants </a:t>
            </a:r>
            <a:r>
              <a:rPr lang="fr-FR" dirty="0" smtClean="0"/>
              <a:t>et en tirer une description dite physiologique de l'homme «</a:t>
            </a:r>
            <a:r>
              <a:rPr lang="fr-FR" b="1" dirty="0" smtClean="0">
                <a:solidFill>
                  <a:srgbClr val="FF0000"/>
                </a:solidFill>
              </a:rPr>
              <a:t> normal</a:t>
            </a:r>
            <a:r>
              <a:rPr lang="fr-FR"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Le fait que l'espérance de vie ait triplé entre la fin du </a:t>
            </a:r>
            <a:r>
              <a:rPr lang="fr-FR" dirty="0" err="1" smtClean="0"/>
              <a:t>xix</a:t>
            </a:r>
            <a:r>
              <a:rPr lang="fr-FR" baseline="30000" dirty="0" err="1" smtClean="0"/>
              <a:t>e</a:t>
            </a:r>
            <a:r>
              <a:rPr lang="fr-FR" baseline="30000" dirty="0" smtClean="0"/>
              <a:t> </a:t>
            </a:r>
            <a:r>
              <a:rPr lang="fr-FR" dirty="0" smtClean="0"/>
              <a:t>et celle du </a:t>
            </a:r>
            <a:r>
              <a:rPr lang="fr-FR" dirty="0" err="1" smtClean="0"/>
              <a:t>xx</a:t>
            </a:r>
            <a:r>
              <a:rPr lang="fr-FR" baseline="30000" dirty="0" err="1" smtClean="0"/>
              <a:t>e</a:t>
            </a:r>
            <a:r>
              <a:rPr lang="fr-FR" dirty="0" smtClean="0"/>
              <a:t> siècle dans le monde occidental</a:t>
            </a:r>
          </a:p>
          <a:p>
            <a:r>
              <a:rPr lang="fr-FR" dirty="0" smtClean="0"/>
              <a:t>ou que la taille moyenne des individus y ait augmenté de plusieurs centimètres au cours de la même période,</a:t>
            </a:r>
          </a:p>
          <a:p>
            <a:pPr>
              <a:buNone/>
            </a:pPr>
            <a:endParaRPr lang="fr-FR" dirty="0" smtClean="0"/>
          </a:p>
          <a:p>
            <a:pPr>
              <a:buNone/>
            </a:pPr>
            <a:endParaRPr lang="fr-FR" dirty="0"/>
          </a:p>
          <a:p>
            <a:pPr>
              <a:buNone/>
            </a:pPr>
            <a:endParaRPr lang="fr-FR" dirty="0" smtClean="0"/>
          </a:p>
          <a:p>
            <a:pPr>
              <a:buNone/>
            </a:pPr>
            <a:r>
              <a:rPr lang="fr-FR" dirty="0" smtClean="0"/>
              <a:t>	Les variations écologiques de l'homme « normal »</a:t>
            </a:r>
            <a:endParaRPr lang="fr-FR" dirty="0"/>
          </a:p>
        </p:txBody>
      </p:sp>
      <p:sp>
        <p:nvSpPr>
          <p:cNvPr id="4" name="Flèche vers le bas 3"/>
          <p:cNvSpPr/>
          <p:nvPr/>
        </p:nvSpPr>
        <p:spPr>
          <a:xfrm>
            <a:off x="4143372" y="3714752"/>
            <a:ext cx="428628"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On analysera à titre d'exemple la notion de </a:t>
            </a:r>
            <a:r>
              <a:rPr lang="fr-FR" b="1" dirty="0" smtClean="0">
                <a:solidFill>
                  <a:srgbClr val="FF0000"/>
                </a:solidFill>
              </a:rPr>
              <a:t>poids normal:</a:t>
            </a:r>
          </a:p>
          <a:p>
            <a:pPr>
              <a:buNone/>
            </a:pPr>
            <a:endParaRPr lang="fr-FR" b="1" dirty="0" smtClean="0">
              <a:solidFill>
                <a:srgbClr val="FF0000"/>
              </a:solidFill>
            </a:endParaRPr>
          </a:p>
          <a:p>
            <a:r>
              <a:rPr lang="fr-FR" dirty="0" smtClean="0"/>
              <a:t>Ce qui a d'abord frappé les esprits est </a:t>
            </a:r>
            <a:r>
              <a:rPr lang="fr-FR" b="1" i="1" dirty="0" smtClean="0"/>
              <a:t>l'amaigrissement</a:t>
            </a:r>
            <a:r>
              <a:rPr lang="fr-FR" dirty="0" smtClean="0"/>
              <a:t>, considéré comme signe de mauvaise santé, car on confondait amaigrissement et </a:t>
            </a:r>
            <a:r>
              <a:rPr lang="fr-FR" dirty="0" smtClean="0">
                <a:hlinkClick r:id="rId2"/>
              </a:rPr>
              <a:t>maigreur</a:t>
            </a:r>
            <a:r>
              <a:rPr lang="fr-FR" dirty="0" smtClean="0"/>
              <a:t>. </a:t>
            </a:r>
          </a:p>
          <a:p>
            <a:pPr>
              <a:buNone/>
            </a:pPr>
            <a:endParaRPr lang="fr-FR" dirty="0" smtClean="0"/>
          </a:p>
          <a:p>
            <a:r>
              <a:rPr lang="fr-FR" dirty="0" smtClean="0"/>
              <a:t>Or, si la maigreur peut être constitutionnelle, morphologique, l'amaigrissement est toujours dû à une cause précise.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Il a fallu la disparition des famines et l'allongement de la durée de la vie humaine pour que se pose, en Occident, le problème des gens </a:t>
            </a:r>
            <a:r>
              <a:rPr lang="fr-FR" b="1" dirty="0" smtClean="0"/>
              <a:t>trop gros</a:t>
            </a:r>
            <a:r>
              <a:rPr lang="fr-FR" dirty="0" smtClean="0"/>
              <a:t>.</a:t>
            </a:r>
          </a:p>
          <a:p>
            <a:pPr>
              <a:buNone/>
            </a:pPr>
            <a:endParaRPr lang="fr-FR" dirty="0" smtClean="0"/>
          </a:p>
        </p:txBody>
      </p:sp>
      <p:pic>
        <p:nvPicPr>
          <p:cNvPr id="27650" name="Picture 2" descr="Résultat de recherche d'images pour &quot;normal&quot;"/>
          <p:cNvPicPr>
            <a:picLocks noChangeAspect="1" noChangeArrowheads="1"/>
          </p:cNvPicPr>
          <p:nvPr/>
        </p:nvPicPr>
        <p:blipFill>
          <a:blip r:embed="rId2"/>
          <a:srcRect/>
          <a:stretch>
            <a:fillRect/>
          </a:stretch>
        </p:blipFill>
        <p:spPr bwMode="auto">
          <a:xfrm>
            <a:off x="2928926" y="4000504"/>
            <a:ext cx="2466975" cy="184785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 On s'est rendu compte que ces individus étaient </a:t>
            </a:r>
            <a:r>
              <a:rPr lang="fr-FR" b="1" i="1" dirty="0" smtClean="0"/>
              <a:t>essoufflés</a:t>
            </a:r>
            <a:r>
              <a:rPr lang="fr-FR" dirty="0" smtClean="0"/>
              <a:t>, qu'ils devenaient souvent </a:t>
            </a:r>
            <a:r>
              <a:rPr lang="fr-FR" b="1" i="1" dirty="0" smtClean="0"/>
              <a:t>diabétiques</a:t>
            </a:r>
            <a:r>
              <a:rPr lang="fr-FR" dirty="0" smtClean="0"/>
              <a:t>, qu'ils étaient de très mauvais « cas » opératoires ; et, peu à peu, on a acquis l'impression que l'</a:t>
            </a:r>
            <a:r>
              <a:rPr lang="fr-FR" dirty="0" smtClean="0">
                <a:hlinkClick r:id="rId2"/>
              </a:rPr>
              <a:t>obésité</a:t>
            </a:r>
            <a:r>
              <a:rPr lang="fr-FR" dirty="0" smtClean="0"/>
              <a:t> était aussi une maladie.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Récapitulons</a:t>
            </a:r>
            <a:endParaRPr lang="fr-FR" b="1" dirty="0"/>
          </a:p>
        </p:txBody>
      </p:sp>
      <p:sp>
        <p:nvSpPr>
          <p:cNvPr id="3" name="Espace réservé du contenu 2"/>
          <p:cNvSpPr>
            <a:spLocks noGrp="1"/>
          </p:cNvSpPr>
          <p:nvPr>
            <p:ph idx="1"/>
          </p:nvPr>
        </p:nvSpPr>
        <p:spPr/>
        <p:txBody>
          <a:bodyPr/>
          <a:lstStyle/>
          <a:p>
            <a:pPr>
              <a:buNone/>
            </a:pPr>
            <a:r>
              <a:rPr lang="fr-FR" b="1" dirty="0" smtClean="0"/>
              <a:t>Norme		Définit par des </a:t>
            </a:r>
            <a:r>
              <a:rPr lang="fr-FR" b="1" dirty="0" smtClean="0">
                <a:solidFill>
                  <a:srgbClr val="FF0000"/>
                </a:solidFill>
              </a:rPr>
              <a:t>seuils physiologiques</a:t>
            </a:r>
          </a:p>
          <a:p>
            <a:pPr>
              <a:buNone/>
            </a:pPr>
            <a:endParaRPr lang="fr-FR" b="1" dirty="0">
              <a:solidFill>
                <a:srgbClr val="FF0000"/>
              </a:solidFill>
            </a:endParaRPr>
          </a:p>
          <a:p>
            <a:pPr>
              <a:buNone/>
            </a:pPr>
            <a:r>
              <a:rPr lang="fr-FR" b="1" dirty="0" smtClean="0">
                <a:solidFill>
                  <a:srgbClr val="FF0000"/>
                </a:solidFill>
              </a:rPr>
              <a:t>Seuils 		</a:t>
            </a:r>
            <a:r>
              <a:rPr lang="fr-FR" b="1" dirty="0" smtClean="0"/>
              <a:t>Déterminés chez des personnes indemnes par l’apparition de symptômes</a:t>
            </a:r>
            <a:endParaRPr lang="fr-FR" b="1" dirty="0"/>
          </a:p>
        </p:txBody>
      </p:sp>
      <p:sp>
        <p:nvSpPr>
          <p:cNvPr id="4" name="Flèche droite 3"/>
          <p:cNvSpPr/>
          <p:nvPr/>
        </p:nvSpPr>
        <p:spPr>
          <a:xfrm>
            <a:off x="2071670" y="1857364"/>
            <a:ext cx="100013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857356" y="3500438"/>
            <a:ext cx="107157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maladie</a:t>
            </a:r>
            <a:endParaRPr lang="fr-FR" b="1" dirty="0"/>
          </a:p>
        </p:txBody>
      </p:sp>
      <p:sp>
        <p:nvSpPr>
          <p:cNvPr id="3" name="Espace réservé du contenu 2"/>
          <p:cNvSpPr>
            <a:spLocks noGrp="1"/>
          </p:cNvSpPr>
          <p:nvPr>
            <p:ph idx="1"/>
          </p:nvPr>
        </p:nvSpPr>
        <p:spPr>
          <a:xfrm>
            <a:off x="0" y="1357298"/>
            <a:ext cx="8229600" cy="4525963"/>
          </a:xfrm>
        </p:spPr>
        <p:txBody>
          <a:bodyPr/>
          <a:lstStyle/>
          <a:p>
            <a:pPr lvl="1">
              <a:buNone/>
            </a:pPr>
            <a:r>
              <a:rPr lang="fr-FR" dirty="0" smtClean="0"/>
              <a:t>	</a:t>
            </a:r>
            <a:r>
              <a:rPr lang="fr-FR" b="1" dirty="0" smtClean="0"/>
              <a:t>Altération de l'état de santé </a:t>
            </a:r>
            <a:r>
              <a:rPr lang="fr-FR" dirty="0" smtClean="0"/>
              <a:t>se manifestant par un ensemble de </a:t>
            </a:r>
            <a:r>
              <a:rPr lang="fr-FR" dirty="0" smtClean="0">
                <a:solidFill>
                  <a:srgbClr val="FF0000"/>
                </a:solidFill>
              </a:rPr>
              <a:t>signes</a:t>
            </a:r>
            <a:r>
              <a:rPr lang="fr-FR" dirty="0" smtClean="0"/>
              <a:t> et de </a:t>
            </a:r>
            <a:r>
              <a:rPr lang="fr-FR" dirty="0" smtClean="0">
                <a:solidFill>
                  <a:srgbClr val="FF0000"/>
                </a:solidFill>
              </a:rPr>
              <a:t>symptômes </a:t>
            </a:r>
            <a:r>
              <a:rPr lang="fr-FR" dirty="0" smtClean="0"/>
              <a:t>perceptibles directement ou non, correspondant à des troubles généraux ou localisés, fonctionnels ou lésionnels, dus à des causes internes ou externes et comportant une évolution</a:t>
            </a:r>
            <a:r>
              <a:rPr lang="fr-FR" sz="1000" dirty="0" smtClean="0"/>
              <a:t>.  (</a:t>
            </a:r>
            <a:r>
              <a:rPr lang="fr-FR" sz="1000" i="1" dirty="0" smtClean="0"/>
              <a:t>Dictionnaire Larousse</a:t>
            </a:r>
            <a:r>
              <a:rPr lang="fr-FR" sz="1000" dirty="0" smtClean="0"/>
              <a:t>)</a:t>
            </a:r>
            <a:endParaRPr lang="fr-FR" sz="1000" dirty="0"/>
          </a:p>
        </p:txBody>
      </p:sp>
      <p:pic>
        <p:nvPicPr>
          <p:cNvPr id="25602" name="Picture 2" descr="Résultat de recherche d'images pour &quot;maladie&quot;"/>
          <p:cNvPicPr>
            <a:picLocks noChangeAspect="1" noChangeArrowheads="1"/>
          </p:cNvPicPr>
          <p:nvPr/>
        </p:nvPicPr>
        <p:blipFill>
          <a:blip r:embed="rId2"/>
          <a:srcRect/>
          <a:stretch>
            <a:fillRect/>
          </a:stretch>
        </p:blipFill>
        <p:spPr bwMode="auto">
          <a:xfrm>
            <a:off x="2357422" y="4643446"/>
            <a:ext cx="3714776" cy="192880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t>Il est très difficile, sinon impossible, de poser les limites entre la santé et la </a:t>
            </a:r>
            <a:r>
              <a:rPr lang="fr-FR" b="1" dirty="0" smtClean="0">
                <a:solidFill>
                  <a:srgbClr val="FF0000"/>
                </a:solidFill>
              </a:rPr>
              <a:t>maladie</a:t>
            </a:r>
            <a:r>
              <a:rPr lang="fr-FR" b="1" dirty="0" smtClean="0"/>
              <a:t>,</a:t>
            </a:r>
            <a:r>
              <a:rPr lang="fr-FR" dirty="0" smtClean="0"/>
              <a:t> entre l'état </a:t>
            </a:r>
            <a:r>
              <a:rPr lang="fr-FR" dirty="0" smtClean="0">
                <a:solidFill>
                  <a:srgbClr val="FF0000"/>
                </a:solidFill>
              </a:rPr>
              <a:t>normal</a:t>
            </a:r>
            <a:r>
              <a:rPr lang="fr-FR" dirty="0" smtClean="0"/>
              <a:t> et l'état </a:t>
            </a:r>
            <a:r>
              <a:rPr lang="fr-FR" dirty="0" smtClean="0">
                <a:solidFill>
                  <a:srgbClr val="FF0000"/>
                </a:solidFill>
              </a:rPr>
              <a:t>anormal</a:t>
            </a:r>
            <a:r>
              <a:rPr lang="fr-FR" dirty="0" smtClean="0"/>
              <a:t>.</a:t>
            </a:r>
          </a:p>
          <a:p>
            <a:pPr>
              <a:buNone/>
            </a:pPr>
            <a:r>
              <a:rPr lang="fr-FR" dirty="0" smtClean="0"/>
              <a:t> </a:t>
            </a:r>
          </a:p>
          <a:p>
            <a:r>
              <a:rPr lang="fr-FR" dirty="0" smtClean="0"/>
              <a:t>D'ailleurs, les mots santé et </a:t>
            </a:r>
            <a:r>
              <a:rPr lang="fr-FR" b="1" dirty="0" smtClean="0"/>
              <a:t>maladie</a:t>
            </a:r>
            <a:r>
              <a:rPr lang="fr-FR" dirty="0" smtClean="0"/>
              <a:t> sont très arbitraires. </a:t>
            </a:r>
          </a:p>
          <a:p>
            <a:endParaRPr lang="fr-FR" dirty="0" smtClean="0"/>
          </a:p>
          <a:p>
            <a:r>
              <a:rPr lang="fr-FR" dirty="0" smtClean="0"/>
              <a:t>Tout ce qui est compatible avec la vie est la </a:t>
            </a:r>
            <a:r>
              <a:rPr lang="fr-FR" i="1" dirty="0" smtClean="0"/>
              <a:t>santé</a:t>
            </a:r>
            <a:r>
              <a:rPr lang="fr-FR" dirty="0" smtClean="0"/>
              <a:t>; tout ce qui est incompatible avec la durée de la vie et fait souffrir est </a:t>
            </a:r>
            <a:r>
              <a:rPr lang="fr-FR" b="1" dirty="0" smtClean="0"/>
              <a:t>maladie</a:t>
            </a:r>
            <a:r>
              <a:rPr lang="fr-FR" dirty="0" smtClean="0"/>
              <a:t>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Dimension sociale de la santé</a:t>
            </a:r>
            <a:endParaRPr lang="fr-FR" b="1" dirty="0"/>
          </a:p>
        </p:txBody>
      </p:sp>
      <p:sp>
        <p:nvSpPr>
          <p:cNvPr id="3" name="Espace réservé du contenu 2"/>
          <p:cNvSpPr>
            <a:spLocks noGrp="1"/>
          </p:cNvSpPr>
          <p:nvPr>
            <p:ph idx="1"/>
          </p:nvPr>
        </p:nvSpPr>
        <p:spPr>
          <a:xfrm>
            <a:off x="357158" y="1285861"/>
            <a:ext cx="8229600" cy="3286148"/>
          </a:xfrm>
        </p:spPr>
        <p:txBody>
          <a:bodyPr>
            <a:normAutofit lnSpcReduction="10000"/>
          </a:bodyPr>
          <a:lstStyle/>
          <a:p>
            <a:r>
              <a:rPr lang="fr-FR" dirty="0" smtClean="0"/>
              <a:t>La santé est:</a:t>
            </a:r>
          </a:p>
          <a:p>
            <a:pPr lvl="1"/>
            <a:r>
              <a:rPr lang="fr-FR" b="1" dirty="0" smtClean="0"/>
              <a:t> une valeur absolue</a:t>
            </a:r>
            <a:r>
              <a:rPr lang="fr-FR" dirty="0" smtClean="0"/>
              <a:t>: c’est bien et agréable d’être en bonne santé</a:t>
            </a:r>
          </a:p>
          <a:p>
            <a:pPr lvl="1"/>
            <a:r>
              <a:rPr lang="fr-FR" b="1" dirty="0" smtClean="0"/>
              <a:t>une valeur instrumentale</a:t>
            </a:r>
            <a:r>
              <a:rPr lang="fr-FR" dirty="0" smtClean="0"/>
              <a:t>: c’est une possibilité pour l’homme d’être </a:t>
            </a:r>
            <a:r>
              <a:rPr lang="fr-FR" b="1" dirty="0" smtClean="0">
                <a:solidFill>
                  <a:srgbClr val="FF0000"/>
                </a:solidFill>
              </a:rPr>
              <a:t>accepté </a:t>
            </a:r>
            <a:r>
              <a:rPr lang="fr-FR" dirty="0" smtClean="0"/>
              <a:t>par la société, une possibilité d’agir, de travailler, évidemment, c’est un </a:t>
            </a:r>
            <a:r>
              <a:rPr lang="fr-FR" dirty="0" smtClean="0">
                <a:solidFill>
                  <a:srgbClr val="FF0000"/>
                </a:solidFill>
              </a:rPr>
              <a:t>phénomène très positif</a:t>
            </a:r>
            <a:r>
              <a:rPr lang="fr-FR" dirty="0" smtClean="0"/>
              <a:t>. </a:t>
            </a:r>
          </a:p>
          <a:p>
            <a:endParaRPr lang="fr-FR" dirty="0"/>
          </a:p>
        </p:txBody>
      </p:sp>
      <p:pic>
        <p:nvPicPr>
          <p:cNvPr id="23554" name="Picture 2" descr="Résultat de recherche d'images pour &quot;maladie&quot;"/>
          <p:cNvPicPr>
            <a:picLocks noChangeAspect="1" noChangeArrowheads="1"/>
          </p:cNvPicPr>
          <p:nvPr/>
        </p:nvPicPr>
        <p:blipFill>
          <a:blip r:embed="rId2"/>
          <a:srcRect/>
          <a:stretch>
            <a:fillRect/>
          </a:stretch>
        </p:blipFill>
        <p:spPr bwMode="auto">
          <a:xfrm>
            <a:off x="1928794" y="4572008"/>
            <a:ext cx="4500594" cy="208596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 maladie “est l’évènement le plus </a:t>
            </a:r>
            <a:r>
              <a:rPr lang="fr-FR" dirty="0" smtClean="0">
                <a:solidFill>
                  <a:srgbClr val="FF0000"/>
                </a:solidFill>
              </a:rPr>
              <a:t>dramatique</a:t>
            </a:r>
            <a:r>
              <a:rPr lang="fr-FR" dirty="0" smtClean="0"/>
              <a:t> de la vie humaine” </a:t>
            </a:r>
            <a:r>
              <a:rPr lang="fr-FR" sz="1800" dirty="0" smtClean="0"/>
              <a:t>(</a:t>
            </a:r>
            <a:r>
              <a:rPr lang="fr-FR" sz="1800" dirty="0" err="1" smtClean="0"/>
              <a:t>Nikolaeva</a:t>
            </a:r>
            <a:r>
              <a:rPr lang="fr-FR" sz="1800" dirty="0" smtClean="0"/>
              <a:t>, 1995, p. 207). </a:t>
            </a:r>
          </a:p>
          <a:p>
            <a:pPr>
              <a:buNone/>
            </a:pPr>
            <a:endParaRPr lang="fr-FR" sz="1800" dirty="0" smtClean="0"/>
          </a:p>
          <a:p>
            <a:r>
              <a:rPr lang="fr-FR" dirty="0" smtClean="0"/>
              <a:t>Une histoire de l'humanité pourrait être réalisée à travers l’histoire des maladies, des combats contre les maladies ou encore la recherche de moyens pour améliorer la qualité de la vie </a:t>
            </a:r>
            <a:r>
              <a:rPr lang="fr-FR" sz="1800" dirty="0" smtClean="0"/>
              <a:t>(</a:t>
            </a:r>
            <a:r>
              <a:rPr lang="fr-FR" sz="1800" dirty="0" err="1" smtClean="0"/>
              <a:t>Nikolaeva</a:t>
            </a:r>
            <a:r>
              <a:rPr lang="fr-FR" sz="1800" dirty="0" smtClean="0"/>
              <a:t>, 1995). </a:t>
            </a:r>
          </a:p>
          <a:p>
            <a:endParaRPr lang="fr-FR" dirty="0"/>
          </a:p>
        </p:txBody>
      </p:sp>
      <p:pic>
        <p:nvPicPr>
          <p:cNvPr id="58370" name="Picture 2" descr="Résultat de recherche d'images pour &quot;maladie humanite&quot;"/>
          <p:cNvPicPr>
            <a:picLocks noChangeAspect="1" noChangeArrowheads="1"/>
          </p:cNvPicPr>
          <p:nvPr/>
        </p:nvPicPr>
        <p:blipFill>
          <a:blip r:embed="rId2"/>
          <a:srcRect/>
          <a:stretch>
            <a:fillRect/>
          </a:stretch>
        </p:blipFill>
        <p:spPr bwMode="auto">
          <a:xfrm>
            <a:off x="6000760" y="5214950"/>
            <a:ext cx="2143120" cy="139541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OBJECTIFS</a:t>
            </a:r>
            <a:endParaRPr lang="fr-FR" b="1" dirty="0"/>
          </a:p>
        </p:txBody>
      </p:sp>
      <p:sp>
        <p:nvSpPr>
          <p:cNvPr id="3" name="Espace réservé du contenu 2"/>
          <p:cNvSpPr>
            <a:spLocks noGrp="1"/>
          </p:cNvSpPr>
          <p:nvPr>
            <p:ph idx="1"/>
          </p:nvPr>
        </p:nvSpPr>
        <p:spPr/>
        <p:txBody>
          <a:bodyPr/>
          <a:lstStyle/>
          <a:p>
            <a:r>
              <a:rPr lang="fr-FR" dirty="0" smtClean="0"/>
              <a:t>Définir la normalité en médecine clinique</a:t>
            </a:r>
          </a:p>
          <a:p>
            <a:r>
              <a:rPr lang="fr-FR" dirty="0" smtClean="0"/>
              <a:t>Décrire les représentations sociales de la santé et de la maladie</a:t>
            </a:r>
          </a:p>
          <a:p>
            <a:r>
              <a:rPr lang="fr-FR" dirty="0" smtClean="0"/>
              <a:t>Identifier la notion de vulnérabilité</a:t>
            </a:r>
          </a:p>
          <a:p>
            <a:r>
              <a:rPr lang="fr-FR" dirty="0" smtClean="0"/>
              <a:t>Décrire la notion de stigmatisation</a:t>
            </a:r>
            <a:endParaRPr lang="fr-FR" dirty="0"/>
          </a:p>
        </p:txBody>
      </p:sp>
      <p:pic>
        <p:nvPicPr>
          <p:cNvPr id="45058" name="Picture 2" descr="De l&amp;#39;incompétence professionnelle - Le blog de la loutre"/>
          <p:cNvPicPr>
            <a:picLocks noChangeAspect="1" noChangeArrowheads="1"/>
          </p:cNvPicPr>
          <p:nvPr/>
        </p:nvPicPr>
        <p:blipFill>
          <a:blip r:embed="rId2"/>
          <a:srcRect/>
          <a:stretch>
            <a:fillRect/>
          </a:stretch>
        </p:blipFill>
        <p:spPr bwMode="auto">
          <a:xfrm>
            <a:off x="2714612" y="4857760"/>
            <a:ext cx="3810000" cy="126682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fr-FR" dirty="0" smtClean="0"/>
              <a:t>La maladie, ce n’est pas seulement des symptômes, ou un phénomène physique, c’est aussi un </a:t>
            </a:r>
            <a:r>
              <a:rPr lang="fr-FR" dirty="0" smtClean="0">
                <a:solidFill>
                  <a:srgbClr val="FF0000"/>
                </a:solidFill>
              </a:rPr>
              <a:t>malheur</a:t>
            </a:r>
            <a:r>
              <a:rPr lang="fr-FR" dirty="0" smtClean="0"/>
              <a:t> qui change la vie des individus.</a:t>
            </a:r>
          </a:p>
          <a:p>
            <a:pPr>
              <a:buNone/>
            </a:pPr>
            <a:endParaRPr lang="fr-FR" dirty="0" smtClean="0"/>
          </a:p>
          <a:p>
            <a:r>
              <a:rPr lang="fr-FR" dirty="0" smtClean="0"/>
              <a:t>La santé est attribuée à l’individu, tandis que la maladie vient du monde extérieur, elle est attribuée à la société, et les facteurs la provoquant sont liés à la société. </a:t>
            </a:r>
          </a:p>
          <a:p>
            <a:pPr>
              <a:buNone/>
            </a:pPr>
            <a:endParaRPr lang="fr-FR" dirty="0" smtClean="0"/>
          </a:p>
          <a:p>
            <a:r>
              <a:rPr lang="fr-FR" dirty="0">
                <a:solidFill>
                  <a:srgbClr val="FF0000"/>
                </a:solidFill>
              </a:rPr>
              <a:t>L</a:t>
            </a:r>
            <a:r>
              <a:rPr lang="fr-FR" dirty="0" smtClean="0">
                <a:solidFill>
                  <a:srgbClr val="FF0000"/>
                </a:solidFill>
              </a:rPr>
              <a:t>’activité</a:t>
            </a:r>
            <a:r>
              <a:rPr lang="fr-FR" dirty="0" smtClean="0"/>
              <a:t> est l’élément principal de la représentation de la santé, et l’inactivité est l’élément principal de la représentation de la maladie.</a:t>
            </a:r>
          </a:p>
          <a:p>
            <a:endParaRPr lang="fr-FR" dirty="0" smtClean="0"/>
          </a:p>
          <a:p>
            <a:endParaRPr lang="fr-FR" dirty="0"/>
          </a:p>
        </p:txBody>
      </p:sp>
      <p:sp>
        <p:nvSpPr>
          <p:cNvPr id="4" name="Titre 1"/>
          <p:cNvSpPr>
            <a:spLocks noGrp="1"/>
          </p:cNvSpPr>
          <p:nvPr>
            <p:ph type="title"/>
          </p:nvPr>
        </p:nvSpPr>
        <p:spPr/>
        <p:txBody>
          <a:bodyPr/>
          <a:lstStyle/>
          <a:p>
            <a:r>
              <a:rPr lang="fr-FR" b="1" dirty="0" smtClean="0"/>
              <a:t>Dimension sociale de la santé</a:t>
            </a:r>
            <a:endParaRPr lang="fr-F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Qu’est-ce que la vulnérabilité ? </a:t>
            </a:r>
            <a:endParaRPr lang="fr-FR" dirty="0"/>
          </a:p>
        </p:txBody>
      </p:sp>
      <p:sp>
        <p:nvSpPr>
          <p:cNvPr id="3" name="Espace réservé du contenu 2"/>
          <p:cNvSpPr>
            <a:spLocks noGrp="1"/>
          </p:cNvSpPr>
          <p:nvPr>
            <p:ph idx="1"/>
          </p:nvPr>
        </p:nvSpPr>
        <p:spPr/>
        <p:txBody>
          <a:bodyPr/>
          <a:lstStyle/>
          <a:p>
            <a:r>
              <a:rPr lang="fr-FR" dirty="0" smtClean="0"/>
              <a:t>la vulnérabilité vient du latin «</a:t>
            </a:r>
            <a:r>
              <a:rPr lang="fr-FR" dirty="0" smtClean="0">
                <a:solidFill>
                  <a:srgbClr val="FF0000"/>
                </a:solidFill>
              </a:rPr>
              <a:t> </a:t>
            </a:r>
            <a:r>
              <a:rPr lang="fr-FR" i="1" dirty="0" err="1" smtClean="0">
                <a:solidFill>
                  <a:srgbClr val="FF0000"/>
                </a:solidFill>
              </a:rPr>
              <a:t>vulnus</a:t>
            </a:r>
            <a:r>
              <a:rPr lang="fr-FR" dirty="0" smtClean="0">
                <a:solidFill>
                  <a:srgbClr val="FF0000"/>
                </a:solidFill>
              </a:rPr>
              <a:t> </a:t>
            </a:r>
            <a:r>
              <a:rPr lang="fr-FR" dirty="0" smtClean="0"/>
              <a:t>» qui signifie « blessé ». </a:t>
            </a:r>
          </a:p>
          <a:p>
            <a:endParaRPr lang="fr-FR" dirty="0" smtClean="0"/>
          </a:p>
          <a:p>
            <a:r>
              <a:rPr lang="fr-FR" dirty="0" smtClean="0"/>
              <a:t>Dire d’une personne qu’elle est vulnérable c’est donc dire qu’elle peut être blessée</a:t>
            </a:r>
            <a:endParaRPr lang="fr-FR" dirty="0"/>
          </a:p>
        </p:txBody>
      </p:sp>
      <p:sp>
        <p:nvSpPr>
          <p:cNvPr id="21506" name="AutoShape 2" descr="Résultat de recherche d'images pour &quot;vulnérabilité&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1512" name="Picture 8" descr="Résultat de recherche d'images pour &quot;fragilite&quot;"/>
          <p:cNvPicPr>
            <a:picLocks noChangeAspect="1" noChangeArrowheads="1"/>
          </p:cNvPicPr>
          <p:nvPr/>
        </p:nvPicPr>
        <p:blipFill>
          <a:blip r:embed="rId2"/>
          <a:srcRect/>
          <a:stretch>
            <a:fillRect/>
          </a:stretch>
        </p:blipFill>
        <p:spPr bwMode="auto">
          <a:xfrm>
            <a:off x="3929058" y="4810143"/>
            <a:ext cx="3848100" cy="119062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La vulnérabilité révèle donc </a:t>
            </a:r>
            <a:r>
              <a:rPr lang="fr-FR" b="1" dirty="0">
                <a:solidFill>
                  <a:srgbClr val="FF0000"/>
                </a:solidFill>
              </a:rPr>
              <a:t>une fragilité potentielle</a:t>
            </a:r>
            <a:r>
              <a:rPr lang="fr-FR" dirty="0" smtClean="0">
                <a:solidFill>
                  <a:srgbClr val="FF0000"/>
                </a:solidFill>
              </a:rPr>
              <a:t> </a:t>
            </a:r>
            <a:r>
              <a:rPr lang="fr-FR" dirty="0" smtClean="0"/>
              <a:t>de la personne ou de la population considérée comme vulnérable. </a:t>
            </a:r>
          </a:p>
          <a:p>
            <a:pPr>
              <a:buNone/>
            </a:pPr>
            <a:endParaRPr lang="fr-FR" dirty="0" smtClean="0"/>
          </a:p>
        </p:txBody>
      </p:sp>
      <p:pic>
        <p:nvPicPr>
          <p:cNvPr id="4" name="Picture 4" descr="Résultat de recherche d'images pour &quot;vulnérabilité&quot;"/>
          <p:cNvPicPr>
            <a:picLocks noChangeAspect="1" noChangeArrowheads="1"/>
          </p:cNvPicPr>
          <p:nvPr/>
        </p:nvPicPr>
        <p:blipFill>
          <a:blip r:embed="rId2"/>
          <a:srcRect/>
          <a:stretch>
            <a:fillRect/>
          </a:stretch>
        </p:blipFill>
        <p:spPr bwMode="auto">
          <a:xfrm>
            <a:off x="1643042" y="4143380"/>
            <a:ext cx="5238750" cy="200024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Elle doit être entendue comme </a:t>
            </a:r>
            <a:r>
              <a:rPr lang="fr-FR" b="1" dirty="0" smtClean="0"/>
              <a:t>la mesure de la </a:t>
            </a:r>
            <a:r>
              <a:rPr lang="fr-FR" b="1" dirty="0" smtClean="0">
                <a:solidFill>
                  <a:srgbClr val="FF0000"/>
                </a:solidFill>
              </a:rPr>
              <a:t>facilité et de la fréquence </a:t>
            </a:r>
            <a:r>
              <a:rPr lang="fr-FR" b="1" dirty="0" smtClean="0"/>
              <a:t>avec</a:t>
            </a:r>
            <a:r>
              <a:rPr lang="fr-FR" b="1" dirty="0" smtClean="0">
                <a:solidFill>
                  <a:srgbClr val="FF0000"/>
                </a:solidFill>
              </a:rPr>
              <a:t> </a:t>
            </a:r>
            <a:r>
              <a:rPr lang="fr-FR" b="1" dirty="0" smtClean="0"/>
              <a:t>laquelle un individu ou un groupe développe une affection, ou rencontre un problème spécifique, lors de la présence d’agents perturbateurs</a:t>
            </a:r>
            <a:r>
              <a:rPr lang="fr-FR" dirty="0" smtClean="0"/>
              <a:t>. </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Il existe en effet en médecine deux modèles complémentaires :</a:t>
            </a:r>
          </a:p>
          <a:p>
            <a:pPr>
              <a:buNone/>
            </a:pPr>
            <a:r>
              <a:rPr lang="fr-FR" dirty="0" smtClean="0"/>
              <a:t> </a:t>
            </a:r>
          </a:p>
          <a:p>
            <a:r>
              <a:rPr lang="fr-FR" b="1" dirty="0" smtClean="0"/>
              <a:t>le modèle biomédical:</a:t>
            </a:r>
            <a:r>
              <a:rPr lang="fr-FR" dirty="0" smtClean="0"/>
              <a:t> procède de l’application en médecine de la méthode analytique des sciences exactes</a:t>
            </a:r>
          </a:p>
          <a:p>
            <a:pPr>
              <a:buNone/>
            </a:pPr>
            <a:endParaRPr lang="fr-FR" dirty="0" smtClean="0"/>
          </a:p>
          <a:p>
            <a:r>
              <a:rPr lang="fr-FR" b="1" dirty="0" smtClean="0"/>
              <a:t>Le </a:t>
            </a:r>
            <a:r>
              <a:rPr lang="fr-FR" b="1" dirty="0" err="1" smtClean="0"/>
              <a:t>modele</a:t>
            </a:r>
            <a:r>
              <a:rPr lang="fr-FR" b="1" dirty="0" smtClean="0"/>
              <a:t> bio psychosocial</a:t>
            </a:r>
            <a:r>
              <a:rPr lang="fr-FR" dirty="0" smtClean="0"/>
              <a:t>: tient compte des interrelations entre les aspects biologiques, psychologiques et sociaux de la maladie</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Intérêt  du concept</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Le médecin formé à la tradition biomédicale privilégie une démarche proprement scientifique dans son travail quotidien.</a:t>
            </a:r>
          </a:p>
          <a:p>
            <a:pPr>
              <a:buNone/>
            </a:pPr>
            <a:endParaRPr lang="fr-FR" dirty="0" smtClean="0"/>
          </a:p>
          <a:p>
            <a:r>
              <a:rPr lang="fr-FR" dirty="0" smtClean="0"/>
              <a:t> Mais dans sa pratique, il s’aperçoit vite, dans la pratique, que la « science » et la méthode scientifique permettent la compréhension et le traitement de la maladie, mais pas le soin du patient</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Si l’on pense en terme de « vulnérabilité », on n’oppose plus terme à terme le «</a:t>
            </a:r>
            <a:r>
              <a:rPr lang="fr-FR" b="1" dirty="0" smtClean="0"/>
              <a:t> bien portant</a:t>
            </a:r>
            <a:r>
              <a:rPr lang="fr-FR" dirty="0" smtClean="0"/>
              <a:t> » au « malade ».</a:t>
            </a:r>
          </a:p>
          <a:p>
            <a:endParaRPr lang="fr-FR" dirty="0" smtClean="0"/>
          </a:p>
          <a:p>
            <a:r>
              <a:rPr lang="fr-FR" dirty="0" smtClean="0"/>
              <a:t> Il n’y a plus deux état </a:t>
            </a:r>
            <a:r>
              <a:rPr lang="fr-FR" dirty="0" smtClean="0">
                <a:solidFill>
                  <a:srgbClr val="FF0000"/>
                </a:solidFill>
              </a:rPr>
              <a:t>: la santé </a:t>
            </a:r>
            <a:r>
              <a:rPr lang="fr-FR" i="1" dirty="0" smtClean="0">
                <a:solidFill>
                  <a:srgbClr val="FF0000"/>
                </a:solidFill>
              </a:rPr>
              <a:t>versus</a:t>
            </a:r>
            <a:r>
              <a:rPr lang="fr-FR" dirty="0" smtClean="0">
                <a:solidFill>
                  <a:srgbClr val="FF0000"/>
                </a:solidFill>
              </a:rPr>
              <a:t> la maladie</a:t>
            </a:r>
            <a:r>
              <a:rPr lang="fr-FR" dirty="0" smtClean="0"/>
              <a:t>, sans rien de commun, que tout oppose. </a:t>
            </a:r>
          </a:p>
          <a:p>
            <a:endParaRPr lang="fr-FR" dirty="0" smtClean="0"/>
          </a:p>
          <a:p>
            <a:endParaRPr lang="fr-FR" dirty="0" smtClean="0"/>
          </a:p>
          <a:p>
            <a:r>
              <a:rPr lang="fr-FR" dirty="0" smtClean="0"/>
              <a:t>La vulnérabilité est une dimension </a:t>
            </a:r>
            <a:r>
              <a:rPr lang="fr-FR" dirty="0" smtClean="0">
                <a:solidFill>
                  <a:srgbClr val="FF0000"/>
                </a:solidFill>
              </a:rPr>
              <a:t>présente chez tous les individus</a:t>
            </a:r>
            <a:r>
              <a:rPr lang="fr-FR" dirty="0" smtClean="0"/>
              <a:t>, et repose sur l’hypothèse d’un continuum entre le normal et le pathologique.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Toujours la vulnérabilité:</a:t>
            </a:r>
            <a:endParaRPr lang="fr-FR" b="1" dirty="0"/>
          </a:p>
        </p:txBody>
      </p:sp>
      <p:sp>
        <p:nvSpPr>
          <p:cNvPr id="3" name="Espace réservé du contenu 2"/>
          <p:cNvSpPr>
            <a:spLocks noGrp="1"/>
          </p:cNvSpPr>
          <p:nvPr>
            <p:ph idx="1"/>
          </p:nvPr>
        </p:nvSpPr>
        <p:spPr>
          <a:xfrm>
            <a:off x="785786" y="1600201"/>
            <a:ext cx="7901014" cy="1257296"/>
          </a:xfrm>
        </p:spPr>
        <p:txBody>
          <a:bodyPr>
            <a:normAutofit fontScale="92500" lnSpcReduction="20000"/>
          </a:bodyPr>
          <a:lstStyle/>
          <a:p>
            <a:r>
              <a:rPr lang="fr-FR" b="1" dirty="0" smtClean="0"/>
              <a:t>Elle </a:t>
            </a:r>
            <a:r>
              <a:rPr lang="fr-FR" b="1" dirty="0"/>
              <a:t>nous amène à distinguer entre des facteurs de</a:t>
            </a:r>
            <a:r>
              <a:rPr lang="fr-FR" b="1" dirty="0">
                <a:solidFill>
                  <a:srgbClr val="FF0000"/>
                </a:solidFill>
              </a:rPr>
              <a:t> risque</a:t>
            </a:r>
            <a:r>
              <a:rPr lang="fr-FR" b="1" dirty="0"/>
              <a:t>, des sujets à </a:t>
            </a:r>
            <a:r>
              <a:rPr lang="fr-FR" b="1" dirty="0">
                <a:solidFill>
                  <a:srgbClr val="FF0000"/>
                </a:solidFill>
              </a:rPr>
              <a:t>risque</a:t>
            </a:r>
            <a:r>
              <a:rPr lang="fr-FR" b="1" dirty="0"/>
              <a:t> et des situations à </a:t>
            </a:r>
            <a:r>
              <a:rPr lang="fr-FR" b="1" dirty="0">
                <a:solidFill>
                  <a:srgbClr val="FF0000"/>
                </a:solidFill>
              </a:rPr>
              <a:t>risque</a:t>
            </a:r>
            <a:r>
              <a:rPr lang="fr-FR" dirty="0" smtClean="0"/>
              <a:t>. </a:t>
            </a:r>
          </a:p>
          <a:p>
            <a:pPr>
              <a:buNone/>
            </a:pPr>
            <a:endParaRPr lang="fr-FR" dirty="0" smtClean="0"/>
          </a:p>
        </p:txBody>
      </p:sp>
      <p:sp>
        <p:nvSpPr>
          <p:cNvPr id="4" name="ZoneTexte 3"/>
          <p:cNvSpPr txBox="1"/>
          <p:nvPr/>
        </p:nvSpPr>
        <p:spPr>
          <a:xfrm>
            <a:off x="500034" y="3714752"/>
            <a:ext cx="8072494"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buNone/>
            </a:pPr>
            <a:r>
              <a:rPr lang="fr-FR" sz="2800" b="1" dirty="0" smtClean="0"/>
              <a:t>Un risque c’est la probabilité de survenue d’un événement défavorable. </a:t>
            </a:r>
            <a:endParaRPr lang="fr-FR" sz="28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Raisonner en terme de « vulnérabilité » dans le champ de la santé, c’est se placer en amont de la survenue de l’épisode pathologique et </a:t>
            </a:r>
            <a:r>
              <a:rPr lang="fr-FR" b="1" dirty="0" smtClean="0">
                <a:solidFill>
                  <a:srgbClr val="FF0000"/>
                </a:solidFill>
              </a:rPr>
              <a:t>chercher donc à l’éviter.</a:t>
            </a:r>
          </a:p>
          <a:p>
            <a:endParaRPr lang="fr-FR" b="1" dirty="0" smtClean="0">
              <a:solidFill>
                <a:srgbClr val="FF0000"/>
              </a:solidFill>
            </a:endParaRPr>
          </a:p>
          <a:p>
            <a:r>
              <a:rPr lang="fr-FR" dirty="0" smtClean="0"/>
              <a:t>Cela aboutit donc à proposer selon les cas des actions de </a:t>
            </a:r>
            <a:r>
              <a:rPr lang="fr-FR" dirty="0" smtClean="0">
                <a:solidFill>
                  <a:srgbClr val="FF0000"/>
                </a:solidFill>
              </a:rPr>
              <a:t>prévention</a:t>
            </a:r>
            <a:r>
              <a:rPr lang="fr-FR" dirty="0" smtClean="0"/>
              <a:t>, des actions de </a:t>
            </a:r>
            <a:r>
              <a:rPr lang="fr-FR" dirty="0" smtClean="0">
                <a:solidFill>
                  <a:srgbClr val="FF0000"/>
                </a:solidFill>
              </a:rPr>
              <a:t>dépistage</a:t>
            </a:r>
            <a:r>
              <a:rPr lang="fr-FR" dirty="0" smtClean="0"/>
              <a:t> ou des </a:t>
            </a:r>
            <a:r>
              <a:rPr lang="fr-FR" dirty="0" smtClean="0">
                <a:solidFill>
                  <a:srgbClr val="FF0000"/>
                </a:solidFill>
              </a:rPr>
              <a:t>orientations</a:t>
            </a:r>
            <a:r>
              <a:rPr lang="fr-FR" dirty="0" smtClean="0"/>
              <a:t> thérapeutiques préalables à la survenue de la maladie.</a:t>
            </a:r>
            <a:endParaRPr lang="fr-FR" b="1"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None/>
            </a:pPr>
            <a:r>
              <a:rPr lang="fr-FR" b="1" dirty="0" smtClean="0"/>
              <a:t>Facteur de risque </a:t>
            </a:r>
            <a:r>
              <a:rPr lang="fr-FR" dirty="0" smtClean="0"/>
              <a:t>:</a:t>
            </a:r>
          </a:p>
          <a:p>
            <a:pPr lvl="1"/>
            <a:r>
              <a:rPr lang="fr-FR" dirty="0" smtClean="0"/>
              <a:t>Ce qui modifie le niveau de risque et la </a:t>
            </a:r>
            <a:r>
              <a:rPr lang="fr-FR" b="1" dirty="0" smtClean="0">
                <a:solidFill>
                  <a:schemeClr val="accent1"/>
                </a:solidFill>
              </a:rPr>
              <a:t>probabilité</a:t>
            </a:r>
            <a:r>
              <a:rPr lang="fr-FR" dirty="0" smtClean="0"/>
              <a:t> de survenue de l’événement défavorable. </a:t>
            </a:r>
          </a:p>
          <a:p>
            <a:pPr lvl="1">
              <a:buNone/>
            </a:pPr>
            <a:endParaRPr lang="fr-FR" dirty="0" smtClean="0"/>
          </a:p>
          <a:p>
            <a:pPr lvl="1"/>
            <a:r>
              <a:rPr lang="fr-FR" dirty="0" smtClean="0"/>
              <a:t>Le facteur de risque peut aggraver risque de survenue de l’événement défavorable, mais il existe aussi des facteurs protecteurs.</a:t>
            </a:r>
          </a:p>
          <a:p>
            <a:pPr lvl="1">
              <a:buNone/>
            </a:pPr>
            <a:endParaRPr lang="fr-FR" dirty="0" smtClean="0"/>
          </a:p>
          <a:p>
            <a:pPr lvl="1"/>
            <a:r>
              <a:rPr lang="fr-FR" dirty="0" smtClean="0"/>
              <a:t> Certains facteurs de risque sont endogènes (propres à l’individu), alors que d’autres sont exogènes (liés à son environnement)</a:t>
            </a:r>
            <a:endParaRPr lang="fr-FR" dirty="0"/>
          </a:p>
        </p:txBody>
      </p:sp>
      <p:sp>
        <p:nvSpPr>
          <p:cNvPr id="14338" name="AutoShape 2" descr="Résultat de recherche d'images pour &quot;facteurs de risqu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4340" name="Picture 4" descr="Résultat de recherche d'images pour &quot;facteurs de risque&quot;"/>
          <p:cNvPicPr>
            <a:picLocks noChangeAspect="1" noChangeArrowheads="1"/>
          </p:cNvPicPr>
          <p:nvPr/>
        </p:nvPicPr>
        <p:blipFill>
          <a:blip r:embed="rId2"/>
          <a:srcRect/>
          <a:stretch>
            <a:fillRect/>
          </a:stretch>
        </p:blipFill>
        <p:spPr bwMode="auto">
          <a:xfrm>
            <a:off x="6572264" y="0"/>
            <a:ext cx="2428892" cy="221457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dirty="0"/>
          </a:p>
        </p:txBody>
      </p:sp>
      <p:sp>
        <p:nvSpPr>
          <p:cNvPr id="3" name="Espace réservé du contenu 2"/>
          <p:cNvSpPr>
            <a:spLocks noGrp="1"/>
          </p:cNvSpPr>
          <p:nvPr>
            <p:ph idx="1"/>
          </p:nvPr>
        </p:nvSpPr>
        <p:spPr>
          <a:xfrm>
            <a:off x="457200" y="1600200"/>
            <a:ext cx="5472122" cy="4525963"/>
          </a:xfrm>
        </p:spPr>
        <p:txBody>
          <a:bodyPr>
            <a:normAutofit fontScale="70000" lnSpcReduction="20000"/>
          </a:bodyPr>
          <a:lstStyle/>
          <a:p>
            <a:pPr>
              <a:buNone/>
            </a:pPr>
            <a:r>
              <a:rPr lang="fr-FR" sz="3000" dirty="0" smtClean="0"/>
              <a:t>	</a:t>
            </a:r>
            <a:r>
              <a:rPr lang="fr-FR" sz="3100" b="1" dirty="0" smtClean="0"/>
              <a:t> Antiquité</a:t>
            </a:r>
            <a:endParaRPr lang="fr-FR" sz="3100" dirty="0" smtClean="0"/>
          </a:p>
          <a:p>
            <a:pPr>
              <a:buNone/>
            </a:pPr>
            <a:r>
              <a:rPr lang="fr-FR" sz="3100" dirty="0"/>
              <a:t>	</a:t>
            </a:r>
            <a:r>
              <a:rPr lang="fr-FR" sz="3100" dirty="0" smtClean="0"/>
              <a:t>Asclépios (Esculape) dieu de la médecine avait deux filles:</a:t>
            </a:r>
          </a:p>
          <a:p>
            <a:r>
              <a:rPr lang="fr-FR" sz="3100" dirty="0" smtClean="0"/>
              <a:t> </a:t>
            </a:r>
            <a:r>
              <a:rPr lang="fr-FR" sz="3100" b="1" dirty="0" err="1" smtClean="0">
                <a:solidFill>
                  <a:srgbClr val="FF0000"/>
                </a:solidFill>
              </a:rPr>
              <a:t>Hygée</a:t>
            </a:r>
            <a:r>
              <a:rPr lang="fr-FR" sz="3100" b="1" dirty="0" smtClean="0">
                <a:solidFill>
                  <a:srgbClr val="FF0000"/>
                </a:solidFill>
              </a:rPr>
              <a:t> </a:t>
            </a:r>
            <a:r>
              <a:rPr lang="fr-FR" sz="3100" dirty="0" smtClean="0"/>
              <a:t>«Une jeune nymphe à l'</a:t>
            </a:r>
            <a:r>
              <a:rPr lang="fr-FR" sz="3100" dirty="0" err="1" smtClean="0"/>
              <a:t>oeil</a:t>
            </a:r>
            <a:r>
              <a:rPr lang="fr-FR" sz="3100" dirty="0" smtClean="0"/>
              <a:t> vif et riant, au teint frais et vermeil, à la taille légère, riche d'un embonpoint de chair, mais non chargé d'obésité, portant sur la main droite un coq et de l'autre un bâton entouré d'un serpent, emblème de la vigilance et de la prudence </a:t>
            </a:r>
            <a:r>
              <a:rPr lang="fr-FR" sz="3100" b="1" i="1" dirty="0" smtClean="0"/>
              <a:t>» Encyclopédie du XIXe siècle- </a:t>
            </a:r>
          </a:p>
          <a:p>
            <a:pPr>
              <a:buNone/>
            </a:pPr>
            <a:endParaRPr lang="fr-FR" sz="3100" b="1" i="1" dirty="0" smtClean="0"/>
          </a:p>
          <a:p>
            <a:r>
              <a:rPr lang="fr-FR" sz="3100" dirty="0" smtClean="0"/>
              <a:t>Elle Représente </a:t>
            </a:r>
            <a:r>
              <a:rPr lang="fr-FR" sz="3100" b="1" dirty="0" smtClean="0"/>
              <a:t>la santé </a:t>
            </a:r>
            <a:r>
              <a:rPr lang="fr-FR" sz="3100" dirty="0" smtClean="0"/>
              <a:t>préservée et  symbolise la médecine préventive</a:t>
            </a:r>
          </a:p>
          <a:p>
            <a:endParaRPr lang="fr-FR" sz="3000" b="1" i="1" dirty="0" smtClean="0"/>
          </a:p>
          <a:p>
            <a:endParaRPr lang="fr-FR" dirty="0"/>
          </a:p>
        </p:txBody>
      </p:sp>
      <p:pic>
        <p:nvPicPr>
          <p:cNvPr id="1026" name="Picture 2" descr="Résultat de recherche d'images pour &quot;hygee&quot;"/>
          <p:cNvPicPr>
            <a:picLocks noChangeAspect="1" noChangeArrowheads="1"/>
          </p:cNvPicPr>
          <p:nvPr/>
        </p:nvPicPr>
        <p:blipFill>
          <a:blip r:embed="rId2"/>
          <a:srcRect/>
          <a:stretch>
            <a:fillRect/>
          </a:stretch>
        </p:blipFill>
        <p:spPr bwMode="auto">
          <a:xfrm>
            <a:off x="5929322" y="2000240"/>
            <a:ext cx="2638425" cy="3514726"/>
          </a:xfrm>
          <a:prstGeom prst="rect">
            <a:avLst/>
          </a:prstGeom>
          <a:noFill/>
        </p:spPr>
      </p:pic>
      <p:sp>
        <p:nvSpPr>
          <p:cNvPr id="44034" name="AutoShape 2" descr="Caducée — Wikipé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4036" name="AutoShape 4" descr="Symbole Médical Caduceus Avec Des Serpents Et Des Ailes Clip Art Libres De  Droits , Vecteurs Et Illustration. Image 3545960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54274" name="AutoShape 2" descr="Résultat de recherche d'images pour &quot;facteurs de risqu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54276" name="Picture 4" descr="Résultat de recherche d'images pour &quot;facteurs de risque&quot;"/>
          <p:cNvPicPr>
            <a:picLocks noChangeAspect="1" noChangeArrowheads="1"/>
          </p:cNvPicPr>
          <p:nvPr/>
        </p:nvPicPr>
        <p:blipFill>
          <a:blip r:embed="rId2"/>
          <a:srcRect/>
          <a:stretch>
            <a:fillRect/>
          </a:stretch>
        </p:blipFill>
        <p:spPr bwMode="auto">
          <a:xfrm>
            <a:off x="1714480" y="2143116"/>
            <a:ext cx="4857784" cy="3505207"/>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Sujet à risque</a:t>
            </a:r>
            <a:r>
              <a:rPr lang="fr-FR" dirty="0" smtClean="0"/>
              <a:t> : </a:t>
            </a:r>
          </a:p>
          <a:p>
            <a:r>
              <a:rPr lang="fr-FR" dirty="0" smtClean="0"/>
              <a:t>Individu </a:t>
            </a:r>
            <a:r>
              <a:rPr lang="fr-FR" b="1" dirty="0" smtClean="0">
                <a:solidFill>
                  <a:schemeClr val="accent1"/>
                </a:solidFill>
              </a:rPr>
              <a:t>hautement vulnérable </a:t>
            </a:r>
            <a:r>
              <a:rPr lang="fr-FR" dirty="0" smtClean="0"/>
              <a:t>à une pathologie donné, qui présente statistiquement une facilité accrue au développement d’un type de pathologie défini.</a:t>
            </a:r>
          </a:p>
          <a:p>
            <a:pPr>
              <a:buNone/>
            </a:pPr>
            <a:endParaRPr lang="fr-FR" dirty="0" smtClean="0"/>
          </a:p>
          <a:p>
            <a:r>
              <a:rPr lang="fr-FR" dirty="0" smtClean="0"/>
              <a:t>Du fait de leur équipement biologique, mais aussi de leur histoire personnelle (qu’elle soit médicale ou événementielle) présentent une plus forte probabilité de présenter l’état pathologique en question.</a:t>
            </a:r>
          </a:p>
          <a:p>
            <a:endParaRPr lang="fr-FR" dirty="0"/>
          </a:p>
        </p:txBody>
      </p:sp>
      <p:pic>
        <p:nvPicPr>
          <p:cNvPr id="13314" name="Picture 2" descr="Résultat de recherche d'images pour &quot;fragilite&quot;"/>
          <p:cNvPicPr>
            <a:picLocks noChangeAspect="1" noChangeArrowheads="1"/>
          </p:cNvPicPr>
          <p:nvPr/>
        </p:nvPicPr>
        <p:blipFill>
          <a:blip r:embed="rId2" cstate="print"/>
          <a:srcRect/>
          <a:stretch>
            <a:fillRect/>
          </a:stretch>
        </p:blipFill>
        <p:spPr bwMode="auto">
          <a:xfrm>
            <a:off x="7429488" y="0"/>
            <a:ext cx="1714512" cy="200024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smtClean="0"/>
              <a:t>Situation à risque</a:t>
            </a:r>
            <a:r>
              <a:rPr lang="fr-FR" dirty="0" smtClean="0"/>
              <a:t> : </a:t>
            </a:r>
          </a:p>
          <a:p>
            <a:r>
              <a:rPr lang="fr-FR" dirty="0" smtClean="0"/>
              <a:t>situation où la survenue de l’événement indésirable ou de l’épisode pathologique est forte. </a:t>
            </a:r>
          </a:p>
          <a:p>
            <a:pPr>
              <a:buNone/>
            </a:pPr>
            <a:endParaRPr lang="fr-FR" dirty="0" smtClean="0"/>
          </a:p>
          <a:p>
            <a:r>
              <a:rPr lang="fr-FR" dirty="0" smtClean="0"/>
              <a:t>Cela fait intervenir les facteurs de risques et leur interaction, ainsi que le niveau de vulnérabilité individuel.</a:t>
            </a:r>
            <a:endParaRPr lang="fr-FR" dirty="0"/>
          </a:p>
        </p:txBody>
      </p:sp>
      <p:pic>
        <p:nvPicPr>
          <p:cNvPr id="1026" name="Picture 2" descr="Résultat de recherche d'images pour &quot;situation a risque&quot;"/>
          <p:cNvPicPr>
            <a:picLocks noChangeAspect="1" noChangeArrowheads="1"/>
          </p:cNvPicPr>
          <p:nvPr/>
        </p:nvPicPr>
        <p:blipFill>
          <a:blip r:embed="rId2"/>
          <a:srcRect/>
          <a:stretch>
            <a:fillRect/>
          </a:stretch>
        </p:blipFill>
        <p:spPr bwMode="auto">
          <a:xfrm>
            <a:off x="5500694" y="428604"/>
            <a:ext cx="3028950" cy="1514475"/>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STIGMATISATION</a:t>
            </a:r>
            <a:endParaRPr lang="fr-FR" b="1" dirty="0"/>
          </a:p>
        </p:txBody>
      </p:sp>
      <p:sp>
        <p:nvSpPr>
          <p:cNvPr id="3" name="Espace réservé du contenu 2"/>
          <p:cNvSpPr>
            <a:spLocks noGrp="1"/>
          </p:cNvSpPr>
          <p:nvPr>
            <p:ph idx="1"/>
          </p:nvPr>
        </p:nvSpPr>
        <p:spPr/>
        <p:txBody>
          <a:bodyPr/>
          <a:lstStyle/>
          <a:p>
            <a:pPr>
              <a:buNone/>
            </a:pPr>
            <a:r>
              <a:rPr lang="fr-FR" dirty="0" smtClean="0"/>
              <a:t>	La </a:t>
            </a:r>
            <a:r>
              <a:rPr lang="fr-FR" b="1" dirty="0" smtClean="0"/>
              <a:t>stigmatisation</a:t>
            </a:r>
            <a:r>
              <a:rPr lang="fr-FR" dirty="0" smtClean="0"/>
              <a:t> vient de </a:t>
            </a:r>
            <a:r>
              <a:rPr lang="fr-FR" b="1" dirty="0" smtClean="0"/>
              <a:t>Stigma</a:t>
            </a:r>
            <a:r>
              <a:rPr lang="fr-FR" dirty="0" smtClean="0"/>
              <a:t> qui signifie marques de </a:t>
            </a:r>
            <a:r>
              <a:rPr lang="fr-FR" dirty="0" smtClean="0">
                <a:solidFill>
                  <a:srgbClr val="FF0000"/>
                </a:solidFill>
                <a:hlinkClick r:id="rId2" tooltip="Torture"/>
              </a:rPr>
              <a:t>supplice</a:t>
            </a:r>
            <a:r>
              <a:rPr lang="fr-FR" dirty="0" smtClean="0">
                <a:solidFill>
                  <a:srgbClr val="FF0000"/>
                </a:solidFill>
              </a:rPr>
              <a:t> </a:t>
            </a:r>
            <a:r>
              <a:rPr lang="fr-FR" dirty="0" smtClean="0"/>
              <a:t>du </a:t>
            </a:r>
            <a:r>
              <a:rPr lang="fr-FR" dirty="0" smtClean="0">
                <a:hlinkClick r:id="rId3" tooltip="Jésus-Christ"/>
              </a:rPr>
              <a:t>Christ</a:t>
            </a:r>
            <a:r>
              <a:rPr lang="fr-FR" dirty="0" smtClean="0"/>
              <a:t> apparaissant sur les gens, il signifie donc qu'il </a:t>
            </a:r>
            <a:r>
              <a:rPr lang="fr-FR" dirty="0" smtClean="0">
                <a:solidFill>
                  <a:srgbClr val="FF0000"/>
                </a:solidFill>
              </a:rPr>
              <a:t>s'observe</a:t>
            </a:r>
            <a:r>
              <a:rPr lang="fr-FR" dirty="0" smtClean="0"/>
              <a:t> et qu'il est </a:t>
            </a:r>
            <a:r>
              <a:rPr lang="fr-FR" dirty="0" smtClean="0">
                <a:solidFill>
                  <a:srgbClr val="FF0000"/>
                </a:solidFill>
              </a:rPr>
              <a:t>vu</a:t>
            </a:r>
            <a:r>
              <a:rPr lang="fr-FR" dirty="0" smtClean="0"/>
              <a:t> de tous ce mot signifie donc une présentation très négative. </a:t>
            </a:r>
            <a:endParaRPr lang="fr-FR" dirty="0"/>
          </a:p>
        </p:txBody>
      </p:sp>
      <p:sp>
        <p:nvSpPr>
          <p:cNvPr id="12290" name="AutoShape 2" descr="Résultat de recherche d'images pour &quot;stigma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2292" name="Picture 4" descr="Résultat de recherche d'images pour &quot;stigmate&quot;"/>
          <p:cNvPicPr>
            <a:picLocks noChangeAspect="1" noChangeArrowheads="1"/>
          </p:cNvPicPr>
          <p:nvPr/>
        </p:nvPicPr>
        <p:blipFill>
          <a:blip r:embed="rId4"/>
          <a:srcRect/>
          <a:stretch>
            <a:fillRect/>
          </a:stretch>
        </p:blipFill>
        <p:spPr bwMode="auto">
          <a:xfrm>
            <a:off x="3143240" y="4500570"/>
            <a:ext cx="3709968" cy="2157404"/>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Définition</a:t>
            </a:r>
            <a:endParaRPr lang="fr-FR" b="1" dirty="0"/>
          </a:p>
        </p:txBody>
      </p:sp>
      <p:sp>
        <p:nvSpPr>
          <p:cNvPr id="3" name="Espace réservé du contenu 2"/>
          <p:cNvSpPr>
            <a:spLocks noGrp="1"/>
          </p:cNvSpPr>
          <p:nvPr>
            <p:ph idx="1"/>
          </p:nvPr>
        </p:nvSpPr>
        <p:spPr/>
        <p:txBody>
          <a:bodyPr>
            <a:normAutofit/>
          </a:bodyPr>
          <a:lstStyle/>
          <a:p>
            <a:r>
              <a:rPr lang="fr-FR" dirty="0" smtClean="0"/>
              <a:t>La stigmatisation est un </a:t>
            </a:r>
            <a:r>
              <a:rPr lang="fr-FR" dirty="0" smtClean="0">
                <a:solidFill>
                  <a:srgbClr val="FF0000"/>
                </a:solidFill>
              </a:rPr>
              <a:t>phénomène social très commun</a:t>
            </a:r>
            <a:r>
              <a:rPr lang="fr-FR" dirty="0" smtClean="0"/>
              <a:t>, basé sur </a:t>
            </a:r>
            <a:r>
              <a:rPr lang="fr-FR" b="1" u="sng" dirty="0" smtClean="0">
                <a:solidFill>
                  <a:srgbClr val="FF0000"/>
                </a:solidFill>
              </a:rPr>
              <a:t>la discrimination </a:t>
            </a:r>
            <a:r>
              <a:rPr lang="fr-FR" dirty="0" smtClean="0"/>
              <a:t>d’un individu ou d’un sous-groupe d’individus par un groupe dominant ou majoritaire. </a:t>
            </a:r>
          </a:p>
          <a:p>
            <a:pPr>
              <a:buNone/>
            </a:pPr>
            <a:endParaRPr lang="fr-FR" dirty="0" smtClean="0"/>
          </a:p>
          <a:p>
            <a:r>
              <a:rPr lang="fr-FR" dirty="0" smtClean="0"/>
              <a:t>Il touche non seulement les patients mais également leurs proches, leurs enfants, et parfois les soignants qui s’en occupent. </a:t>
            </a:r>
          </a:p>
          <a:p>
            <a:endParaRPr lang="fr-FR" dirty="0" smtClean="0"/>
          </a:p>
        </p:txBody>
      </p:sp>
      <p:sp>
        <p:nvSpPr>
          <p:cNvPr id="11266" name="AutoShape 2" descr="Résultat de recherche d'images pour &quot;stigmatisati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1268" name="AutoShape 4" descr="Résultat de recherche d'images pour &quot;stigmatisation&quot;"/>
          <p:cNvSpPr>
            <a:spLocks noChangeAspect="1" noChangeArrowheads="1"/>
          </p:cNvSpPr>
          <p:nvPr/>
        </p:nvSpPr>
        <p:spPr bwMode="auto">
          <a:xfrm>
            <a:off x="155575" y="-1668463"/>
            <a:ext cx="7810500" cy="34766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1">
              <a:buNone/>
            </a:pPr>
            <a:r>
              <a:rPr lang="fr-FR" dirty="0" smtClean="0"/>
              <a:t>	De plus, il nuit à l’implantation de stratégies de prévention, induit des réactions </a:t>
            </a:r>
            <a:r>
              <a:rPr lang="fr-FR" dirty="0" smtClean="0">
                <a:solidFill>
                  <a:srgbClr val="FF0000"/>
                </a:solidFill>
              </a:rPr>
              <a:t>dépressives, une perte d’estime de soi et une détérioration de la qualité de vie chez les patients</a:t>
            </a:r>
            <a:r>
              <a:rPr lang="fr-FR" dirty="0" smtClean="0"/>
              <a:t>. </a:t>
            </a:r>
          </a:p>
          <a:p>
            <a:endParaRPr lang="fr-FR" dirty="0"/>
          </a:p>
        </p:txBody>
      </p:sp>
      <p:pic>
        <p:nvPicPr>
          <p:cNvPr id="4" name="Picture 6" descr="Résultat de recherche d'images pour &quot;stigmatisation&quot;"/>
          <p:cNvPicPr>
            <a:picLocks noChangeAspect="1" noChangeArrowheads="1"/>
          </p:cNvPicPr>
          <p:nvPr/>
        </p:nvPicPr>
        <p:blipFill>
          <a:blip r:embed="rId2"/>
          <a:srcRect/>
          <a:stretch>
            <a:fillRect/>
          </a:stretch>
        </p:blipFill>
        <p:spPr bwMode="auto">
          <a:xfrm>
            <a:off x="857224" y="3786190"/>
            <a:ext cx="7810500" cy="2405056"/>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Il existe trois formes de stigmatisation reconnues par </a:t>
            </a:r>
            <a:r>
              <a:rPr lang="fr-FR" b="1" dirty="0" err="1" smtClean="0">
                <a:hlinkClick r:id="rId2" tooltip="Erving Goffman"/>
              </a:rPr>
              <a:t>Eving</a:t>
            </a:r>
            <a:r>
              <a:rPr lang="fr-FR" b="1" dirty="0" smtClean="0">
                <a:hlinkClick r:id="rId2" tooltip="Erving Goffman"/>
              </a:rPr>
              <a:t> Goffman</a:t>
            </a:r>
            <a:r>
              <a:rPr lang="fr-FR" dirty="0" smtClean="0"/>
              <a:t> : </a:t>
            </a:r>
          </a:p>
          <a:p>
            <a:pPr>
              <a:buNone/>
            </a:pPr>
            <a:endParaRPr lang="fr-FR" dirty="0" smtClean="0"/>
          </a:p>
          <a:p>
            <a:pPr lvl="1"/>
            <a:r>
              <a:rPr lang="fr-FR" dirty="0" smtClean="0"/>
              <a:t>la présence de déformations externes, telles que les </a:t>
            </a:r>
            <a:r>
              <a:rPr lang="fr-FR" dirty="0" smtClean="0">
                <a:hlinkClick r:id="rId3" tooltip="Cicatrice"/>
              </a:rPr>
              <a:t>cicatrices</a:t>
            </a:r>
            <a:r>
              <a:rPr lang="fr-FR" dirty="0" smtClean="0"/>
              <a:t> et les manifestations physiques d'</a:t>
            </a:r>
            <a:r>
              <a:rPr lang="fr-FR" dirty="0" smtClean="0">
                <a:hlinkClick r:id="rId4" tooltip="Anorexie mentale"/>
              </a:rPr>
              <a:t>anorexie mentale</a:t>
            </a:r>
            <a:r>
              <a:rPr lang="fr-FR" dirty="0" smtClean="0"/>
              <a:t>, de </a:t>
            </a:r>
            <a:r>
              <a:rPr lang="fr-FR" dirty="0" smtClean="0">
                <a:hlinkClick r:id="rId5" tooltip="Lèpre"/>
              </a:rPr>
              <a:t>lèpre</a:t>
            </a:r>
            <a:r>
              <a:rPr lang="fr-FR" dirty="0" smtClean="0"/>
              <a:t>, d'</a:t>
            </a:r>
            <a:r>
              <a:rPr lang="fr-FR" dirty="0" smtClean="0">
                <a:hlinkClick r:id="rId6" tooltip="Handicap"/>
              </a:rPr>
              <a:t>infirmités physiques</a:t>
            </a:r>
            <a:r>
              <a:rPr lang="fr-FR" dirty="0" smtClean="0"/>
              <a:t> ou handicap social, telle que l'</a:t>
            </a:r>
            <a:r>
              <a:rPr lang="fr-FR" dirty="0" smtClean="0">
                <a:hlinkClick r:id="rId7" tooltip="Obésité"/>
              </a:rPr>
              <a:t>obésité</a:t>
            </a:r>
            <a:r>
              <a:rPr lang="fr-FR" dirty="0" smtClean="0"/>
              <a:t> </a:t>
            </a:r>
          </a:p>
          <a:p>
            <a:pPr lvl="1">
              <a:buNone/>
            </a:pPr>
            <a:endParaRPr lang="fr-FR" dirty="0" smtClean="0"/>
          </a:p>
          <a:p>
            <a:pPr lvl="1"/>
            <a:r>
              <a:rPr lang="fr-FR" dirty="0" smtClean="0"/>
              <a:t>les déviations de traits personnels, incluant </a:t>
            </a:r>
            <a:r>
              <a:rPr lang="fr-FR" dirty="0" smtClean="0">
                <a:hlinkClick r:id="rId8" tooltip="Trouble psychique"/>
              </a:rPr>
              <a:t>troubles mentaux</a:t>
            </a:r>
            <a:r>
              <a:rPr lang="fr-FR" dirty="0" smtClean="0"/>
              <a:t>, </a:t>
            </a:r>
            <a:r>
              <a:rPr lang="fr-FR" dirty="0" smtClean="0">
                <a:hlinkClick r:id="rId9" tooltip="Toxicomanie"/>
              </a:rPr>
              <a:t>toxicomanie</a:t>
            </a:r>
            <a:r>
              <a:rPr lang="fr-FR" dirty="0" smtClean="0"/>
              <a:t>, </a:t>
            </a:r>
            <a:r>
              <a:rPr lang="fr-FR" dirty="0" smtClean="0">
                <a:hlinkClick r:id="rId10" tooltip="Alcoolisme"/>
              </a:rPr>
              <a:t>alcoolisme</a:t>
            </a:r>
            <a:r>
              <a:rPr lang="fr-FR" dirty="0" smtClean="0"/>
              <a:t> et antécédents </a:t>
            </a:r>
            <a:r>
              <a:rPr lang="fr-FR" dirty="0" smtClean="0">
                <a:hlinkClick r:id="rId11" tooltip="Crime"/>
              </a:rPr>
              <a:t>criminels</a:t>
            </a:r>
            <a:r>
              <a:rPr lang="fr-FR" dirty="0" smtClean="0"/>
              <a:t> ;</a:t>
            </a:r>
          </a:p>
          <a:p>
            <a:pPr lvl="1">
              <a:buNone/>
            </a:pPr>
            <a:endParaRPr lang="fr-FR" dirty="0" smtClean="0"/>
          </a:p>
          <a:p>
            <a:pPr lvl="1"/>
            <a:r>
              <a:rPr lang="fr-FR" dirty="0" smtClean="0"/>
              <a:t>les groupes </a:t>
            </a:r>
            <a:r>
              <a:rPr lang="fr-FR" dirty="0" smtClean="0">
                <a:hlinkClick r:id="rId12" tooltip="Ethnique"/>
              </a:rPr>
              <a:t>ethniques</a:t>
            </a:r>
            <a:r>
              <a:rPr lang="fr-FR" dirty="0" smtClean="0"/>
              <a:t> et les </a:t>
            </a:r>
            <a:r>
              <a:rPr lang="fr-FR" dirty="0" smtClean="0">
                <a:hlinkClick r:id="rId13" tooltip="Nationalité"/>
              </a:rPr>
              <a:t>nationalités</a:t>
            </a:r>
            <a:r>
              <a:rPr lang="fr-FR" dirty="0" smtClean="0"/>
              <a:t> ou </a:t>
            </a:r>
            <a:r>
              <a:rPr lang="fr-FR" dirty="0" smtClean="0">
                <a:hlinkClick r:id="rId14" tooltip="Religion"/>
              </a:rPr>
              <a:t>religions</a:t>
            </a:r>
            <a:r>
              <a:rPr lang="fr-FR" dirty="0" smtClean="0"/>
              <a:t> perçus comme étant hors des normes sociales.</a:t>
            </a:r>
          </a:p>
          <a:p>
            <a:pPr lvl="1"/>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Les maladies telles que l'</a:t>
            </a:r>
            <a:r>
              <a:rPr lang="fr-FR" dirty="0" smtClean="0">
                <a:hlinkClick r:id="rId2" tooltip="Herpès"/>
              </a:rPr>
              <a:t>herpès</a:t>
            </a:r>
            <a:r>
              <a:rPr lang="fr-FR" dirty="0" smtClean="0"/>
              <a:t>, le </a:t>
            </a:r>
            <a:r>
              <a:rPr lang="fr-FR" dirty="0" smtClean="0">
                <a:hlinkClick r:id="rId3" tooltip="Virus de l'immunodéficience humaine"/>
              </a:rPr>
              <a:t>VIH</a:t>
            </a:r>
            <a:r>
              <a:rPr lang="fr-FR" dirty="0" smtClean="0"/>
              <a:t>/</a:t>
            </a:r>
            <a:r>
              <a:rPr lang="fr-FR" dirty="0" smtClean="0">
                <a:hlinkClick r:id="rId4" tooltip="Syndrome d'immunodéficience acquise"/>
              </a:rPr>
              <a:t>SIDA</a:t>
            </a:r>
            <a:r>
              <a:rPr lang="fr-FR" dirty="0" smtClean="0"/>
              <a:t>, l'</a:t>
            </a:r>
            <a:r>
              <a:rPr lang="fr-FR" dirty="0" smtClean="0">
                <a:hlinkClick r:id="rId5" tooltip="Enfant adultérin"/>
              </a:rPr>
              <a:t>illégitime</a:t>
            </a:r>
            <a:r>
              <a:rPr lang="fr-FR" dirty="0" smtClean="0"/>
              <a:t>, l'</a:t>
            </a:r>
            <a:r>
              <a:rPr lang="fr-FR" dirty="0" smtClean="0">
                <a:hlinkClick r:id="rId6" tooltip="Orientation sexuelle"/>
              </a:rPr>
              <a:t>orientation sexuelle</a:t>
            </a:r>
            <a:r>
              <a:rPr lang="fr-FR" dirty="0" smtClean="0"/>
              <a:t>, l'</a:t>
            </a:r>
            <a:r>
              <a:rPr lang="fr-FR" dirty="0" smtClean="0">
                <a:hlinkClick r:id="rId7" tooltip="Identité de genre"/>
              </a:rPr>
              <a:t>identité de genre</a:t>
            </a:r>
            <a:r>
              <a:rPr lang="fr-FR" baseline="30000" dirty="0" smtClean="0">
                <a:hlinkClick r:id="rId8"/>
              </a:rPr>
              <a:t>3</a:t>
            </a:r>
            <a:r>
              <a:rPr lang="fr-FR" dirty="0" smtClean="0"/>
              <a:t>, la </a:t>
            </a:r>
            <a:r>
              <a:rPr lang="fr-FR" dirty="0" smtClean="0">
                <a:hlinkClick r:id="rId9" tooltip="Couleur de la peau humaine"/>
              </a:rPr>
              <a:t>couleur de la peau</a:t>
            </a:r>
            <a:r>
              <a:rPr lang="fr-FR" dirty="0" smtClean="0"/>
              <a:t> ou affiliation avec une nationalité spécifique, la </a:t>
            </a:r>
            <a:r>
              <a:rPr lang="fr-FR" dirty="0" smtClean="0">
                <a:hlinkClick r:id="rId10" tooltip="Religion"/>
              </a:rPr>
              <a:t>religion</a:t>
            </a:r>
            <a:r>
              <a:rPr lang="fr-FR" dirty="0" smtClean="0"/>
              <a:t> (ou son absence</a:t>
            </a:r>
            <a:r>
              <a:rPr lang="fr-FR" baseline="30000" dirty="0" smtClean="0">
                <a:hlinkClick r:id="rId8"/>
              </a:rPr>
              <a:t>4</a:t>
            </a:r>
            <a:r>
              <a:rPr lang="fr-FR" dirty="0" smtClean="0"/>
              <a:t>), se proclamer être supérieur à une autre ethnie sont également des formes de stigmatisation sociale.</a:t>
            </a:r>
          </a:p>
          <a:p>
            <a:pPr>
              <a:buNone/>
            </a:pPr>
            <a:endParaRPr lang="fr-FR" dirty="0" smtClean="0"/>
          </a:p>
          <a:p>
            <a:r>
              <a:rPr lang="fr-FR" dirty="0" smtClean="0"/>
              <a:t> Les enfants </a:t>
            </a:r>
            <a:r>
              <a:rPr lang="fr-FR" dirty="0" smtClean="0">
                <a:hlinkClick r:id="rId11" tooltip="Trouble du déficit de l'attention avec ou sans hyperactivité"/>
              </a:rPr>
              <a:t>hyperactifs</a:t>
            </a:r>
            <a:r>
              <a:rPr lang="fr-FR" dirty="0" smtClean="0"/>
              <a:t> ou dits difficiles sont souvent stigmatisés. </a:t>
            </a:r>
          </a:p>
          <a:p>
            <a:pPr>
              <a:buNone/>
            </a:pPr>
            <a:endParaRPr lang="fr-FR" dirty="0" smtClean="0"/>
          </a:p>
          <a:p>
            <a:r>
              <a:rPr lang="fr-FR" dirty="0" smtClean="0"/>
              <a:t>La perception ou attribution, qu'elle soit vraie ou fausse, d'une criminalité, est une forte stigmatisation sociale. </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543956" cy="1143000"/>
          </a:xfrm>
        </p:spPr>
        <p:txBody>
          <a:bodyPr>
            <a:normAutofit/>
          </a:bodyPr>
          <a:lstStyle/>
          <a:p>
            <a:r>
              <a:rPr lang="fr-FR" sz="3600" b="1" dirty="0" smtClean="0"/>
              <a:t>Comment se manifeste la stigmatisation?</a:t>
            </a:r>
            <a:endParaRPr lang="fr-FR" sz="3600" b="1" dirty="0"/>
          </a:p>
        </p:txBody>
      </p:sp>
      <p:sp>
        <p:nvSpPr>
          <p:cNvPr id="3" name="Espace réservé du contenu 2"/>
          <p:cNvSpPr>
            <a:spLocks noGrp="1"/>
          </p:cNvSpPr>
          <p:nvPr>
            <p:ph idx="1"/>
          </p:nvPr>
        </p:nvSpPr>
        <p:spPr/>
        <p:txBody>
          <a:bodyPr>
            <a:normAutofit lnSpcReduction="10000"/>
          </a:bodyPr>
          <a:lstStyle/>
          <a:p>
            <a:pPr>
              <a:buNone/>
            </a:pPr>
            <a:r>
              <a:rPr lang="fr-FR" b="1" dirty="0" smtClean="0"/>
              <a:t>Stigmatisation : des paroles et des actes</a:t>
            </a:r>
          </a:p>
          <a:p>
            <a:pPr>
              <a:buNone/>
            </a:pPr>
            <a:r>
              <a:rPr lang="fr-FR" dirty="0" smtClean="0"/>
              <a:t>Affirmations banales mais largement répandues telles que : </a:t>
            </a:r>
          </a:p>
          <a:p>
            <a:pPr lvl="1">
              <a:buFont typeface="Arial" pitchFamily="34" charset="0"/>
              <a:buChar char="•"/>
            </a:pPr>
            <a:r>
              <a:rPr lang="fr-FR" dirty="0" smtClean="0"/>
              <a:t>	« </a:t>
            </a:r>
            <a:r>
              <a:rPr lang="fr-FR" b="1" dirty="0" smtClean="0">
                <a:solidFill>
                  <a:schemeClr val="accent1"/>
                </a:solidFill>
              </a:rPr>
              <a:t>le sida est une punition pour des personnes ayant eu des comportements déviants</a:t>
            </a:r>
            <a:r>
              <a:rPr lang="fr-FR" dirty="0" smtClean="0"/>
              <a:t> » </a:t>
            </a:r>
          </a:p>
          <a:p>
            <a:pPr lvl="1">
              <a:buFont typeface="Arial" pitchFamily="34" charset="0"/>
              <a:buChar char="•"/>
            </a:pPr>
            <a:r>
              <a:rPr lang="fr-FR" dirty="0" smtClean="0"/>
              <a:t>	«</a:t>
            </a:r>
            <a:r>
              <a:rPr lang="fr-FR" b="1" dirty="0" smtClean="0">
                <a:solidFill>
                  <a:schemeClr val="accent1"/>
                </a:solidFill>
              </a:rPr>
              <a:t> les obèses n’ont pas de volonté</a:t>
            </a:r>
            <a:r>
              <a:rPr lang="fr-FR" dirty="0" smtClean="0"/>
              <a:t> » </a:t>
            </a:r>
          </a:p>
          <a:p>
            <a:pPr lvl="1">
              <a:buFont typeface="Arial" pitchFamily="34" charset="0"/>
              <a:buChar char="•"/>
            </a:pPr>
            <a:r>
              <a:rPr lang="fr-FR" dirty="0" smtClean="0"/>
              <a:t>	« </a:t>
            </a:r>
            <a:r>
              <a:rPr lang="fr-FR" b="1" dirty="0" smtClean="0">
                <a:solidFill>
                  <a:schemeClr val="accent1"/>
                </a:solidFill>
              </a:rPr>
              <a:t>les schizophrènes sont dangereux</a:t>
            </a:r>
            <a:r>
              <a:rPr lang="fr-FR" dirty="0" smtClean="0"/>
              <a:t> » </a:t>
            </a:r>
          </a:p>
          <a:p>
            <a:pPr lvl="1">
              <a:buFont typeface="Arial" pitchFamily="34" charset="0"/>
              <a:buChar char="•"/>
            </a:pPr>
            <a:r>
              <a:rPr lang="fr-FR" dirty="0" smtClean="0"/>
              <a:t>	« </a:t>
            </a:r>
            <a:r>
              <a:rPr lang="fr-FR" b="1" dirty="0" smtClean="0">
                <a:solidFill>
                  <a:schemeClr val="accent1"/>
                </a:solidFill>
              </a:rPr>
              <a:t>les douloureux chroniques sont des simulateurs</a:t>
            </a:r>
            <a:r>
              <a:rPr lang="fr-FR" dirty="0" smtClean="0"/>
              <a:t> »</a:t>
            </a:r>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Au-delà de ces paroles, l’attitude </a:t>
            </a:r>
            <a:r>
              <a:rPr lang="fr-FR" dirty="0" err="1" smtClean="0"/>
              <a:t>stigmatisante</a:t>
            </a:r>
            <a:r>
              <a:rPr lang="fr-FR" dirty="0" smtClean="0"/>
              <a:t> a des implications concrètes dans la vie quotidienne:</a:t>
            </a:r>
          </a:p>
          <a:p>
            <a:pPr>
              <a:buNone/>
            </a:pPr>
            <a:endParaRPr lang="fr-FR" dirty="0" smtClean="0"/>
          </a:p>
        </p:txBody>
      </p:sp>
      <p:pic>
        <p:nvPicPr>
          <p:cNvPr id="7170" name="Picture 2" descr="Résultat de recherche d'images pour &quot;stigmatisation&quot;"/>
          <p:cNvPicPr>
            <a:picLocks noChangeAspect="1" noChangeArrowheads="1"/>
          </p:cNvPicPr>
          <p:nvPr/>
        </p:nvPicPr>
        <p:blipFill>
          <a:blip r:embed="rId2"/>
          <a:srcRect/>
          <a:stretch>
            <a:fillRect/>
          </a:stretch>
        </p:blipFill>
        <p:spPr bwMode="auto">
          <a:xfrm>
            <a:off x="2428860" y="3643314"/>
            <a:ext cx="2857500" cy="22860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b="1" dirty="0"/>
          </a:p>
        </p:txBody>
      </p:sp>
      <p:sp>
        <p:nvSpPr>
          <p:cNvPr id="3" name="Espace réservé du contenu 2"/>
          <p:cNvSpPr>
            <a:spLocks noGrp="1"/>
          </p:cNvSpPr>
          <p:nvPr>
            <p:ph idx="1"/>
          </p:nvPr>
        </p:nvSpPr>
        <p:spPr/>
        <p:txBody>
          <a:bodyPr>
            <a:normAutofit/>
          </a:bodyPr>
          <a:lstStyle/>
          <a:p>
            <a:pPr>
              <a:buNone/>
            </a:pPr>
            <a:r>
              <a:rPr lang="fr-FR" dirty="0" smtClean="0"/>
              <a:t>	</a:t>
            </a:r>
            <a:endParaRPr lang="fr-FR" b="1" dirty="0" smtClean="0"/>
          </a:p>
          <a:p>
            <a:pPr>
              <a:buNone/>
            </a:pPr>
            <a:r>
              <a:rPr lang="fr-FR" b="1" dirty="0" smtClean="0">
                <a:solidFill>
                  <a:srgbClr val="FF0000"/>
                </a:solidFill>
              </a:rPr>
              <a:t>Panacée </a:t>
            </a:r>
            <a:r>
              <a:rPr lang="fr-FR" dirty="0" smtClean="0"/>
              <a:t>prescrivait </a:t>
            </a:r>
            <a:r>
              <a:rPr lang="fr-FR" dirty="0"/>
              <a:t>des plantes </a:t>
            </a:r>
            <a:r>
              <a:rPr lang="fr-FR" dirty="0" smtClean="0"/>
              <a:t>médicinales</a:t>
            </a:r>
          </a:p>
          <a:p>
            <a:pPr lvl="1"/>
            <a:r>
              <a:rPr lang="fr-FR" dirty="0" smtClean="0"/>
              <a:t>représente </a:t>
            </a:r>
            <a:r>
              <a:rPr lang="fr-FR" dirty="0"/>
              <a:t>les soins </a:t>
            </a:r>
            <a:endParaRPr lang="fr-FR" dirty="0" smtClean="0"/>
          </a:p>
          <a:p>
            <a:pPr lvl="1"/>
            <a:r>
              <a:rPr lang="fr-FR" dirty="0" smtClean="0"/>
              <a:t> </a:t>
            </a:r>
            <a:r>
              <a:rPr lang="fr-FR" dirty="0"/>
              <a:t>et symbolise la médecine curative</a:t>
            </a:r>
          </a:p>
        </p:txBody>
      </p:sp>
      <p:pic>
        <p:nvPicPr>
          <p:cNvPr id="43010" name="Picture 2" descr="Panacée - Déesse Du Grec Ancien. Illustration de Vecteur - Illustration du  lames, fille: 23539592"/>
          <p:cNvPicPr>
            <a:picLocks noChangeAspect="1" noChangeArrowheads="1"/>
          </p:cNvPicPr>
          <p:nvPr/>
        </p:nvPicPr>
        <p:blipFill>
          <a:blip r:embed="rId2"/>
          <a:srcRect/>
          <a:stretch>
            <a:fillRect/>
          </a:stretch>
        </p:blipFill>
        <p:spPr bwMode="auto">
          <a:xfrm>
            <a:off x="2857488" y="3714752"/>
            <a:ext cx="2928958" cy="2928958"/>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 allant d’une </a:t>
            </a:r>
            <a:r>
              <a:rPr lang="fr-FR" b="1" dirty="0" smtClean="0">
                <a:solidFill>
                  <a:schemeClr val="accent1"/>
                </a:solidFill>
              </a:rPr>
              <a:t>limitation des investigations </a:t>
            </a:r>
            <a:r>
              <a:rPr lang="fr-FR" dirty="0" smtClean="0"/>
              <a:t>somatiques chez les patients psychiatriques au </a:t>
            </a:r>
            <a:r>
              <a:rPr lang="fr-FR" b="1" dirty="0" smtClean="0">
                <a:solidFill>
                  <a:srgbClr val="FF0000"/>
                </a:solidFill>
              </a:rPr>
              <a:t>non-respect de la confidentialité </a:t>
            </a:r>
            <a:r>
              <a:rPr lang="fr-FR" dirty="0" smtClean="0"/>
              <a:t>dans les consultations ambulatoires à l’égard de patients VIH positifs, voire au refus de prêt bancaire selon l’état de santé ou le diagnostic porté par la personne.</a:t>
            </a:r>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143000"/>
          </a:xfrm>
        </p:spPr>
        <p:txBody>
          <a:bodyPr>
            <a:normAutofit fontScale="90000"/>
          </a:bodyPr>
          <a:lstStyle/>
          <a:p>
            <a:r>
              <a:rPr lang="fr-FR" sz="4000" b="1" dirty="0" smtClean="0"/>
              <a:t>Qui sont les victimes de la stigmatisation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Les </a:t>
            </a:r>
            <a:r>
              <a:rPr lang="fr-FR" dirty="0" smtClean="0">
                <a:solidFill>
                  <a:srgbClr val="FF0000"/>
                </a:solidFill>
              </a:rPr>
              <a:t>patients</a:t>
            </a:r>
            <a:r>
              <a:rPr lang="fr-FR" dirty="0" smtClean="0"/>
              <a:t> sont naturellement les premières victimes de la stigmatisation. </a:t>
            </a:r>
          </a:p>
          <a:p>
            <a:pPr>
              <a:buNone/>
            </a:pPr>
            <a:endParaRPr lang="fr-FR" dirty="0" smtClean="0"/>
          </a:p>
          <a:p>
            <a:r>
              <a:rPr lang="fr-FR" dirty="0" smtClean="0"/>
              <a:t>Cependant, leurs </a:t>
            </a:r>
            <a:r>
              <a:rPr lang="fr-FR" dirty="0" smtClean="0">
                <a:solidFill>
                  <a:srgbClr val="FF0000"/>
                </a:solidFill>
              </a:rPr>
              <a:t>enfants</a:t>
            </a:r>
            <a:r>
              <a:rPr lang="fr-FR" dirty="0" smtClean="0"/>
              <a:t> et leurs </a:t>
            </a:r>
            <a:r>
              <a:rPr lang="fr-FR" dirty="0" smtClean="0">
                <a:solidFill>
                  <a:srgbClr val="FF0000"/>
                </a:solidFill>
              </a:rPr>
              <a:t>proches</a:t>
            </a:r>
            <a:r>
              <a:rPr lang="fr-FR" dirty="0" smtClean="0"/>
              <a:t> peuvent également en souffrir. </a:t>
            </a:r>
          </a:p>
          <a:p>
            <a:pPr>
              <a:buNone/>
            </a:pPr>
            <a:endParaRPr lang="fr-FR" dirty="0" smtClean="0"/>
          </a:p>
          <a:p>
            <a:r>
              <a:rPr lang="fr-FR" dirty="0" smtClean="0"/>
              <a:t>De manière peut-être moins attendue, les </a:t>
            </a:r>
            <a:r>
              <a:rPr lang="fr-FR" dirty="0" smtClean="0">
                <a:solidFill>
                  <a:srgbClr val="FF0000"/>
                </a:solidFill>
              </a:rPr>
              <a:t>soignants</a:t>
            </a:r>
            <a:r>
              <a:rPr lang="fr-FR" dirty="0" smtClean="0"/>
              <a:t> qui s’occupent de certains groupes de patients peuvent également être stigmatisés.</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 stigmatisation peut desservir la maladie elle-même. </a:t>
            </a:r>
          </a:p>
          <a:p>
            <a:pPr>
              <a:buNone/>
            </a:pPr>
            <a:endParaRPr lang="fr-FR" dirty="0" smtClean="0"/>
          </a:p>
          <a:p>
            <a:r>
              <a:rPr lang="fr-FR" dirty="0" smtClean="0"/>
              <a:t>Les </a:t>
            </a:r>
            <a:r>
              <a:rPr lang="fr-FR" dirty="0" smtClean="0">
                <a:solidFill>
                  <a:srgbClr val="FF0000"/>
                </a:solidFill>
              </a:rPr>
              <a:t>investissements</a:t>
            </a:r>
            <a:r>
              <a:rPr lang="fr-FR" dirty="0" smtClean="0"/>
              <a:t> dans la recherche et la priorisation des troubles dans les agendas politiques sont en effet influencés par la stigmatisation</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Que faire en tant que médecin ?</a:t>
            </a:r>
            <a:endParaRPr lang="fr-FR" dirty="0"/>
          </a:p>
        </p:txBody>
      </p:sp>
      <p:sp>
        <p:nvSpPr>
          <p:cNvPr id="3" name="Espace réservé du contenu 2"/>
          <p:cNvSpPr>
            <a:spLocks noGrp="1"/>
          </p:cNvSpPr>
          <p:nvPr>
            <p:ph idx="1"/>
          </p:nvPr>
        </p:nvSpPr>
        <p:spPr/>
        <p:txBody>
          <a:bodyPr/>
          <a:lstStyle/>
          <a:p>
            <a:pPr>
              <a:buNone/>
            </a:pPr>
            <a:r>
              <a:rPr lang="fr-FR" b="1" dirty="0" smtClean="0"/>
              <a:t>S’informer et se former</a:t>
            </a:r>
          </a:p>
          <a:p>
            <a:r>
              <a:rPr lang="fr-FR" dirty="0" smtClean="0"/>
              <a:t>On stigmatise les troubles face auxquels on se sent impuissant. </a:t>
            </a:r>
          </a:p>
          <a:p>
            <a:r>
              <a:rPr lang="fr-FR" dirty="0" smtClean="0"/>
              <a:t>Il est donc important de connaître les potentiels évolutif et de guérison des troubles que l’on soigne, ainsi que de connaître les stratégies de traitement les plus efficaces</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Viser des objectifs réalistes</a:t>
            </a:r>
          </a:p>
          <a:p>
            <a:r>
              <a:rPr lang="fr-FR" dirty="0" smtClean="0"/>
              <a:t>La guérison totale n’est pas toujours possible et ne constitue pas toujours le seul but visé par le patient. </a:t>
            </a:r>
          </a:p>
          <a:p>
            <a:pPr>
              <a:buNone/>
            </a:pPr>
            <a:endParaRPr lang="fr-FR" dirty="0" smtClean="0"/>
          </a:p>
          <a:p>
            <a:r>
              <a:rPr lang="fr-FR" dirty="0" smtClean="0"/>
              <a:t>Il peut être utile et suffisant de viser à un meilleur bien-être, ce qui évite à la fois le découragement du patient et le désespoir du médecin</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buNone/>
            </a:pPr>
            <a:r>
              <a:rPr lang="fr-FR" b="1" dirty="0" smtClean="0"/>
              <a:t>Explorer cette question avec les patients</a:t>
            </a:r>
          </a:p>
          <a:p>
            <a:r>
              <a:rPr lang="fr-FR" dirty="0" smtClean="0"/>
              <a:t>Il est important d’évaluer le degré d’hétéro-stigmatisation dont le patient peut faire l’objet mais également le degré d’</a:t>
            </a:r>
            <a:r>
              <a:rPr lang="fr-FR" b="1" dirty="0" err="1" smtClean="0">
                <a:solidFill>
                  <a:srgbClr val="FF0000"/>
                </a:solidFill>
              </a:rPr>
              <a:t>autostigmatisation</a:t>
            </a:r>
            <a:r>
              <a:rPr lang="fr-FR" b="1" dirty="0" smtClean="0">
                <a:solidFill>
                  <a:srgbClr val="FF0000"/>
                </a:solidFill>
              </a:rPr>
              <a:t> </a:t>
            </a:r>
            <a:r>
              <a:rPr lang="fr-FR" dirty="0" smtClean="0"/>
              <a:t>qu’il manifeste, et de tenter de corriger celui-ci par une meilleure connaissance de sa maladie, de ses potentiels d’évolution et en fixant avec lui des objectifs réalistes, dans le cadre d’entretiens individuels ou avec les proches.</a:t>
            </a:r>
          </a:p>
          <a:p>
            <a:pPr>
              <a:buNone/>
            </a:pPr>
            <a:endParaRPr lang="fr-FR" b="1" dirty="0" smtClean="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dirty="0"/>
          </a:p>
        </p:txBody>
      </p:sp>
      <p:sp>
        <p:nvSpPr>
          <p:cNvPr id="3" name="Espace réservé du contenu 2"/>
          <p:cNvSpPr>
            <a:spLocks noGrp="1"/>
          </p:cNvSpPr>
          <p:nvPr>
            <p:ph idx="1"/>
          </p:nvPr>
        </p:nvSpPr>
        <p:spPr/>
        <p:txBody>
          <a:bodyPr/>
          <a:lstStyle/>
          <a:p>
            <a:pPr>
              <a:buNone/>
            </a:pPr>
            <a:r>
              <a:rPr lang="fr-FR" dirty="0" smtClean="0"/>
              <a:t>	«</a:t>
            </a:r>
            <a:r>
              <a:rPr lang="fr-FR" dirty="0"/>
              <a:t>La Santé est un état de complet bien-être physique, mental et social, et ne consiste pas seulement en une absence de maladie ou d’infirmité</a:t>
            </a:r>
            <a:r>
              <a:rPr lang="fr-FR" dirty="0" smtClean="0"/>
              <a:t>». </a:t>
            </a:r>
          </a:p>
          <a:p>
            <a:endParaRPr lang="fr-FR" sz="2400" b="1" i="1" dirty="0"/>
          </a:p>
          <a:p>
            <a:pPr>
              <a:buNone/>
            </a:pPr>
            <a:r>
              <a:rPr lang="fr-FR" sz="2400" b="1" i="1" dirty="0" smtClean="0"/>
              <a:t>Préambule </a:t>
            </a:r>
            <a:r>
              <a:rPr lang="fr-FR" sz="2400" b="1" i="1" dirty="0"/>
              <a:t>de la constitution de l’Organisation Mondiale de la Santé (OMS), 1946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b="1" dirty="0" smtClean="0"/>
              <a:t>Santé: normale et pathologique</a:t>
            </a:r>
            <a:endParaRPr lang="fr-FR" b="1" dirty="0"/>
          </a:p>
        </p:txBody>
      </p:sp>
      <p:sp>
        <p:nvSpPr>
          <p:cNvPr id="5" name="ZoneTexte 4"/>
          <p:cNvSpPr txBox="1"/>
          <p:nvPr/>
        </p:nvSpPr>
        <p:spPr>
          <a:xfrm>
            <a:off x="1500166" y="2285992"/>
            <a:ext cx="2000264" cy="646331"/>
          </a:xfrm>
          <a:prstGeom prst="rect">
            <a:avLst/>
          </a:prstGeom>
          <a:noFill/>
        </p:spPr>
        <p:txBody>
          <a:bodyPr wrap="square" rtlCol="0">
            <a:spAutoFit/>
          </a:bodyPr>
          <a:lstStyle/>
          <a:p>
            <a:r>
              <a:rPr lang="fr-FR" sz="3600" b="1" dirty="0" smtClean="0"/>
              <a:t>Santé</a:t>
            </a:r>
            <a:endParaRPr lang="fr-FR" sz="3600" b="1" dirty="0"/>
          </a:p>
        </p:txBody>
      </p:sp>
      <p:sp>
        <p:nvSpPr>
          <p:cNvPr id="6" name="ZoneTexte 5"/>
          <p:cNvSpPr txBox="1"/>
          <p:nvPr/>
        </p:nvSpPr>
        <p:spPr>
          <a:xfrm>
            <a:off x="5643570" y="2214554"/>
            <a:ext cx="1785950" cy="646331"/>
          </a:xfrm>
          <a:prstGeom prst="rect">
            <a:avLst/>
          </a:prstGeom>
          <a:noFill/>
        </p:spPr>
        <p:txBody>
          <a:bodyPr wrap="square" rtlCol="0">
            <a:spAutoFit/>
          </a:bodyPr>
          <a:lstStyle/>
          <a:p>
            <a:r>
              <a:rPr lang="fr-FR" sz="3600" b="1" dirty="0" smtClean="0"/>
              <a:t>Maladie</a:t>
            </a:r>
            <a:r>
              <a:rPr lang="fr-FR" sz="2800" b="1" dirty="0" smtClean="0"/>
              <a:t> </a:t>
            </a:r>
            <a:endParaRPr lang="fr-FR" sz="2800" b="1" dirty="0"/>
          </a:p>
        </p:txBody>
      </p:sp>
      <p:sp>
        <p:nvSpPr>
          <p:cNvPr id="7" name="ZoneTexte 6"/>
          <p:cNvSpPr txBox="1"/>
          <p:nvPr/>
        </p:nvSpPr>
        <p:spPr>
          <a:xfrm>
            <a:off x="1285852" y="4143380"/>
            <a:ext cx="2643206" cy="646331"/>
          </a:xfrm>
          <a:prstGeom prst="rect">
            <a:avLst/>
          </a:prstGeom>
          <a:noFill/>
        </p:spPr>
        <p:txBody>
          <a:bodyPr wrap="square" rtlCol="0">
            <a:spAutoFit/>
          </a:bodyPr>
          <a:lstStyle/>
          <a:p>
            <a:r>
              <a:rPr lang="fr-FR" sz="3600" b="1" dirty="0" smtClean="0"/>
              <a:t>Normal</a:t>
            </a:r>
            <a:endParaRPr lang="fr-FR" dirty="0"/>
          </a:p>
        </p:txBody>
      </p:sp>
      <p:sp>
        <p:nvSpPr>
          <p:cNvPr id="8" name="ZoneTexte 7"/>
          <p:cNvSpPr txBox="1"/>
          <p:nvPr/>
        </p:nvSpPr>
        <p:spPr>
          <a:xfrm>
            <a:off x="5286380" y="4143380"/>
            <a:ext cx="2714644" cy="646331"/>
          </a:xfrm>
          <a:prstGeom prst="rect">
            <a:avLst/>
          </a:prstGeom>
          <a:noFill/>
        </p:spPr>
        <p:txBody>
          <a:bodyPr wrap="square" rtlCol="0">
            <a:spAutoFit/>
          </a:bodyPr>
          <a:lstStyle/>
          <a:p>
            <a:r>
              <a:rPr lang="fr-FR" sz="3600" b="1" dirty="0" smtClean="0"/>
              <a:t>Anormal</a:t>
            </a:r>
            <a:endParaRPr lang="fr-FR" sz="3600" b="1" dirty="0"/>
          </a:p>
        </p:txBody>
      </p:sp>
      <p:sp>
        <p:nvSpPr>
          <p:cNvPr id="9" name="Différent de 8"/>
          <p:cNvSpPr/>
          <p:nvPr/>
        </p:nvSpPr>
        <p:spPr>
          <a:xfrm>
            <a:off x="3500430" y="2928934"/>
            <a:ext cx="1785950" cy="42862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Flèche vers le bas 9"/>
          <p:cNvSpPr/>
          <p:nvPr/>
        </p:nvSpPr>
        <p:spPr>
          <a:xfrm>
            <a:off x="2000232" y="3071810"/>
            <a:ext cx="28575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6429388" y="3000372"/>
            <a:ext cx="28575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				</a:t>
            </a:r>
            <a:r>
              <a:rPr lang="fr-FR" b="1" dirty="0" smtClean="0"/>
              <a:t>La santé </a:t>
            </a:r>
          </a:p>
          <a:p>
            <a:pPr>
              <a:buNone/>
            </a:pPr>
            <a:r>
              <a:rPr lang="fr-FR" b="1" dirty="0" smtClean="0"/>
              <a:t>		</a:t>
            </a:r>
          </a:p>
          <a:p>
            <a:pPr>
              <a:buNone/>
            </a:pPr>
            <a:endParaRPr lang="fr-FR" b="1" dirty="0" smtClean="0"/>
          </a:p>
          <a:p>
            <a:pPr>
              <a:buNone/>
            </a:pPr>
            <a:r>
              <a:rPr lang="fr-FR" dirty="0" smtClean="0"/>
              <a:t>	Etat d’équilibre, stable et quasi-parfait qui se trouverait </a:t>
            </a:r>
            <a:r>
              <a:rPr lang="fr-FR" b="1" dirty="0" smtClean="0">
                <a:solidFill>
                  <a:srgbClr val="FF0000"/>
                </a:solidFill>
              </a:rPr>
              <a:t>altéré</a:t>
            </a:r>
            <a:r>
              <a:rPr lang="fr-FR" dirty="0" smtClean="0"/>
              <a:t> dès que le corps est affecté par une pathologie quelconque.</a:t>
            </a:r>
            <a:endParaRPr lang="fr-FR" dirty="0"/>
          </a:p>
        </p:txBody>
      </p:sp>
      <p:sp>
        <p:nvSpPr>
          <p:cNvPr id="4" name="Flèche vers le bas 3"/>
          <p:cNvSpPr/>
          <p:nvPr/>
        </p:nvSpPr>
        <p:spPr>
          <a:xfrm>
            <a:off x="3857620" y="2428868"/>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itre 1"/>
          <p:cNvSpPr>
            <a:spLocks noGrp="1"/>
          </p:cNvSpPr>
          <p:nvPr>
            <p:ph type="title"/>
          </p:nvPr>
        </p:nvSpPr>
        <p:spPr/>
        <p:txBody>
          <a:bodyPr/>
          <a:lstStyle/>
          <a:p>
            <a:r>
              <a:rPr lang="fr-FR" b="1" dirty="0" smtClean="0"/>
              <a:t>Santé: normale et pathologique</a:t>
            </a: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Mais…</a:t>
            </a:r>
            <a:endParaRPr lang="fr-FR" b="1" dirty="0"/>
          </a:p>
        </p:txBody>
      </p:sp>
      <p:sp>
        <p:nvSpPr>
          <p:cNvPr id="3" name="Espace réservé du contenu 2"/>
          <p:cNvSpPr>
            <a:spLocks noGrp="1"/>
          </p:cNvSpPr>
          <p:nvPr>
            <p:ph idx="1"/>
          </p:nvPr>
        </p:nvSpPr>
        <p:spPr/>
        <p:txBody>
          <a:bodyPr/>
          <a:lstStyle/>
          <a:p>
            <a:pPr>
              <a:buNone/>
            </a:pPr>
            <a:r>
              <a:rPr lang="fr-FR" dirty="0"/>
              <a:t>	</a:t>
            </a:r>
            <a:r>
              <a:rPr lang="fr-FR" b="1" dirty="0" smtClean="0">
                <a:solidFill>
                  <a:srgbClr val="FF0000"/>
                </a:solidFill>
              </a:rPr>
              <a:t>La santé des uns n’est pas celle des autres:</a:t>
            </a:r>
          </a:p>
          <a:p>
            <a:pPr>
              <a:buNone/>
            </a:pPr>
            <a:r>
              <a:rPr lang="fr-FR" dirty="0" smtClean="0"/>
              <a:t>	Elle ne consiste pas nécessairement dans l’absence de maladie:</a:t>
            </a:r>
          </a:p>
          <a:p>
            <a:pPr lvl="1"/>
            <a:r>
              <a:rPr lang="fr-FR" dirty="0" smtClean="0"/>
              <a:t> Des malades dont la santé nous étonne</a:t>
            </a:r>
          </a:p>
          <a:p>
            <a:pPr lvl="1"/>
            <a:r>
              <a:rPr lang="fr-FR" dirty="0" smtClean="0"/>
              <a:t> </a:t>
            </a:r>
            <a:r>
              <a:rPr lang="fr-FR" dirty="0"/>
              <a:t>D</a:t>
            </a:r>
            <a:r>
              <a:rPr lang="fr-FR" dirty="0" smtClean="0"/>
              <a:t>es individus apparemment atteints d’aucune pathologie particulière et qui pourtant donnent toujours l’impression d’être maladifs et de santé précaire.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Dans ce cadre:</a:t>
            </a:r>
            <a:endParaRPr lang="fr-FR" b="1" dirty="0"/>
          </a:p>
        </p:txBody>
      </p:sp>
      <p:sp>
        <p:nvSpPr>
          <p:cNvPr id="3" name="Espace réservé du contenu 2"/>
          <p:cNvSpPr>
            <a:spLocks noGrp="1"/>
          </p:cNvSpPr>
          <p:nvPr>
            <p:ph idx="1"/>
          </p:nvPr>
        </p:nvSpPr>
        <p:spPr/>
        <p:txBody>
          <a:bodyPr>
            <a:normAutofit/>
          </a:bodyPr>
          <a:lstStyle/>
          <a:p>
            <a:r>
              <a:rPr lang="fr-FR" dirty="0" smtClean="0"/>
              <a:t>le </a:t>
            </a:r>
            <a:r>
              <a:rPr lang="fr-FR" dirty="0"/>
              <a:t>pathologique est défini comme un </a:t>
            </a:r>
            <a:r>
              <a:rPr lang="fr-FR" b="1" dirty="0" smtClean="0">
                <a:solidFill>
                  <a:srgbClr val="FF0000"/>
                </a:solidFill>
              </a:rPr>
              <a:t>seuil</a:t>
            </a:r>
            <a:r>
              <a:rPr lang="fr-FR" dirty="0" smtClean="0"/>
              <a:t> et </a:t>
            </a:r>
            <a:r>
              <a:rPr lang="fr-FR" dirty="0"/>
              <a:t>la </a:t>
            </a:r>
            <a:r>
              <a:rPr lang="fr-FR" b="1" dirty="0">
                <a:solidFill>
                  <a:srgbClr val="FF0000"/>
                </a:solidFill>
              </a:rPr>
              <a:t>norme</a:t>
            </a:r>
            <a:r>
              <a:rPr lang="fr-FR" dirty="0"/>
              <a:t> est donnée par des conditions initiales déterminées </a:t>
            </a:r>
            <a:r>
              <a:rPr lang="fr-FR" dirty="0" smtClean="0"/>
              <a:t>physiologiquement.</a:t>
            </a:r>
          </a:p>
        </p:txBody>
      </p:sp>
      <p:sp>
        <p:nvSpPr>
          <p:cNvPr id="31746" name="AutoShape 2" descr="Résultat de recherche d'images pour &quot;normal&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748" name="AutoShape 4" descr="Résultat de recherche d'images pour &quot;normal&quot;"/>
          <p:cNvSpPr>
            <a:spLocks noChangeAspect="1" noChangeArrowheads="1"/>
          </p:cNvSpPr>
          <p:nvPr/>
        </p:nvSpPr>
        <p:spPr bwMode="auto">
          <a:xfrm>
            <a:off x="155575" y="-1265238"/>
            <a:ext cx="7581900" cy="2647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750" name="AutoShape 6" descr="Résultat de recherche d'images pour &quot;normal&quot;"/>
          <p:cNvSpPr>
            <a:spLocks noChangeAspect="1" noChangeArrowheads="1"/>
          </p:cNvSpPr>
          <p:nvPr/>
        </p:nvSpPr>
        <p:spPr bwMode="auto">
          <a:xfrm>
            <a:off x="155575" y="-1265238"/>
            <a:ext cx="7581900" cy="2647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1752" name="Picture 8" descr="Résultat de recherche d'images pour &quot;normal&quot;"/>
          <p:cNvPicPr>
            <a:picLocks noChangeAspect="1" noChangeArrowheads="1"/>
          </p:cNvPicPr>
          <p:nvPr/>
        </p:nvPicPr>
        <p:blipFill>
          <a:blip r:embed="rId2"/>
          <a:srcRect/>
          <a:stretch>
            <a:fillRect/>
          </a:stretch>
        </p:blipFill>
        <p:spPr bwMode="auto">
          <a:xfrm>
            <a:off x="1071538" y="3714752"/>
            <a:ext cx="6248400" cy="2586032"/>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1174</Words>
  <Application>Microsoft Office PowerPoint</Application>
  <PresentationFormat>Affichage à l'écran (4:3)</PresentationFormat>
  <Paragraphs>174</Paragraphs>
  <Slides>45</Slides>
  <Notes>0</Notes>
  <HiddenSlides>0</HiddenSlides>
  <MMClips>0</MMClips>
  <ScaleCrop>false</ScaleCrop>
  <HeadingPairs>
    <vt:vector size="4" baseType="variant">
      <vt:variant>
        <vt:lpstr>Thème</vt:lpstr>
      </vt:variant>
      <vt:variant>
        <vt:i4>1</vt:i4>
      </vt:variant>
      <vt:variant>
        <vt:lpstr>Titres des diapositives</vt:lpstr>
      </vt:variant>
      <vt:variant>
        <vt:i4>45</vt:i4>
      </vt:variant>
    </vt:vector>
  </HeadingPairs>
  <TitlesOfParts>
    <vt:vector size="46" baseType="lpstr">
      <vt:lpstr>Thème Office</vt:lpstr>
      <vt:lpstr>DU NORMAL AU PATHOLOGIQUE VULNERABILITE ET STIGMATISATION</vt:lpstr>
      <vt:lpstr>OBJECTIFS</vt:lpstr>
      <vt:lpstr>Le concept de santé</vt:lpstr>
      <vt:lpstr>Le concept de santé</vt:lpstr>
      <vt:lpstr>Le concept de santé</vt:lpstr>
      <vt:lpstr>Santé: normale et pathologique</vt:lpstr>
      <vt:lpstr>Santé: normale et pathologique</vt:lpstr>
      <vt:lpstr>Mais…</vt:lpstr>
      <vt:lpstr>Dans ce cadre:</vt:lpstr>
      <vt:lpstr>Diapositive 10</vt:lpstr>
      <vt:lpstr>Diapositive 11</vt:lpstr>
      <vt:lpstr>Diapositive 12</vt:lpstr>
      <vt:lpstr>Diapositive 13</vt:lpstr>
      <vt:lpstr>Diapositive 14</vt:lpstr>
      <vt:lpstr>Récapitulons</vt:lpstr>
      <vt:lpstr>La maladie</vt:lpstr>
      <vt:lpstr>Diapositive 17</vt:lpstr>
      <vt:lpstr>Dimension sociale de la santé</vt:lpstr>
      <vt:lpstr>Diapositive 19</vt:lpstr>
      <vt:lpstr>Dimension sociale de la santé</vt:lpstr>
      <vt:lpstr>Qu’est-ce que la vulnérabilité ? </vt:lpstr>
      <vt:lpstr>Diapositive 22</vt:lpstr>
      <vt:lpstr>Diapositive 23</vt:lpstr>
      <vt:lpstr>Diapositive 24</vt:lpstr>
      <vt:lpstr>Intérêt  du concept</vt:lpstr>
      <vt:lpstr>Diapositive 26</vt:lpstr>
      <vt:lpstr>Toujours la vulnérabilité:</vt:lpstr>
      <vt:lpstr>Diapositive 28</vt:lpstr>
      <vt:lpstr>Diapositive 29</vt:lpstr>
      <vt:lpstr>Diapositive 30</vt:lpstr>
      <vt:lpstr>Diapositive 31</vt:lpstr>
      <vt:lpstr>Diapositive 32</vt:lpstr>
      <vt:lpstr>STIGMATISATION</vt:lpstr>
      <vt:lpstr>Définition</vt:lpstr>
      <vt:lpstr>Diapositive 35</vt:lpstr>
      <vt:lpstr>Diapositive 36</vt:lpstr>
      <vt:lpstr>Diapositive 37</vt:lpstr>
      <vt:lpstr>Comment se manifeste la stigmatisation?</vt:lpstr>
      <vt:lpstr>Diapositive 39</vt:lpstr>
      <vt:lpstr>Diapositive 40</vt:lpstr>
      <vt:lpstr>Qui sont les victimes de la stigmatisation ?</vt:lpstr>
      <vt:lpstr>Diapositive 42</vt:lpstr>
      <vt:lpstr>Que faire en tant que médecin ?</vt:lpstr>
      <vt:lpstr>Diapositive 44</vt:lpstr>
      <vt:lpstr>Diapositive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 NORMAL AU PATHOLOGIQUE VULNERABILITE ET STIGMATISATION</dc:title>
  <dc:creator>user</dc:creator>
  <cp:lastModifiedBy>user</cp:lastModifiedBy>
  <cp:revision>62</cp:revision>
  <dcterms:created xsi:type="dcterms:W3CDTF">2019-06-09T17:47:15Z</dcterms:created>
  <dcterms:modified xsi:type="dcterms:W3CDTF">2021-06-02T07:15:12Z</dcterms:modified>
</cp:coreProperties>
</file>