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2" r:id="rId3"/>
    <p:sldId id="257" r:id="rId4"/>
    <p:sldId id="281" r:id="rId5"/>
    <p:sldId id="284" r:id="rId6"/>
    <p:sldId id="280" r:id="rId7"/>
    <p:sldId id="283" r:id="rId8"/>
    <p:sldId id="285" r:id="rId9"/>
    <p:sldId id="286" r:id="rId10"/>
    <p:sldId id="310" r:id="rId11"/>
    <p:sldId id="289" r:id="rId12"/>
    <p:sldId id="287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6" r:id="rId27"/>
    <p:sldId id="307" r:id="rId28"/>
    <p:sldId id="308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CC"/>
    <a:srgbClr val="35759D"/>
    <a:srgbClr val="99FFCC"/>
    <a:srgbClr val="00FF00"/>
    <a:srgbClr val="9999FF"/>
    <a:srgbClr val="35B19D"/>
    <a:srgbClr val="4D4D4D"/>
    <a:srgbClr val="B92D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9" autoAdjust="0"/>
    <p:restoredTop sz="95573" autoAdjust="0"/>
  </p:normalViewPr>
  <p:slideViewPr>
    <p:cSldViewPr>
      <p:cViewPr varScale="1">
        <p:scale>
          <a:sx n="70" d="100"/>
          <a:sy n="70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9A98808-E1A3-4F74-B243-2F2171848A0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199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49CFF38-BD56-4098-A9E1-7B494CEF2D39}" type="slidenum">
              <a:rPr lang="en-US" altLang="fr-FR" sz="1200"/>
              <a:pPr eaLnBrk="1" hangingPunct="1"/>
              <a:t>1</a:t>
            </a:fld>
            <a:endParaRPr lang="en-US" altLang="fr-FR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BB9379F-3017-4703-B923-C95F9E0128F6}" type="slidenum">
              <a:rPr lang="en-US" altLang="fr-FR" sz="1200"/>
              <a:pPr eaLnBrk="1" hangingPunct="1"/>
              <a:t>2</a:t>
            </a:fld>
            <a:endParaRPr lang="en-US" altLang="fr-FR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C099B83-7A5A-433A-9E5F-8693EEBBA505}" type="slidenum">
              <a:rPr lang="en-US" altLang="fr-FR" sz="1200"/>
              <a:pPr eaLnBrk="1" hangingPunct="1"/>
              <a:t>3</a:t>
            </a:fld>
            <a:endParaRPr lang="en-US" altLang="fr-FR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35720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1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1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28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0418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1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98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88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13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919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2327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 style du titre</a:t>
            </a:r>
            <a:endParaRPr lang="en-US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  <a:endParaRPr lang="en-US" altLang="fr-FR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483768" y="476673"/>
            <a:ext cx="6092552" cy="1786136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en-US" altLang="fr-FR" sz="5400" dirty="0" smtClean="0">
                <a:solidFill>
                  <a:srgbClr val="002060"/>
                </a:solidFill>
              </a:rPr>
              <a:t>Les violences Sexuelles </a:t>
            </a:r>
            <a:endParaRPr lang="ru-RU" altLang="fr-FR" sz="5400" dirty="0" smtClean="0">
              <a:solidFill>
                <a:srgbClr val="002060"/>
              </a:solidFill>
            </a:endParaRPr>
          </a:p>
        </p:txBody>
      </p:sp>
      <p:sp>
        <p:nvSpPr>
          <p:cNvPr id="205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5334000" y="2209800"/>
            <a:ext cx="28956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endParaRPr lang="fr-FR" altLang="fr-FR" dirty="0" smtClean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dirty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sz="2000" dirty="0" smtClean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sz="2000" dirty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sz="2000" dirty="0" smtClean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sz="2000" dirty="0">
              <a:solidFill>
                <a:srgbClr val="777777"/>
              </a:solidFill>
            </a:endParaRPr>
          </a:p>
          <a:p>
            <a:pPr algn="ctr" eaLnBrk="1" hangingPunct="1"/>
            <a:endParaRPr lang="fr-FR" altLang="fr-FR" sz="2000" dirty="0" smtClean="0">
              <a:solidFill>
                <a:srgbClr val="777777"/>
              </a:solidFill>
            </a:endParaRPr>
          </a:p>
          <a:p>
            <a:pPr algn="ctr" eaLnBrk="1" hangingPunct="1"/>
            <a:r>
              <a:rPr lang="fr-FR" altLang="fr-FR" sz="2000" i="1" dirty="0" smtClean="0">
                <a:solidFill>
                  <a:srgbClr val="777777"/>
                </a:solidFill>
              </a:rPr>
              <a:t>Dr GUEHRIA </a:t>
            </a:r>
          </a:p>
          <a:p>
            <a:pPr algn="ctr" eaLnBrk="1" hangingPunct="1"/>
            <a:r>
              <a:rPr lang="fr-FR" altLang="fr-FR" sz="2000" i="1" dirty="0" smtClean="0">
                <a:solidFill>
                  <a:srgbClr val="777777"/>
                </a:solidFill>
              </a:rPr>
              <a:t>Service de Médecine Légale CHU Annaba</a:t>
            </a:r>
          </a:p>
          <a:p>
            <a:pPr algn="ctr" eaLnBrk="1" hangingPunct="1"/>
            <a:r>
              <a:rPr lang="fr-FR" altLang="fr-FR" sz="2000" i="1" dirty="0" smtClean="0">
                <a:solidFill>
                  <a:srgbClr val="777777"/>
                </a:solidFill>
              </a:rPr>
              <a:t>2022</a:t>
            </a:r>
            <a:endParaRPr lang="ru-RU" altLang="fr-FR" sz="2000" i="1" dirty="0" smtClean="0">
              <a:solidFill>
                <a:srgbClr val="77777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r-FR" sz="3200" dirty="0" smtClean="0">
                <a:solidFill>
                  <a:srgbClr val="002060"/>
                </a:solidFill>
              </a:rPr>
              <a:t>Les différentes formes de violences sexuelles sont :</a:t>
            </a:r>
            <a:br>
              <a:rPr lang="fr-FR" sz="3200" dirty="0" smtClean="0">
                <a:solidFill>
                  <a:srgbClr val="002060"/>
                </a:solidFill>
              </a:rPr>
            </a:br>
            <a:endParaRPr lang="fr-FR" sz="32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Agressions sexuelles, avec</a:t>
            </a:r>
            <a:r>
              <a:rPr lang="fr-FR" sz="2400" dirty="0"/>
              <a:t> </a:t>
            </a:r>
            <a:r>
              <a:rPr lang="fr-FR" sz="2400" dirty="0" smtClean="0"/>
              <a:t>ou</a:t>
            </a:r>
            <a:r>
              <a:rPr lang="fr-FR" sz="2400" dirty="0"/>
              <a:t> </a:t>
            </a:r>
            <a:r>
              <a:rPr lang="fr-FR" sz="2400" dirty="0" smtClean="0"/>
              <a:t>sans</a:t>
            </a:r>
            <a:r>
              <a:rPr lang="fr-FR" sz="2400" dirty="0"/>
              <a:t> </a:t>
            </a:r>
            <a:r>
              <a:rPr lang="fr-FR" sz="2400" dirty="0" smtClean="0"/>
              <a:t>contact</a:t>
            </a:r>
            <a:r>
              <a:rPr lang="fr-FR" sz="2400" dirty="0"/>
              <a:t> </a:t>
            </a:r>
            <a:r>
              <a:rPr lang="fr-FR" sz="2400" dirty="0" smtClean="0"/>
              <a:t>physique, sans</a:t>
            </a:r>
            <a:r>
              <a:rPr lang="fr-FR" sz="2400" dirty="0"/>
              <a:t> </a:t>
            </a:r>
            <a:r>
              <a:rPr lang="fr-FR" sz="2400" dirty="0" smtClean="0"/>
              <a:t>pénétration</a:t>
            </a:r>
            <a:endParaRPr lang="fr-FR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 Attouchements, baisers, caresses</a:t>
            </a:r>
            <a:r>
              <a:rPr lang="fr-FR" sz="2400" dirty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 </a:t>
            </a:r>
            <a:r>
              <a:rPr lang="fr-FR" sz="2400" dirty="0"/>
              <a:t>harcèlement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/>
              <a:t> </a:t>
            </a:r>
            <a:r>
              <a:rPr lang="fr-FR" sz="2400" dirty="0" smtClean="0"/>
              <a:t>appels téléphoniques…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</a:t>
            </a:r>
            <a:r>
              <a:rPr lang="fr-FR" sz="2400" dirty="0"/>
              <a:t>Viols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Exhibitionnisme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83366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2060848"/>
            <a:ext cx="8280920" cy="4191000"/>
          </a:xfrm>
        </p:spPr>
        <p:txBody>
          <a:bodyPr/>
          <a:lstStyle/>
          <a:p>
            <a:r>
              <a:rPr lang="fr-FR" sz="2400" dirty="0"/>
              <a:t>Elle peuvent être commises à l’égard :</a:t>
            </a:r>
          </a:p>
          <a:p>
            <a:r>
              <a:rPr lang="fr-FR" sz="2400" dirty="0" smtClean="0"/>
              <a:t>des </a:t>
            </a:r>
            <a:r>
              <a:rPr lang="fr-FR" sz="2400" dirty="0"/>
              <a:t>femmes</a:t>
            </a:r>
          </a:p>
          <a:p>
            <a:r>
              <a:rPr lang="fr-FR" sz="2400" dirty="0" smtClean="0"/>
              <a:t> </a:t>
            </a:r>
            <a:r>
              <a:rPr lang="fr-FR" sz="2400" dirty="0"/>
              <a:t>des hommes</a:t>
            </a:r>
          </a:p>
          <a:p>
            <a:r>
              <a:rPr lang="fr-FR" sz="2400" dirty="0" smtClean="0"/>
              <a:t>des </a:t>
            </a:r>
            <a:r>
              <a:rPr lang="fr-FR" sz="2400" dirty="0"/>
              <a:t>enfants (garçons et filles)</a:t>
            </a:r>
          </a:p>
          <a:p>
            <a:r>
              <a:rPr lang="fr-FR" sz="2400" dirty="0" smtClean="0"/>
              <a:t>des </a:t>
            </a:r>
            <a:r>
              <a:rPr lang="fr-FR" sz="2400" dirty="0"/>
              <a:t>vulnérables (adultes et enfants, de sexe féminin ou de sexe </a:t>
            </a:r>
            <a:r>
              <a:rPr lang="fr-FR" sz="2400" dirty="0" smtClean="0"/>
              <a:t>masculin: </a:t>
            </a:r>
            <a:endParaRPr lang="fr-F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 smtClean="0"/>
              <a:t> </a:t>
            </a:r>
            <a:r>
              <a:rPr lang="fr-FR" sz="2400" dirty="0"/>
              <a:t>handicapés physiques et personnes malades, handicapés mentaux, </a:t>
            </a:r>
            <a:r>
              <a:rPr lang="fr-FR" sz="2400" dirty="0" smtClean="0"/>
              <a:t>enfants, personnes </a:t>
            </a:r>
            <a:r>
              <a:rPr lang="fr-FR" sz="2400" dirty="0"/>
              <a:t>âgées)</a:t>
            </a:r>
          </a:p>
        </p:txBody>
      </p:sp>
    </p:spTree>
    <p:extLst>
      <p:ext uri="{BB962C8B-B14F-4D97-AF65-F5344CB8AC3E}">
        <p14:creationId xmlns:p14="http://schemas.microsoft.com/office/powerpoint/2010/main" val="6469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7315200" cy="1008112"/>
          </a:xfrm>
          <a:noFill/>
        </p:spPr>
        <p:txBody>
          <a:bodyPr/>
          <a:lstStyle/>
          <a:p>
            <a:r>
              <a:rPr lang="fr-FR" sz="2800" b="1" dirty="0">
                <a:solidFill>
                  <a:srgbClr val="002060"/>
                </a:solidFill>
              </a:rPr>
              <a:t>Formes d’agression sexuelle selon la nature des gestes impliqués</a:t>
            </a:r>
            <a:endParaRPr lang="fr-FR" sz="28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916832"/>
            <a:ext cx="8712968" cy="471256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/>
              <a:t>L’agression sexuelle peut survenir avec ou sans contact </a:t>
            </a:r>
            <a:r>
              <a:rPr lang="fr-FR" sz="2400" dirty="0" smtClean="0"/>
              <a:t>physique:</a:t>
            </a:r>
          </a:p>
          <a:p>
            <a:r>
              <a:rPr lang="fr-FR" sz="2400" dirty="0" smtClean="0"/>
              <a:t> </a:t>
            </a:r>
            <a:r>
              <a:rPr lang="fr-FR" sz="2400" dirty="0"/>
              <a:t>le viol commis par des étrangers ou des connaissances ;</a:t>
            </a:r>
          </a:p>
          <a:p>
            <a:r>
              <a:rPr lang="fr-FR" sz="2400" dirty="0" smtClean="0"/>
              <a:t> </a:t>
            </a:r>
            <a:r>
              <a:rPr lang="fr-FR" sz="2400" dirty="0"/>
              <a:t>les avances sexuelles importunes ou le harcèlement sexuel (à l’école, au travail, etc.) ;</a:t>
            </a:r>
          </a:p>
          <a:p>
            <a:r>
              <a:rPr lang="fr-FR" sz="2400" dirty="0" smtClean="0"/>
              <a:t> </a:t>
            </a:r>
            <a:r>
              <a:rPr lang="fr-FR" sz="2400" dirty="0"/>
              <a:t>le viol systématique, </a:t>
            </a:r>
            <a:r>
              <a:rPr lang="fr-FR" sz="2400" dirty="0" smtClean="0"/>
              <a:t>particulièrement </a:t>
            </a:r>
            <a:r>
              <a:rPr lang="fr-FR" sz="2400" dirty="0"/>
              <a:t>répandues lors des conflits </a:t>
            </a:r>
            <a:r>
              <a:rPr lang="fr-FR" sz="2400" dirty="0" smtClean="0"/>
              <a:t>armés;</a:t>
            </a:r>
            <a:endParaRPr lang="fr-FR" sz="2400" dirty="0"/>
          </a:p>
          <a:p>
            <a:r>
              <a:rPr lang="fr-FR" sz="2400" dirty="0" smtClean="0"/>
              <a:t> </a:t>
            </a:r>
            <a:r>
              <a:rPr lang="fr-FR" sz="2400" dirty="0"/>
              <a:t>la violence sexuelle à l’encontre des </a:t>
            </a:r>
            <a:r>
              <a:rPr lang="fr-FR" sz="2400" dirty="0" smtClean="0"/>
              <a:t>personnes handicapées </a:t>
            </a:r>
            <a:r>
              <a:rPr lang="fr-FR" sz="2400" dirty="0"/>
              <a:t>physiques ou mentales ;</a:t>
            </a:r>
          </a:p>
          <a:p>
            <a:r>
              <a:rPr lang="fr-FR" sz="2400" dirty="0" smtClean="0"/>
              <a:t> </a:t>
            </a:r>
            <a:r>
              <a:rPr lang="fr-FR" sz="2400" dirty="0"/>
              <a:t>le viol et les sévices sexuels infligés aux enfants</a:t>
            </a:r>
          </a:p>
        </p:txBody>
      </p:sp>
    </p:spTree>
    <p:extLst>
      <p:ext uri="{BB962C8B-B14F-4D97-AF65-F5344CB8AC3E}">
        <p14:creationId xmlns:p14="http://schemas.microsoft.com/office/powerpoint/2010/main" val="34364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7315200" cy="931986"/>
          </a:xfrm>
          <a:noFill/>
        </p:spPr>
        <p:txBody>
          <a:bodyPr/>
          <a:lstStyle/>
          <a:p>
            <a:pPr algn="r"/>
            <a:r>
              <a:rPr lang="fr-FR" sz="2800" b="1" dirty="0" smtClean="0"/>
              <a:t/>
            </a:r>
            <a:br>
              <a:rPr lang="fr-FR" sz="2800" b="1" dirty="0" smtClean="0"/>
            </a:br>
            <a:r>
              <a:rPr lang="fr-FR" sz="2800" b="1" dirty="0" smtClean="0">
                <a:solidFill>
                  <a:srgbClr val="002060"/>
                </a:solidFill>
              </a:rPr>
              <a:t>Agression sexuelle avec contact  physique</a:t>
            </a:r>
            <a:r>
              <a:rPr lang="fr-FR" b="1" dirty="0" smtClean="0">
                <a:solidFill>
                  <a:srgbClr val="002060"/>
                </a:solidFill>
              </a:rPr>
              <a:t/>
            </a:r>
            <a:br>
              <a:rPr lang="fr-FR" b="1" dirty="0" smtClean="0">
                <a:solidFill>
                  <a:srgbClr val="002060"/>
                </a:solidFill>
              </a:rPr>
            </a:b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824536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r-FR" sz="2400" b="1" dirty="0" smtClean="0"/>
              <a:t>Agression sexuelle avec pénétration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b="1" dirty="0" smtClean="0"/>
              <a:t>Attouchements sexuels: </a:t>
            </a:r>
            <a:r>
              <a:rPr lang="fr-FR" sz="2400" dirty="0"/>
              <a:t>Contacts </a:t>
            </a:r>
            <a:r>
              <a:rPr lang="fr-FR" sz="2400" dirty="0" smtClean="0"/>
              <a:t>sexuels qui incluent des attouchements sexuels </a:t>
            </a:r>
            <a:r>
              <a:rPr lang="fr-FR" sz="2400" dirty="0"/>
              <a:t>aux </a:t>
            </a:r>
            <a:r>
              <a:rPr lang="fr-FR" sz="2400" dirty="0" smtClean="0"/>
              <a:t>parties génitales </a:t>
            </a:r>
            <a:r>
              <a:rPr lang="fr-FR" sz="2400" dirty="0"/>
              <a:t>(ex. : </a:t>
            </a:r>
            <a:r>
              <a:rPr lang="fr-FR" sz="2400" dirty="0" smtClean="0"/>
              <a:t>pénis ou </a:t>
            </a:r>
            <a:r>
              <a:rPr lang="fr-FR" sz="2400" dirty="0"/>
              <a:t>vulve), à l’anus</a:t>
            </a:r>
            <a:r>
              <a:rPr lang="fr-FR" sz="2400" dirty="0" smtClean="0"/>
              <a:t>, </a:t>
            </a:r>
            <a:r>
              <a:rPr lang="fr-FR" sz="2400" dirty="0"/>
              <a:t>aux </a:t>
            </a:r>
            <a:r>
              <a:rPr lang="fr-FR" sz="2400" dirty="0" smtClean="0"/>
              <a:t>seins, aux </a:t>
            </a:r>
            <a:r>
              <a:rPr lang="fr-FR" sz="2400" dirty="0"/>
              <a:t>cuisses, </a:t>
            </a:r>
            <a:r>
              <a:rPr lang="fr-FR" sz="2400" dirty="0" smtClean="0"/>
              <a:t>aux fesses</a:t>
            </a:r>
            <a:endParaRPr lang="fr-FR" sz="24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 smtClean="0"/>
              <a:t> Frotteurisme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7536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1640" y="764705"/>
            <a:ext cx="7315200" cy="1008856"/>
          </a:xfrm>
          <a:noFill/>
        </p:spPr>
        <p:txBody>
          <a:bodyPr/>
          <a:lstStyle/>
          <a:p>
            <a:pPr algn="r"/>
            <a:r>
              <a:rPr lang="fr-FR" sz="2800" b="1" dirty="0" smtClean="0">
                <a:solidFill>
                  <a:srgbClr val="002060"/>
                </a:solidFill>
              </a:rPr>
              <a:t>Agression sexuelle sans contact physique</a:t>
            </a:r>
            <a:r>
              <a:rPr lang="fr-FR" sz="2800" b="1" dirty="0">
                <a:solidFill>
                  <a:srgbClr val="002060"/>
                </a:solidFill>
              </a:rPr>
              <a:t/>
            </a:r>
            <a:br>
              <a:rPr lang="fr-FR" sz="2800" b="1" dirty="0">
                <a:solidFill>
                  <a:srgbClr val="002060"/>
                </a:solidFill>
              </a:rPr>
            </a:br>
            <a:endParaRPr lang="fr-FR" sz="28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2060848"/>
            <a:ext cx="8712968" cy="41910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L’exhibitionnisme : Exhibition ou dévoilement des organes sexuels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Les </a:t>
            </a:r>
            <a:r>
              <a:rPr lang="fr-FR" sz="2400" dirty="0"/>
              <a:t>propos obscènes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Les </a:t>
            </a:r>
            <a:r>
              <a:rPr lang="fr-FR" sz="2400" dirty="0"/>
              <a:t>avances sexuelles importunes et le harcèlement sexuel (y compris </a:t>
            </a:r>
            <a:r>
              <a:rPr lang="fr-FR" sz="2400" dirty="0" smtClean="0"/>
              <a:t>le fait </a:t>
            </a:r>
            <a:r>
              <a:rPr lang="fr-FR" sz="2400" dirty="0"/>
              <a:t>de proposer des relations sexuelles contre des faveurs).</a:t>
            </a:r>
            <a:endParaRPr lang="fr-FR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Exposition </a:t>
            </a:r>
            <a:r>
              <a:rPr lang="fr-FR" sz="2400" dirty="0"/>
              <a:t>forcée </a:t>
            </a:r>
            <a:r>
              <a:rPr lang="fr-FR" sz="2400" dirty="0" smtClean="0"/>
              <a:t>à des </a:t>
            </a:r>
            <a:r>
              <a:rPr lang="fr-FR" sz="2400" dirty="0"/>
              <a:t>actes </a:t>
            </a:r>
            <a:r>
              <a:rPr lang="fr-FR" sz="2400" dirty="0" smtClean="0"/>
              <a:t>sexuels (pornographie)</a:t>
            </a:r>
          </a:p>
        </p:txBody>
      </p:sp>
    </p:spTree>
    <p:extLst>
      <p:ext uri="{BB962C8B-B14F-4D97-AF65-F5344CB8AC3E}">
        <p14:creationId xmlns:p14="http://schemas.microsoft.com/office/powerpoint/2010/main" val="420025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19672" y="764704"/>
            <a:ext cx="7315200" cy="936104"/>
          </a:xfrm>
          <a:noFill/>
        </p:spPr>
        <p:txBody>
          <a:bodyPr/>
          <a:lstStyle/>
          <a:p>
            <a:r>
              <a:rPr lang="fr-FR" sz="2800" b="1" dirty="0">
                <a:solidFill>
                  <a:srgbClr val="002060"/>
                </a:solidFill>
              </a:rPr>
              <a:t>Formes d’agression sexuelle selon le lien entre la victime et l’agresseur</a:t>
            </a:r>
            <a:endParaRPr lang="fr-FR" sz="28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916832"/>
            <a:ext cx="8496944" cy="4191000"/>
          </a:xfrm>
        </p:spPr>
        <p:txBody>
          <a:bodyPr/>
          <a:lstStyle/>
          <a:p>
            <a:r>
              <a:rPr lang="fr-FR" sz="2400" b="1" dirty="0"/>
              <a:t>Agression sexuelle </a:t>
            </a:r>
            <a:r>
              <a:rPr lang="fr-FR" sz="2400" b="1" dirty="0" smtClean="0"/>
              <a:t>intrafamiliale: </a:t>
            </a:r>
            <a:r>
              <a:rPr lang="fr-FR" sz="2400" dirty="0" smtClean="0"/>
              <a:t>Particulièrement </a:t>
            </a:r>
            <a:r>
              <a:rPr lang="fr-FR" sz="2400" dirty="0"/>
              <a:t>pour les </a:t>
            </a:r>
            <a:r>
              <a:rPr lang="fr-FR" sz="2400" dirty="0" smtClean="0"/>
              <a:t>victimes mineures</a:t>
            </a:r>
          </a:p>
          <a:p>
            <a:r>
              <a:rPr lang="fr-FR" sz="2400" b="1" dirty="0"/>
              <a:t>Agression sexuelle </a:t>
            </a:r>
            <a:r>
              <a:rPr lang="fr-FR" sz="2400" b="1" dirty="0" smtClean="0"/>
              <a:t>extrafamiliale: </a:t>
            </a:r>
            <a:r>
              <a:rPr lang="fr-FR" sz="2400" dirty="0"/>
              <a:t>lorsque l’agresseur n’est pas un membre de la </a:t>
            </a:r>
            <a:r>
              <a:rPr lang="fr-FR" sz="2400" dirty="0" smtClean="0"/>
              <a:t>famille c’est </a:t>
            </a:r>
            <a:r>
              <a:rPr lang="fr-FR" sz="2400" dirty="0"/>
              <a:t>une personne qui fait partie de l’entourage de la victime (</a:t>
            </a:r>
            <a:r>
              <a:rPr lang="fr-FR" sz="2400" dirty="0" smtClean="0"/>
              <a:t>ex :professeur</a:t>
            </a:r>
            <a:r>
              <a:rPr lang="fr-FR" sz="2400" dirty="0"/>
              <a:t>, gardien, ami, collègue, voisin, etc.),  </a:t>
            </a:r>
            <a:r>
              <a:rPr lang="fr-FR" sz="2400" dirty="0" smtClean="0"/>
              <a:t>et </a:t>
            </a:r>
            <a:r>
              <a:rPr lang="fr-FR" sz="2400" dirty="0"/>
              <a:t>les agressions commises par une personne </a:t>
            </a:r>
            <a:r>
              <a:rPr lang="fr-FR" sz="2400" dirty="0" smtClean="0"/>
              <a:t>inconnue de </a:t>
            </a:r>
            <a:r>
              <a:rPr lang="fr-FR" sz="2400" dirty="0"/>
              <a:t>la victime.</a:t>
            </a:r>
          </a:p>
        </p:txBody>
      </p:sp>
    </p:spTree>
    <p:extLst>
      <p:ext uri="{BB962C8B-B14F-4D97-AF65-F5344CB8AC3E}">
        <p14:creationId xmlns:p14="http://schemas.microsoft.com/office/powerpoint/2010/main" val="174036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7315200" cy="1152872"/>
          </a:xfrm>
          <a:noFill/>
        </p:spPr>
        <p:txBody>
          <a:bodyPr/>
          <a:lstStyle/>
          <a:p>
            <a:r>
              <a:rPr lang="fr-FR" sz="3200" b="1" dirty="0" smtClean="0"/>
              <a:t/>
            </a:r>
            <a:br>
              <a:rPr lang="fr-FR" sz="3200" b="1" dirty="0" smtClean="0"/>
            </a:br>
            <a:r>
              <a:rPr lang="fr-FR" sz="3200" b="1" dirty="0" smtClean="0">
                <a:solidFill>
                  <a:srgbClr val="002060"/>
                </a:solidFill>
              </a:rPr>
              <a:t>Inconduite sexuelle dans un contexte thérapeutique</a:t>
            </a:r>
            <a:r>
              <a:rPr lang="fr-FR" sz="3200" b="1" dirty="0" smtClean="0"/>
              <a:t/>
            </a:r>
            <a:br>
              <a:rPr lang="fr-FR" sz="3200" b="1" dirty="0" smtClean="0"/>
            </a:b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2132856"/>
            <a:ext cx="7978080" cy="4496544"/>
          </a:xfrm>
          <a:noFill/>
        </p:spPr>
        <p:txBody>
          <a:bodyPr/>
          <a:lstStyle/>
          <a:p>
            <a:r>
              <a:rPr lang="fr-FR" sz="2400" dirty="0" smtClean="0"/>
              <a:t>Le </a:t>
            </a:r>
            <a:r>
              <a:rPr lang="fr-FR" sz="2400" dirty="0"/>
              <a:t>fait pour un professionnel de la santé (physique et psychologique), pendant la durée de la </a:t>
            </a:r>
            <a:r>
              <a:rPr lang="fr-FR" sz="2400" dirty="0" smtClean="0"/>
              <a:t>relation professionnelle </a:t>
            </a:r>
            <a:r>
              <a:rPr lang="fr-FR" sz="2400" dirty="0"/>
              <a:t>qui s’établit avec la personne à qui il fournit des services, d’abuser de cette </a:t>
            </a:r>
            <a:r>
              <a:rPr lang="fr-FR" sz="2400" dirty="0" smtClean="0"/>
              <a:t>relation pour </a:t>
            </a:r>
            <a:r>
              <a:rPr lang="fr-FR" sz="2400" dirty="0"/>
              <a:t>avoir avec elle des relations sexuelles, de poser des gestes abusifs à caractère sexuel ou de </a:t>
            </a:r>
            <a:r>
              <a:rPr lang="fr-FR" sz="2400" dirty="0" smtClean="0"/>
              <a:t>tenir des </a:t>
            </a:r>
            <a:r>
              <a:rPr lang="fr-FR" sz="2400" dirty="0"/>
              <a:t>propos abusifs à caractère </a:t>
            </a:r>
            <a:r>
              <a:rPr lang="fr-FR" sz="2400" dirty="0" smtClean="0"/>
              <a:t>sexuel.</a:t>
            </a:r>
          </a:p>
          <a:p>
            <a:r>
              <a:rPr lang="fr-FR" sz="2400" dirty="0" smtClean="0"/>
              <a:t>Pourrait être considérée </a:t>
            </a:r>
            <a:r>
              <a:rPr lang="fr-FR" sz="2400" dirty="0"/>
              <a:t>comme une agression </a:t>
            </a:r>
            <a:r>
              <a:rPr lang="fr-FR" sz="2400" dirty="0" smtClean="0"/>
              <a:t>sexuelle.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3099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6595120" cy="715962"/>
          </a:xfrm>
        </p:spPr>
        <p:txBody>
          <a:bodyPr/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</a:rPr>
              <a:t>Les principes d’une prise en charge de qualité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03648" y="1484784"/>
            <a:ext cx="7416824" cy="5040560"/>
          </a:xfrm>
        </p:spPr>
        <p:txBody>
          <a:bodyPr/>
          <a:lstStyle/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L’organisation:</a:t>
            </a:r>
          </a:p>
          <a:p>
            <a:pPr algn="just"/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Prise en charge immédiate </a:t>
            </a:r>
          </a:p>
          <a:p>
            <a:pPr algn="just"/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Boxe humanisé et calme 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Le savoir être :  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Bienveillance, neutralité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Écoute , empathie sans compassion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Patience , échange 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Le savoir faire: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Compétence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Information/ consentement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Minimiser le temps d’attente</a:t>
            </a:r>
          </a:p>
          <a:p>
            <a:pPr marL="0" indent="0" algn="just">
              <a:buNone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Prise en charge immédiate</a:t>
            </a:r>
          </a:p>
          <a:p>
            <a:pPr marL="0" indent="0" algn="ctr">
              <a:buNone/>
            </a:pPr>
            <a:r>
              <a:rPr lang="fr-FR" sz="2400" dirty="0" smtClean="0"/>
              <a:t> </a:t>
            </a:r>
          </a:p>
          <a:p>
            <a:pPr marL="0" indent="0">
              <a:buNone/>
            </a:pPr>
            <a:endParaRPr lang="fr-FR" sz="2400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13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315200" cy="1080864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002060"/>
                </a:solidFill>
              </a:rPr>
              <a:t/>
            </a:r>
            <a:br>
              <a:rPr lang="fr-FR" sz="3600" dirty="0" smtClean="0">
                <a:solidFill>
                  <a:srgbClr val="002060"/>
                </a:solidFill>
              </a:rPr>
            </a:br>
            <a:r>
              <a:rPr lang="fr-FR" sz="3600" dirty="0">
                <a:solidFill>
                  <a:srgbClr val="002060"/>
                </a:solidFill>
              </a:rPr>
              <a:t/>
            </a:r>
            <a:br>
              <a:rPr lang="fr-FR" sz="3600" dirty="0">
                <a:solidFill>
                  <a:srgbClr val="002060"/>
                </a:solidFill>
              </a:rPr>
            </a:br>
            <a:r>
              <a:rPr lang="fr-FR" sz="3600" dirty="0" smtClean="0">
                <a:solidFill>
                  <a:srgbClr val="002060"/>
                </a:solidFill>
              </a:rPr>
              <a:t>Consultation</a:t>
            </a:r>
            <a:br>
              <a:rPr lang="fr-FR" sz="3600" dirty="0" smtClean="0">
                <a:solidFill>
                  <a:srgbClr val="002060"/>
                </a:solidFill>
              </a:rPr>
            </a:br>
            <a:r>
              <a:rPr lang="fr-FR" sz="3600" dirty="0" smtClean="0"/>
              <a:t>Entretient</a:t>
            </a:r>
            <a:br>
              <a:rPr lang="fr-FR" sz="3600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772816"/>
            <a:ext cx="8352928" cy="4335016"/>
          </a:xfrm>
        </p:spPr>
        <p:txBody>
          <a:bodyPr/>
          <a:lstStyle/>
          <a:p>
            <a:pPr marL="0" indent="0" algn="ctr">
              <a:buNone/>
            </a:pPr>
            <a:r>
              <a:rPr lang="fr-FR" sz="2400" b="1" dirty="0" smtClean="0"/>
              <a:t>Faits évoqués</a:t>
            </a:r>
            <a:r>
              <a:rPr lang="fr-FR" sz="2400" b="1" dirty="0"/>
              <a:t> </a:t>
            </a:r>
            <a:r>
              <a:rPr lang="fr-FR" sz="2400" b="1" dirty="0" smtClean="0"/>
              <a:t>par</a:t>
            </a:r>
            <a:r>
              <a:rPr lang="fr-FR" sz="2400" b="1" dirty="0"/>
              <a:t> </a:t>
            </a:r>
            <a:r>
              <a:rPr lang="fr-FR" sz="2400" b="1" dirty="0" smtClean="0"/>
              <a:t>la</a:t>
            </a:r>
            <a:r>
              <a:rPr lang="fr-FR" sz="2400" b="1" dirty="0"/>
              <a:t> </a:t>
            </a:r>
            <a:r>
              <a:rPr lang="fr-FR" sz="2400" b="1" dirty="0" smtClean="0"/>
              <a:t>victime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Date et</a:t>
            </a:r>
            <a:r>
              <a:rPr lang="fr-FR" sz="2400" dirty="0"/>
              <a:t> </a:t>
            </a:r>
            <a:r>
              <a:rPr lang="fr-FR" sz="2400" dirty="0" smtClean="0"/>
              <a:t>heure</a:t>
            </a:r>
            <a:r>
              <a:rPr lang="fr-FR" sz="2400" dirty="0"/>
              <a:t> </a:t>
            </a:r>
            <a:r>
              <a:rPr lang="fr-FR" sz="2400" dirty="0" smtClean="0"/>
              <a:t>–</a:t>
            </a:r>
            <a:r>
              <a:rPr lang="fr-FR" sz="2400" dirty="0"/>
              <a:t> </a:t>
            </a:r>
            <a:r>
              <a:rPr lang="fr-FR" sz="2400" dirty="0" smtClean="0"/>
              <a:t>délai</a:t>
            </a:r>
            <a:r>
              <a:rPr lang="fr-FR" sz="2400" dirty="0"/>
              <a:t> </a:t>
            </a:r>
            <a:r>
              <a:rPr lang="fr-FR" sz="2400" dirty="0" smtClean="0"/>
              <a:t>depuis</a:t>
            </a:r>
            <a:r>
              <a:rPr lang="fr-FR" sz="2400" dirty="0"/>
              <a:t> </a:t>
            </a:r>
            <a:r>
              <a:rPr lang="fr-FR" sz="2400" dirty="0" smtClean="0"/>
              <a:t>l’examen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Nombre d’agresseurs</a:t>
            </a:r>
            <a:r>
              <a:rPr lang="fr-FR" sz="2400" dirty="0"/>
              <a:t> </a:t>
            </a:r>
            <a:r>
              <a:rPr lang="fr-FR" sz="2400" dirty="0" smtClean="0"/>
              <a:t>–</a:t>
            </a:r>
            <a:r>
              <a:rPr lang="fr-FR" sz="2400" dirty="0"/>
              <a:t> </a:t>
            </a:r>
            <a:r>
              <a:rPr lang="fr-FR" sz="2400" dirty="0" smtClean="0"/>
              <a:t>liens</a:t>
            </a:r>
            <a:r>
              <a:rPr lang="fr-FR" sz="2400" dirty="0"/>
              <a:t> </a:t>
            </a:r>
            <a:r>
              <a:rPr lang="fr-FR" sz="2400" dirty="0" smtClean="0"/>
              <a:t>avec</a:t>
            </a:r>
            <a:r>
              <a:rPr lang="fr-FR" sz="2400" dirty="0"/>
              <a:t> </a:t>
            </a:r>
            <a:r>
              <a:rPr lang="fr-FR" sz="2400" dirty="0" smtClean="0"/>
              <a:t>la</a:t>
            </a:r>
            <a:r>
              <a:rPr lang="fr-FR" sz="2400" dirty="0"/>
              <a:t> </a:t>
            </a:r>
            <a:r>
              <a:rPr lang="fr-FR" sz="2400" dirty="0" smtClean="0"/>
              <a:t>victimes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Circonstances et</a:t>
            </a:r>
            <a:r>
              <a:rPr lang="fr-FR" sz="2400" dirty="0"/>
              <a:t> </a:t>
            </a:r>
            <a:r>
              <a:rPr lang="fr-FR" sz="2400" dirty="0" smtClean="0"/>
              <a:t>déroulement</a:t>
            </a:r>
            <a:r>
              <a:rPr lang="fr-FR" sz="2400" dirty="0"/>
              <a:t> </a:t>
            </a:r>
            <a:r>
              <a:rPr lang="fr-FR" sz="2400" dirty="0" smtClean="0"/>
              <a:t>de</a:t>
            </a:r>
            <a:r>
              <a:rPr lang="fr-FR" sz="2400" dirty="0"/>
              <a:t> </a:t>
            </a:r>
            <a:r>
              <a:rPr lang="fr-FR" sz="2400" dirty="0" smtClean="0"/>
              <a:t>l’agression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Prise d’alcool, médicaments, stupéfiants?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Pénétration? Localisation/</a:t>
            </a:r>
            <a:r>
              <a:rPr lang="fr-FR" sz="2400" dirty="0"/>
              <a:t> </a:t>
            </a:r>
            <a:r>
              <a:rPr lang="fr-FR" sz="2400" dirty="0" smtClean="0"/>
              <a:t>type?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Usage de</a:t>
            </a:r>
            <a:r>
              <a:rPr lang="fr-FR" sz="2400" dirty="0"/>
              <a:t> </a:t>
            </a:r>
            <a:r>
              <a:rPr lang="fr-FR" sz="2400" dirty="0" smtClean="0"/>
              <a:t>préservatif? Éjaculation 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Violences, menaces</a:t>
            </a:r>
            <a:r>
              <a:rPr lang="fr-FR" sz="2400" dirty="0"/>
              <a:t> </a:t>
            </a:r>
            <a:r>
              <a:rPr lang="fr-FR" sz="2400" dirty="0" smtClean="0"/>
              <a:t>associées?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Toilette changement de vêtement</a:t>
            </a:r>
            <a:r>
              <a:rPr lang="fr-FR" sz="2400" dirty="0"/>
              <a:t> d</a:t>
            </a:r>
            <a:r>
              <a:rPr lang="fr-FR" sz="2400" dirty="0" smtClean="0"/>
              <a:t>epuis l’agression</a:t>
            </a:r>
          </a:p>
          <a:p>
            <a:pPr marL="0" indent="0" algn="ctr">
              <a:buNone/>
            </a:pPr>
            <a:r>
              <a:rPr lang="fr-FR" sz="2400" b="1" dirty="0" smtClean="0"/>
              <a:t>Signes fonctionnels (douleurs, saignement?)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25559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9632" y="908720"/>
            <a:ext cx="7315200" cy="715962"/>
          </a:xfrm>
        </p:spPr>
        <p:txBody>
          <a:bodyPr/>
          <a:lstStyle/>
          <a:p>
            <a:pPr algn="ctr"/>
            <a:r>
              <a:rPr lang="fr-FR" sz="3600" b="1" dirty="0" smtClean="0">
                <a:solidFill>
                  <a:srgbClr val="002060"/>
                </a:solidFill>
              </a:rPr>
              <a:t>Consultation</a:t>
            </a:r>
            <a:r>
              <a:rPr lang="fr-FR" sz="3600" b="1" dirty="0">
                <a:solidFill>
                  <a:srgbClr val="002060"/>
                </a:solidFill>
              </a:rPr>
              <a:t/>
            </a:r>
            <a:br>
              <a:rPr lang="fr-FR" sz="3600" b="1" dirty="0">
                <a:solidFill>
                  <a:srgbClr val="002060"/>
                </a:solidFill>
              </a:rPr>
            </a:br>
            <a:r>
              <a:rPr lang="fr-FR" sz="3600" dirty="0" smtClean="0">
                <a:solidFill>
                  <a:srgbClr val="002060"/>
                </a:solidFill>
              </a:rPr>
              <a:t>Examen clinique</a:t>
            </a:r>
            <a:r>
              <a:rPr lang="fr-FR" sz="3600" dirty="0">
                <a:solidFill>
                  <a:srgbClr val="002060"/>
                </a:solidFill>
              </a:rPr>
              <a:t> </a:t>
            </a:r>
            <a:r>
              <a:rPr lang="fr-FR" sz="3600" dirty="0" smtClean="0">
                <a:solidFill>
                  <a:srgbClr val="002060"/>
                </a:solidFill>
              </a:rPr>
              <a:t>général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2132856"/>
            <a:ext cx="8568952" cy="4191000"/>
          </a:xfrm>
        </p:spPr>
        <p:txBody>
          <a:bodyPr/>
          <a:lstStyle/>
          <a:p>
            <a:r>
              <a:rPr lang="fr-FR" sz="2400" dirty="0" smtClean="0"/>
              <a:t>Noter l’attitude</a:t>
            </a:r>
            <a:r>
              <a:rPr lang="fr-FR" sz="2400" dirty="0"/>
              <a:t> </a:t>
            </a:r>
            <a:r>
              <a:rPr lang="fr-FR" sz="2400" dirty="0" smtClean="0"/>
              <a:t>et</a:t>
            </a:r>
            <a:r>
              <a:rPr lang="fr-FR" sz="2400" dirty="0"/>
              <a:t> </a:t>
            </a:r>
            <a:r>
              <a:rPr lang="fr-FR" sz="2400" dirty="0" smtClean="0"/>
              <a:t>le</a:t>
            </a:r>
            <a:r>
              <a:rPr lang="fr-FR" sz="2400" dirty="0"/>
              <a:t> </a:t>
            </a:r>
            <a:r>
              <a:rPr lang="fr-FR" sz="2400" dirty="0" smtClean="0"/>
              <a:t>comportement</a:t>
            </a:r>
            <a:r>
              <a:rPr lang="fr-FR" sz="2400" dirty="0"/>
              <a:t> </a:t>
            </a:r>
            <a:r>
              <a:rPr lang="fr-FR" sz="2400" dirty="0" smtClean="0"/>
              <a:t>de</a:t>
            </a:r>
            <a:r>
              <a:rPr lang="fr-FR" sz="2400" dirty="0"/>
              <a:t> </a:t>
            </a:r>
            <a:r>
              <a:rPr lang="fr-FR" sz="2400" dirty="0" smtClean="0"/>
              <a:t>la</a:t>
            </a:r>
            <a:r>
              <a:rPr lang="fr-FR" sz="2400" dirty="0"/>
              <a:t> </a:t>
            </a:r>
            <a:r>
              <a:rPr lang="fr-FR" sz="2400" dirty="0" smtClean="0"/>
              <a:t>victime.</a:t>
            </a:r>
            <a:endParaRPr lang="fr-FR" sz="2400" dirty="0"/>
          </a:p>
          <a:p>
            <a:r>
              <a:rPr lang="fr-FR" sz="2400" dirty="0" smtClean="0"/>
              <a:t>Examen des</a:t>
            </a:r>
            <a:r>
              <a:rPr lang="fr-FR" sz="2400" dirty="0"/>
              <a:t> </a:t>
            </a:r>
            <a:r>
              <a:rPr lang="fr-FR" sz="2400" dirty="0" smtClean="0"/>
              <a:t>téguments</a:t>
            </a:r>
            <a:r>
              <a:rPr lang="fr-FR" sz="2400" dirty="0"/>
              <a:t> </a:t>
            </a:r>
            <a:r>
              <a:rPr lang="fr-FR" sz="2400" dirty="0" smtClean="0"/>
              <a:t>et</a:t>
            </a:r>
            <a:r>
              <a:rPr lang="fr-FR" sz="2400" dirty="0"/>
              <a:t> </a:t>
            </a:r>
            <a:r>
              <a:rPr lang="fr-FR" sz="2400" dirty="0" smtClean="0"/>
              <a:t>muqueuses</a:t>
            </a:r>
            <a:r>
              <a:rPr lang="fr-FR" sz="2400" dirty="0"/>
              <a:t>:</a:t>
            </a:r>
          </a:p>
          <a:p>
            <a:r>
              <a:rPr lang="fr-FR" sz="2400" dirty="0" smtClean="0"/>
              <a:t>Recherche de</a:t>
            </a:r>
            <a:r>
              <a:rPr lang="fr-FR" sz="2400" dirty="0"/>
              <a:t> </a:t>
            </a:r>
            <a:r>
              <a:rPr lang="fr-FR" sz="2400" dirty="0" smtClean="0"/>
              <a:t>lésions</a:t>
            </a:r>
            <a:r>
              <a:rPr lang="fr-FR" sz="2400" dirty="0"/>
              <a:t> </a:t>
            </a:r>
            <a:r>
              <a:rPr lang="fr-FR" sz="2400" dirty="0" smtClean="0"/>
              <a:t>traumatiques.</a:t>
            </a:r>
            <a:endParaRPr lang="fr-FR" sz="2400" dirty="0"/>
          </a:p>
          <a:p>
            <a:r>
              <a:rPr lang="fr-FR" sz="2400" dirty="0" smtClean="0"/>
              <a:t>Les décrire</a:t>
            </a:r>
            <a:r>
              <a:rPr lang="fr-FR" sz="2400" dirty="0"/>
              <a:t> </a:t>
            </a:r>
            <a:r>
              <a:rPr lang="fr-FR" sz="2400" dirty="0" smtClean="0"/>
              <a:t>objectivement</a:t>
            </a:r>
            <a:endParaRPr lang="fr-FR" sz="2400" dirty="0"/>
          </a:p>
          <a:p>
            <a:r>
              <a:rPr lang="fr-FR" dirty="0" smtClean="0"/>
              <a:t>Photos</a:t>
            </a:r>
            <a:r>
              <a:rPr lang="fr-FR" dirty="0"/>
              <a:t> </a:t>
            </a:r>
            <a:r>
              <a:rPr lang="fr-FR" dirty="0" smtClean="0"/>
              <a:t>(avec</a:t>
            </a:r>
            <a:r>
              <a:rPr lang="fr-FR" dirty="0"/>
              <a:t> </a:t>
            </a:r>
            <a:r>
              <a:rPr lang="fr-FR" dirty="0" smtClean="0"/>
              <a:t>repère</a:t>
            </a:r>
            <a:r>
              <a:rPr lang="fr-FR" dirty="0"/>
              <a:t> </a:t>
            </a:r>
            <a:r>
              <a:rPr lang="fr-FR" dirty="0" smtClean="0"/>
              <a:t>métrique)/</a:t>
            </a:r>
            <a:r>
              <a:rPr lang="fr-FR" dirty="0"/>
              <a:t> </a:t>
            </a:r>
            <a:r>
              <a:rPr lang="fr-FR" dirty="0" smtClean="0"/>
              <a:t>schéma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47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685801"/>
            <a:ext cx="7727776" cy="715963"/>
          </a:xfrm>
          <a:noFill/>
        </p:spPr>
        <p:txBody>
          <a:bodyPr/>
          <a:lstStyle/>
          <a:p>
            <a:r>
              <a:rPr lang="fr-FR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Définition de l’agression sexuelle</a:t>
            </a:r>
            <a:endParaRPr lang="en-US" altLang="fr-FR" sz="4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30363"/>
            <a:ext cx="8663880" cy="42672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400" dirty="0"/>
              <a:t>Il n’existe pas de définition universelle de l’agression sexuelle, et différentes perspectives peuvent </a:t>
            </a:r>
            <a:r>
              <a:rPr lang="fr-FR" sz="2400" dirty="0" smtClean="0"/>
              <a:t>être utilisées </a:t>
            </a:r>
            <a:r>
              <a:rPr lang="fr-FR" sz="2400" dirty="0"/>
              <a:t>pour la </a:t>
            </a:r>
            <a:r>
              <a:rPr lang="fr-FR" sz="2400" dirty="0" smtClean="0"/>
              <a:t>définir.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/>
              <a:t>« une agression sexuelle est un geste à caractère sexuel, avec ou sans contact </a:t>
            </a:r>
            <a:r>
              <a:rPr lang="fr-FR" sz="2400" dirty="0" smtClean="0"/>
              <a:t>physique, commis </a:t>
            </a:r>
            <a:r>
              <a:rPr lang="fr-FR" sz="2400" dirty="0"/>
              <a:t>par un individu sans le consentement de la personne visée ou, dans certains cas, notamment </a:t>
            </a:r>
            <a:r>
              <a:rPr lang="fr-FR" sz="2400" dirty="0" smtClean="0"/>
              <a:t>dans celui </a:t>
            </a:r>
            <a:r>
              <a:rPr lang="fr-FR" sz="2400" dirty="0"/>
              <a:t>des enfants, par une manipulation affective ou par du chantage</a:t>
            </a:r>
            <a:r>
              <a:rPr lang="fr-FR" sz="2400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altLang="fr-FR" sz="1800" dirty="0" smtClean="0">
              <a:solidFill>
                <a:srgbClr val="4D4D4D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fr-FR" sz="1800" dirty="0" smtClean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8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404664"/>
            <a:ext cx="7315200" cy="715962"/>
          </a:xfrm>
        </p:spPr>
        <p:txBody>
          <a:bodyPr/>
          <a:lstStyle/>
          <a:p>
            <a:r>
              <a:rPr lang="fr-FR" dirty="0" smtClean="0">
                <a:solidFill>
                  <a:srgbClr val="002060"/>
                </a:solidFill>
              </a:rPr>
              <a:t>Examen gynécologique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5040560"/>
          </a:xfrm>
        </p:spPr>
        <p:txBody>
          <a:bodyPr/>
          <a:lstStyle/>
          <a:p>
            <a:r>
              <a:rPr lang="fr-FR" dirty="0" smtClean="0"/>
              <a:t>Inspection :</a:t>
            </a:r>
          </a:p>
          <a:p>
            <a:pPr marL="0" indent="0">
              <a:buNone/>
            </a:pPr>
            <a:r>
              <a:rPr lang="fr-FR" dirty="0" smtClean="0"/>
              <a:t>Face interne des cuisses</a:t>
            </a:r>
          </a:p>
          <a:p>
            <a:pPr marL="0" indent="0">
              <a:buNone/>
            </a:pPr>
            <a:r>
              <a:rPr lang="fr-FR" dirty="0" smtClean="0"/>
              <a:t>Vulve</a:t>
            </a:r>
          </a:p>
          <a:p>
            <a:pPr marL="0" indent="0">
              <a:buNone/>
            </a:pPr>
            <a:r>
              <a:rPr lang="fr-FR" dirty="0" smtClean="0"/>
              <a:t>Hymen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0361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Examen anal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Marge</a:t>
            </a:r>
            <a:r>
              <a:rPr lang="fr-FR" dirty="0"/>
              <a:t> </a:t>
            </a:r>
            <a:r>
              <a:rPr lang="fr-FR" dirty="0" smtClean="0"/>
              <a:t>anale</a:t>
            </a:r>
            <a:r>
              <a:rPr lang="fr-FR" dirty="0"/>
              <a:t> </a:t>
            </a:r>
            <a:r>
              <a:rPr lang="fr-FR" dirty="0" smtClean="0"/>
              <a:t>/</a:t>
            </a:r>
            <a:r>
              <a:rPr lang="fr-FR" dirty="0"/>
              <a:t> </a:t>
            </a:r>
            <a:r>
              <a:rPr lang="fr-FR" dirty="0" smtClean="0"/>
              <a:t>Plis radiés</a:t>
            </a:r>
            <a:endParaRPr lang="fr-FR" dirty="0"/>
          </a:p>
          <a:p>
            <a:r>
              <a:rPr lang="fr-FR" dirty="0" smtClean="0"/>
              <a:t>Tonus sphinctérien</a:t>
            </a:r>
            <a:endParaRPr lang="fr-FR" dirty="0"/>
          </a:p>
          <a:p>
            <a:r>
              <a:rPr lang="fr-FR" dirty="0" smtClean="0"/>
              <a:t>Éventuellement anuscopie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70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dirty="0" smtClean="0"/>
              <a:t>Si agression très récente</a:t>
            </a:r>
            <a:br>
              <a:rPr lang="fr-FR" sz="3200" dirty="0" smtClean="0"/>
            </a:br>
            <a:r>
              <a:rPr lang="fr-FR" sz="3200" dirty="0" smtClean="0"/>
              <a:t>Prélèvements à l’UMJ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988840"/>
            <a:ext cx="8640960" cy="46085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Le plus</a:t>
            </a:r>
            <a:r>
              <a:rPr lang="fr-FR" sz="2400" dirty="0"/>
              <a:t> </a:t>
            </a:r>
            <a:r>
              <a:rPr lang="fr-FR" sz="2400" dirty="0" smtClean="0"/>
              <a:t>tôt</a:t>
            </a:r>
            <a:r>
              <a:rPr lang="fr-FR" sz="2400" dirty="0"/>
              <a:t> </a:t>
            </a:r>
            <a:r>
              <a:rPr lang="fr-FR" sz="2400" dirty="0" smtClean="0"/>
              <a:t>possible, sans</a:t>
            </a:r>
            <a:r>
              <a:rPr lang="fr-FR" sz="2400" dirty="0"/>
              <a:t> </a:t>
            </a:r>
            <a:r>
              <a:rPr lang="fr-FR" sz="2400" dirty="0" smtClean="0"/>
              <a:t>toilette</a:t>
            </a:r>
            <a:r>
              <a:rPr lang="fr-FR" sz="2400" dirty="0"/>
              <a:t> </a:t>
            </a:r>
            <a:r>
              <a:rPr lang="fr-FR" sz="2400" dirty="0" smtClean="0"/>
              <a:t>préalable, avec spéculum</a:t>
            </a:r>
            <a:r>
              <a:rPr lang="fr-FR" sz="2400" dirty="0"/>
              <a:t> </a:t>
            </a:r>
            <a:r>
              <a:rPr lang="fr-FR" sz="2400" dirty="0" smtClean="0"/>
              <a:t>non</a:t>
            </a:r>
            <a:r>
              <a:rPr lang="fr-FR" sz="2400" dirty="0"/>
              <a:t> </a:t>
            </a:r>
            <a:r>
              <a:rPr lang="fr-FR" sz="2400" dirty="0" smtClean="0"/>
              <a:t>lubrifié.</a:t>
            </a:r>
          </a:p>
          <a:p>
            <a:r>
              <a:rPr lang="fr-FR" sz="2400" dirty="0" smtClean="0"/>
              <a:t>Recherche de</a:t>
            </a:r>
            <a:r>
              <a:rPr lang="fr-FR" sz="2400" dirty="0"/>
              <a:t> </a:t>
            </a:r>
            <a:r>
              <a:rPr lang="fr-FR" sz="2400" dirty="0" smtClean="0"/>
              <a:t>spermatozoïdes</a:t>
            </a:r>
          </a:p>
          <a:p>
            <a:r>
              <a:rPr lang="fr-FR" sz="2400" dirty="0" smtClean="0"/>
              <a:t>Recherche de</a:t>
            </a:r>
            <a:r>
              <a:rPr lang="fr-FR" sz="2400" dirty="0"/>
              <a:t> </a:t>
            </a:r>
            <a:r>
              <a:rPr lang="fr-FR" sz="2400" dirty="0" smtClean="0"/>
              <a:t>l’ADN</a:t>
            </a:r>
            <a:r>
              <a:rPr lang="fr-FR" sz="2400" dirty="0"/>
              <a:t> </a:t>
            </a:r>
            <a:r>
              <a:rPr lang="fr-FR" sz="2400" dirty="0" smtClean="0"/>
              <a:t>de</a:t>
            </a:r>
            <a:r>
              <a:rPr lang="fr-FR" sz="2400" dirty="0"/>
              <a:t> </a:t>
            </a:r>
            <a:r>
              <a:rPr lang="fr-FR" sz="2400" dirty="0" smtClean="0"/>
              <a:t>l’auteur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Prélèvements toujours</a:t>
            </a:r>
            <a:r>
              <a:rPr lang="fr-FR" sz="2400" dirty="0"/>
              <a:t> </a:t>
            </a:r>
            <a:r>
              <a:rPr lang="fr-FR" sz="2400" dirty="0" smtClean="0"/>
              <a:t>doublés</a:t>
            </a:r>
            <a:r>
              <a:rPr lang="fr-FR" sz="2400" dirty="0"/>
              <a:t> </a:t>
            </a:r>
            <a:r>
              <a:rPr lang="fr-FR" sz="2400" dirty="0" smtClean="0"/>
              <a:t>(contre</a:t>
            </a:r>
            <a:r>
              <a:rPr lang="fr-FR" sz="2400" dirty="0"/>
              <a:t> </a:t>
            </a:r>
            <a:r>
              <a:rPr lang="fr-FR" sz="2400" dirty="0" smtClean="0"/>
              <a:t>expertises)</a:t>
            </a:r>
          </a:p>
          <a:p>
            <a:r>
              <a:rPr lang="fr-FR" sz="2400" dirty="0" smtClean="0"/>
              <a:t>Vêtements de la</a:t>
            </a:r>
            <a:r>
              <a:rPr lang="fr-FR" sz="2400" dirty="0"/>
              <a:t> </a:t>
            </a:r>
            <a:r>
              <a:rPr lang="fr-FR" sz="2400" dirty="0" smtClean="0"/>
              <a:t>victime</a:t>
            </a:r>
          </a:p>
          <a:p>
            <a:r>
              <a:rPr lang="fr-FR" sz="2400" dirty="0" smtClean="0"/>
              <a:t>Poils /</a:t>
            </a:r>
            <a:r>
              <a:rPr lang="fr-FR" sz="2400" dirty="0"/>
              <a:t> </a:t>
            </a:r>
            <a:r>
              <a:rPr lang="fr-FR" sz="2400" dirty="0" smtClean="0"/>
              <a:t>cheveux</a:t>
            </a:r>
            <a:r>
              <a:rPr lang="fr-FR" sz="2400" dirty="0"/>
              <a:t> </a:t>
            </a:r>
            <a:r>
              <a:rPr lang="fr-FR" sz="2400" dirty="0" smtClean="0"/>
              <a:t>de</a:t>
            </a:r>
            <a:r>
              <a:rPr lang="fr-FR" sz="2400" dirty="0"/>
              <a:t> </a:t>
            </a:r>
            <a:r>
              <a:rPr lang="fr-FR" sz="2400" dirty="0" smtClean="0"/>
              <a:t>l’agresseur</a:t>
            </a:r>
          </a:p>
          <a:p>
            <a:r>
              <a:rPr lang="fr-FR" sz="2400" dirty="0" smtClean="0"/>
              <a:t>Prélèvement sous les ongles</a:t>
            </a:r>
          </a:p>
          <a:p>
            <a:r>
              <a:rPr lang="fr-FR" sz="2400" dirty="0" smtClean="0"/>
              <a:t>Écouvillonnage</a:t>
            </a:r>
          </a:p>
          <a:p>
            <a:r>
              <a:rPr lang="fr-FR" sz="2400" dirty="0" smtClean="0"/>
              <a:t>Zones de</a:t>
            </a:r>
            <a:r>
              <a:rPr lang="fr-FR" sz="2400" dirty="0"/>
              <a:t> </a:t>
            </a:r>
            <a:r>
              <a:rPr lang="fr-FR" sz="2400" dirty="0" smtClean="0"/>
              <a:t>contact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30447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315200" cy="715962"/>
          </a:xfrm>
        </p:spPr>
        <p:txBody>
          <a:bodyPr/>
          <a:lstStyle/>
          <a:p>
            <a:pPr algn="r"/>
            <a:r>
              <a:rPr lang="fr-FR" sz="3200" b="1" dirty="0" smtClean="0">
                <a:solidFill>
                  <a:srgbClr val="002060"/>
                </a:solidFill>
              </a:rPr>
              <a:t>Si agression</a:t>
            </a:r>
            <a:r>
              <a:rPr lang="fr-FR" sz="3200" b="1" dirty="0">
                <a:solidFill>
                  <a:srgbClr val="002060"/>
                </a:solidFill>
              </a:rPr>
              <a:t> </a:t>
            </a:r>
            <a:r>
              <a:rPr lang="fr-FR" sz="3200" b="1" dirty="0" smtClean="0">
                <a:solidFill>
                  <a:srgbClr val="002060"/>
                </a:solidFill>
              </a:rPr>
              <a:t>très récente</a:t>
            </a:r>
            <a:br>
              <a:rPr lang="fr-FR" sz="3200" b="1" dirty="0" smtClean="0">
                <a:solidFill>
                  <a:srgbClr val="002060"/>
                </a:solidFill>
              </a:rPr>
            </a:br>
            <a:r>
              <a:rPr lang="fr-FR" sz="3200" dirty="0" smtClean="0">
                <a:solidFill>
                  <a:srgbClr val="002060"/>
                </a:solidFill>
              </a:rPr>
              <a:t>Recherche de soumission chimique</a:t>
            </a:r>
            <a:br>
              <a:rPr lang="fr-FR" sz="3200" dirty="0" smtClean="0">
                <a:solidFill>
                  <a:srgbClr val="002060"/>
                </a:solidFill>
              </a:rPr>
            </a:br>
            <a:endParaRPr lang="fr-FR" sz="32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5576" y="1700808"/>
            <a:ext cx="7963272" cy="468052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Prélèvements urines</a:t>
            </a:r>
            <a:r>
              <a:rPr lang="fr-FR" sz="2400" dirty="0"/>
              <a:t> </a:t>
            </a:r>
            <a:r>
              <a:rPr lang="fr-FR" sz="2400" dirty="0" smtClean="0"/>
              <a:t>et</a:t>
            </a:r>
            <a:r>
              <a:rPr lang="fr-FR" sz="2400" dirty="0"/>
              <a:t> </a:t>
            </a:r>
            <a:r>
              <a:rPr lang="fr-FR" sz="2400" dirty="0" smtClean="0"/>
              <a:t>sang</a:t>
            </a:r>
            <a:endParaRPr lang="fr-FR" sz="2400" dirty="0"/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/>
              <a:t>Prélèvements de</a:t>
            </a:r>
            <a:r>
              <a:rPr lang="fr-FR" sz="2400" dirty="0"/>
              <a:t> </a:t>
            </a:r>
            <a:r>
              <a:rPr lang="fr-FR" sz="2400" dirty="0" smtClean="0"/>
              <a:t>cheveux</a:t>
            </a:r>
            <a:r>
              <a:rPr lang="fr-FR" sz="2400" dirty="0"/>
              <a:t> </a:t>
            </a:r>
            <a:r>
              <a:rPr lang="fr-FR" sz="2400" dirty="0" smtClean="0"/>
              <a:t>à</a:t>
            </a:r>
            <a:r>
              <a:rPr lang="fr-FR" sz="2400" dirty="0"/>
              <a:t> </a:t>
            </a:r>
            <a:r>
              <a:rPr lang="fr-FR" sz="2400" dirty="0" smtClean="0"/>
              <a:t>distance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Alcool /</a:t>
            </a:r>
            <a:r>
              <a:rPr lang="fr-FR" sz="2400" dirty="0"/>
              <a:t> </a:t>
            </a:r>
            <a:r>
              <a:rPr lang="fr-FR" sz="2400" dirty="0" smtClean="0"/>
              <a:t>stupéfiants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/>
              <a:t>Benzodiazépines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Hypnotiques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Anesthésiques /</a:t>
            </a:r>
            <a:r>
              <a:rPr lang="fr-FR" sz="2400" dirty="0"/>
              <a:t> </a:t>
            </a:r>
            <a:r>
              <a:rPr lang="fr-FR" sz="2400" dirty="0" smtClean="0"/>
              <a:t>GHB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/>
              <a:t>Hallucinogènes</a:t>
            </a:r>
          </a:p>
        </p:txBody>
      </p:sp>
    </p:spTree>
    <p:extLst>
      <p:ext uri="{BB962C8B-B14F-4D97-AF65-F5344CB8AC3E}">
        <p14:creationId xmlns:p14="http://schemas.microsoft.com/office/powerpoint/2010/main" val="367120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315200" cy="715962"/>
          </a:xfrm>
        </p:spPr>
        <p:txBody>
          <a:bodyPr/>
          <a:lstStyle/>
          <a:p>
            <a:pPr algn="r"/>
            <a:r>
              <a:rPr lang="fr-FR" sz="3600" dirty="0" smtClean="0">
                <a:solidFill>
                  <a:srgbClr val="002060"/>
                </a:solidFill>
              </a:rPr>
              <a:t>Prélèvements à but médical</a:t>
            </a:r>
            <a:r>
              <a:rPr lang="fr-FR" dirty="0" smtClean="0">
                <a:solidFill>
                  <a:srgbClr val="002060"/>
                </a:solidFill>
              </a:rPr>
              <a:t/>
            </a:r>
            <a:br>
              <a:rPr lang="fr-FR" dirty="0" smtClean="0">
                <a:solidFill>
                  <a:srgbClr val="002060"/>
                </a:solidFill>
              </a:rPr>
            </a:b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256584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400" b="1" dirty="0" smtClean="0"/>
              <a:t>Bilan pour IST: </a:t>
            </a:r>
            <a:r>
              <a:rPr lang="fr-FR" sz="2400" dirty="0" smtClean="0"/>
              <a:t>Chlamydiae, gonocoque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b="1" dirty="0" smtClean="0"/>
              <a:t>Bilan sérologique</a:t>
            </a:r>
            <a:r>
              <a:rPr lang="fr-FR" sz="2400" b="1" dirty="0"/>
              <a:t> </a:t>
            </a:r>
            <a:r>
              <a:rPr lang="fr-FR" sz="2400" b="1" dirty="0" smtClean="0"/>
              <a:t>:</a:t>
            </a:r>
            <a:endParaRPr lang="fr-FR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TPHA/VDRL</a:t>
            </a:r>
            <a:r>
              <a:rPr lang="fr-FR" sz="2400" dirty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 </a:t>
            </a:r>
            <a:r>
              <a:rPr lang="fr-FR" sz="2400" dirty="0"/>
              <a:t>HVB,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/>
              <a:t>VHC,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 HIV1</a:t>
            </a:r>
            <a:r>
              <a:rPr lang="fr-FR" sz="2400" dirty="0"/>
              <a:t> </a:t>
            </a:r>
            <a:r>
              <a:rPr lang="fr-FR" sz="2400" dirty="0" smtClean="0"/>
              <a:t>et 2(et Ag P24</a:t>
            </a:r>
            <a:r>
              <a:rPr lang="fr-FR" sz="2400" dirty="0"/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2400" dirty="0" smtClean="0"/>
              <a:t>Si agression</a:t>
            </a:r>
            <a:r>
              <a:rPr lang="fr-FR" sz="2400" dirty="0"/>
              <a:t> </a:t>
            </a:r>
            <a:r>
              <a:rPr lang="fr-FR" sz="2400" dirty="0" smtClean="0"/>
              <a:t>récente</a:t>
            </a:r>
            <a:r>
              <a:rPr lang="fr-FR" sz="2400" dirty="0"/>
              <a:t> </a:t>
            </a:r>
            <a:r>
              <a:rPr lang="fr-FR" sz="1400" dirty="0" smtClean="0"/>
              <a:t>:</a:t>
            </a:r>
            <a:r>
              <a:rPr lang="fr-FR" sz="1400" dirty="0"/>
              <a:t> </a:t>
            </a:r>
            <a:r>
              <a:rPr lang="fr-FR" sz="2400" dirty="0" smtClean="0"/>
              <a:t>contrôle</a:t>
            </a:r>
            <a:r>
              <a:rPr lang="fr-FR" sz="2400" dirty="0"/>
              <a:t> </a:t>
            </a:r>
            <a:r>
              <a:rPr lang="fr-FR" sz="2400" dirty="0" smtClean="0"/>
              <a:t>à</a:t>
            </a:r>
            <a:r>
              <a:rPr lang="fr-FR" sz="2400" dirty="0"/>
              <a:t> </a:t>
            </a:r>
            <a:r>
              <a:rPr lang="fr-FR" sz="2400" dirty="0" smtClean="0"/>
              <a:t>un</a:t>
            </a:r>
            <a:r>
              <a:rPr lang="fr-FR" sz="2400" dirty="0"/>
              <a:t> </a:t>
            </a:r>
            <a:r>
              <a:rPr lang="fr-FR" sz="2400" dirty="0" smtClean="0"/>
              <a:t>mois</a:t>
            </a:r>
            <a:r>
              <a:rPr lang="fr-FR" sz="2400" dirty="0"/>
              <a:t> </a:t>
            </a:r>
            <a:r>
              <a:rPr lang="fr-FR" sz="2400" dirty="0" smtClean="0"/>
              <a:t>et</a:t>
            </a:r>
            <a:r>
              <a:rPr lang="fr-FR" sz="2400" dirty="0"/>
              <a:t> </a:t>
            </a:r>
            <a:r>
              <a:rPr lang="fr-FR" sz="2400" dirty="0" smtClean="0"/>
              <a:t>demi</a:t>
            </a:r>
            <a:r>
              <a:rPr lang="fr-FR" sz="2400" dirty="0"/>
              <a:t> </a:t>
            </a:r>
            <a:r>
              <a:rPr lang="fr-FR" sz="2400" dirty="0" smtClean="0"/>
              <a:t>et</a:t>
            </a:r>
            <a:r>
              <a:rPr lang="fr-FR" sz="2400" dirty="0"/>
              <a:t> </a:t>
            </a:r>
            <a:r>
              <a:rPr lang="fr-FR" sz="2400" dirty="0" smtClean="0"/>
              <a:t>trois</a:t>
            </a:r>
            <a:r>
              <a:rPr lang="fr-FR" sz="2400" dirty="0"/>
              <a:t> </a:t>
            </a:r>
            <a:r>
              <a:rPr lang="fr-FR" sz="2400" dirty="0" smtClean="0"/>
              <a:t>mois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b="1" dirty="0" smtClean="0"/>
              <a:t>Recherche d’une</a:t>
            </a:r>
            <a:r>
              <a:rPr lang="fr-FR" sz="2400" b="1" dirty="0"/>
              <a:t> </a:t>
            </a:r>
            <a:r>
              <a:rPr lang="fr-FR" sz="2400" b="1" dirty="0" smtClean="0"/>
              <a:t>grossesse</a:t>
            </a:r>
            <a:endParaRPr lang="fr-FR" sz="2400" b="1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</a:t>
            </a:r>
            <a:r>
              <a:rPr lang="fr-FR" sz="2400" b="1" dirty="0" smtClean="0"/>
              <a:t>Bilan pré thérapeutique </a:t>
            </a:r>
            <a:r>
              <a:rPr lang="fr-FR" sz="2400" dirty="0" smtClean="0"/>
              <a:t>/</a:t>
            </a:r>
            <a:r>
              <a:rPr lang="fr-FR" sz="2400" dirty="0"/>
              <a:t> </a:t>
            </a:r>
            <a:r>
              <a:rPr lang="fr-FR" sz="2400" dirty="0" smtClean="0"/>
              <a:t>thérapie</a:t>
            </a:r>
            <a:r>
              <a:rPr lang="fr-FR" sz="2400" dirty="0"/>
              <a:t> </a:t>
            </a:r>
            <a:r>
              <a:rPr lang="fr-FR" sz="2400" dirty="0" smtClean="0"/>
              <a:t>antirétrovirale</a:t>
            </a:r>
            <a:endParaRPr lang="fr-FR" sz="2400" dirty="0"/>
          </a:p>
          <a:p>
            <a:r>
              <a:rPr lang="fr-FR" sz="2400" dirty="0" smtClean="0"/>
              <a:t>NFS, plaquettes, ionogramme, créatinine,…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50036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2438400"/>
            <a:ext cx="8568952" cy="4191000"/>
          </a:xfrm>
        </p:spPr>
        <p:txBody>
          <a:bodyPr/>
          <a:lstStyle/>
          <a:p>
            <a:r>
              <a:rPr lang="fr-FR" dirty="0" smtClean="0"/>
              <a:t>Prophylaxie antirétrovirale</a:t>
            </a:r>
          </a:p>
          <a:p>
            <a:r>
              <a:rPr lang="fr-FR" dirty="0" smtClean="0"/>
              <a:t>Contraception post coïtale</a:t>
            </a:r>
          </a:p>
          <a:p>
            <a:pPr marL="0" indent="0">
              <a:buNone/>
            </a:pPr>
            <a:r>
              <a:rPr lang="fr-FR" dirty="0" smtClean="0"/>
              <a:t>  Pilule minidosée: NORLEVO/ MILLIGYNON </a:t>
            </a:r>
          </a:p>
          <a:p>
            <a:pPr marL="0" indent="0">
              <a:buNone/>
            </a:pPr>
            <a:r>
              <a:rPr lang="fr-FR" dirty="0" smtClean="0"/>
              <a:t>Prise en charge psychologique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270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Aspects législatifs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2438400"/>
            <a:ext cx="7906072" cy="4191000"/>
          </a:xfrm>
        </p:spPr>
        <p:txBody>
          <a:bodyPr/>
          <a:lstStyle/>
          <a:p>
            <a:r>
              <a:rPr lang="fr-FR" dirty="0" smtClean="0"/>
              <a:t>Viol : concept juridique Art 336 </a:t>
            </a:r>
            <a:r>
              <a:rPr lang="fr-FR" dirty="0" err="1" smtClean="0"/>
              <a:t>cpa</a:t>
            </a:r>
            <a:r>
              <a:rPr lang="fr-FR" dirty="0" smtClean="0"/>
              <a:t>:  </a:t>
            </a:r>
          </a:p>
          <a:p>
            <a:pPr marL="0" indent="0">
              <a:buNone/>
            </a:pPr>
            <a:r>
              <a:rPr lang="fr-FR" dirty="0" smtClean="0"/>
              <a:t>le crime de viol est puni de la réclusion à temps, de cinq (5) à dix (10) ans. Si le viol a été commis sur un mineur de moins de dix huit (18) ans, la peine est la réclusion à temps de dix (10) à vingt (20) ans.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46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b="1" dirty="0" smtClean="0"/>
              <a:t>Attentat à la pudeur </a:t>
            </a:r>
            <a:r>
              <a:rPr lang="fr-FR" sz="2400" dirty="0" smtClean="0"/>
              <a:t>Art. 335.du CPA puni de la réclusion à temps, de cinq (5) à dix (10) ans, tout attentat à la pudeur consommé ou tenté avec violences contre des personnes de l’un ou de l’autre sexe. Si le crime a été commis sur la personne d’un mineur de seize ans, le coupable est puni de la réclusion à temps de dix (10) à vingt (20) ans.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43999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700808"/>
            <a:ext cx="8712968" cy="4191000"/>
          </a:xfrm>
        </p:spPr>
        <p:txBody>
          <a:bodyPr/>
          <a:lstStyle/>
          <a:p>
            <a:endParaRPr lang="fr-FR" sz="1800" dirty="0" smtClean="0"/>
          </a:p>
          <a:p>
            <a:r>
              <a:rPr lang="fr-FR" sz="1800" dirty="0" smtClean="0"/>
              <a:t>Attentat </a:t>
            </a:r>
            <a:r>
              <a:rPr lang="fr-FR" sz="1800" dirty="0" smtClean="0"/>
              <a:t>à la pudeur consommé ou tenté sans violence sur la personne d’un mineur de 16 ans Art. 334. CPA: puni d’un emprisonnement de cinq (5) à dix (10) ans, de l’un ou de l’autre sexe. </a:t>
            </a:r>
          </a:p>
          <a:p>
            <a:r>
              <a:rPr lang="fr-FR" sz="1800" dirty="0" smtClean="0"/>
              <a:t>Attentat </a:t>
            </a:r>
            <a:r>
              <a:rPr lang="fr-FR" sz="1800" dirty="0" smtClean="0"/>
              <a:t>à la pudeur commis par tout ascendant puni de la réclusion à temps de cinq (5) à dix (10) ans</a:t>
            </a:r>
            <a:r>
              <a:rPr lang="fr-FR" sz="1800" dirty="0" smtClean="0"/>
              <a:t>.</a:t>
            </a:r>
          </a:p>
          <a:p>
            <a:endParaRPr lang="fr-FR" sz="1800" dirty="0" smtClean="0"/>
          </a:p>
          <a:p>
            <a:r>
              <a:rPr lang="fr-FR" sz="1800" dirty="0"/>
              <a:t>Outrage public à la pudeur Art. 333. CPA: punie d’un emprisonnement de deux (2) mois à deux (2) ans et d’une amende de cinq cents (500) à deux mille (2.000)</a:t>
            </a:r>
          </a:p>
          <a:p>
            <a:r>
              <a:rPr lang="fr-FR" sz="1800" dirty="0"/>
              <a:t> Outrage public à la pudeur a consisté en un acte contre nature avec un individu du même sexe, la peine est un emprisonnement de six (6) mois à trois (3) ans et une amende de mille (1.000) à dix mille (10.000 DA)</a:t>
            </a:r>
          </a:p>
          <a:p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94788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1115616" y="1124745"/>
            <a:ext cx="7848872" cy="936104"/>
          </a:xfrm>
          <a:noFill/>
        </p:spPr>
        <p:txBody>
          <a:bodyPr/>
          <a:lstStyle/>
          <a:p>
            <a:r>
              <a:rPr lang="fr-FR" sz="2400" b="1" i="0" u="none" strike="noStrike" baseline="0" dirty="0" smtClean="0"/>
              <a:t>    </a:t>
            </a:r>
            <a:r>
              <a:rPr lang="fr-FR" sz="2800" b="1" i="0" u="none" strike="noStrike" baseline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DÉFINITIONS DE LA VIOLENCE</a:t>
            </a:r>
            <a:r>
              <a:rPr lang="fr-FR" sz="2800" b="1" i="0" u="none" strike="noStrike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i="0" u="none" strike="noStrike" baseline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SEXUELLE </a:t>
            </a:r>
            <a:endParaRPr lang="ru-RU" altLang="fr-FR" sz="2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8" y="1981200"/>
            <a:ext cx="8496944" cy="4191000"/>
          </a:xfrm>
        </p:spPr>
        <p:txBody>
          <a:bodyPr/>
          <a:lstStyle/>
          <a:p>
            <a:endParaRPr lang="fr-FR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L’Organisation mondiale de la Santé (OMS) définit la violence sexuelle comme suit :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« Tout acte sexuel, tentative pour obtenir un acte sexuel, commentaire ou avances de nature sexuelle, ou actes visant à un trafic ou autrement dirigés contre la sexualité d’une personne en utilisant la coercition, commis par une personne indépendamment de sa relation avec la victime, dans tout contexte, y compris, mais sans s’y limiter, le foyer et le travail » </a:t>
            </a:r>
            <a:endParaRPr lang="en-US" altLang="fr-FR" sz="2000" dirty="0" smtClean="0">
              <a:solidFill>
                <a:srgbClr val="7777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fr-FR" sz="2000" dirty="0" smtClean="0">
              <a:solidFill>
                <a:srgbClr val="7777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824" y="692696"/>
            <a:ext cx="5947048" cy="715962"/>
          </a:xfrm>
          <a:noFill/>
        </p:spPr>
        <p:txBody>
          <a:bodyPr/>
          <a:lstStyle/>
          <a:p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      </a:t>
            </a:r>
            <a:r>
              <a:rPr lang="fr-FR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coercition peut inclure </a:t>
            </a:r>
            <a:r>
              <a:rPr lang="fr-FR" sz="3200" dirty="0" smtClean="0">
                <a:solidFill>
                  <a:srgbClr val="002060"/>
                </a:solidFill>
              </a:rPr>
              <a:t>: </a:t>
            </a:r>
            <a:br>
              <a:rPr lang="fr-FR" sz="3200" dirty="0" smtClean="0">
                <a:solidFill>
                  <a:srgbClr val="002060"/>
                </a:solidFill>
              </a:rPr>
            </a:br>
            <a:endParaRPr lang="fr-FR" sz="32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268761"/>
            <a:ext cx="8568952" cy="4824536"/>
          </a:xfrm>
        </p:spPr>
        <p:txBody>
          <a:bodyPr/>
          <a:lstStyle/>
          <a:p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Le recours à la force à divers degrés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L’intimidation psychologique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Le chantage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Le menaces (de blessures corporelles ou de ne pas obtenir un </a:t>
            </a:r>
            <a:r>
              <a:rPr lang="fr-FR" sz="2400" dirty="0"/>
              <a:t>emploi/une bonne note à un examen, etc.). </a:t>
            </a:r>
          </a:p>
          <a:p>
            <a:pPr marL="0" indent="0">
              <a:buNone/>
            </a:pPr>
            <a:r>
              <a:rPr lang="fr-FR" sz="2400" dirty="0"/>
              <a:t>La violence sexuelle peut également survenir lorsque la personne agressée est dans l’incapacité de donner son consentement – parce qu’elle est ivre, droguée, endormie ou atteinte d’incapacité </a:t>
            </a:r>
            <a:r>
              <a:rPr lang="fr-FR" sz="2400" dirty="0" smtClean="0"/>
              <a:t>mentale</a:t>
            </a:r>
            <a:r>
              <a:rPr lang="fr-FR" sz="2400" dirty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352928" cy="2592288"/>
          </a:xfrm>
          <a:noFill/>
        </p:spPr>
        <p:txBody>
          <a:bodyPr/>
          <a:lstStyle/>
          <a:p>
            <a:pPr algn="ctr"/>
            <a:r>
              <a:rPr lang="fr-FR" b="0" cap="none" dirty="0" smtClean="0">
                <a:solidFill>
                  <a:srgbClr val="002060"/>
                </a:solidFill>
              </a:rPr>
              <a:t>Conséquences de la violence et de la coercition sexuelles sur la santé des femmes </a:t>
            </a:r>
            <a:endParaRPr lang="fr-FR" b="0" cap="non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5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411760" y="908720"/>
            <a:ext cx="5875040" cy="864096"/>
          </a:xfrm>
          <a:noFill/>
        </p:spPr>
        <p:txBody>
          <a:bodyPr/>
          <a:lstStyle/>
          <a:p>
            <a:pPr algn="ctr"/>
            <a:r>
              <a:rPr lang="fr-FR" sz="3600" b="1" dirty="0" smtClean="0">
                <a:solidFill>
                  <a:srgbClr val="002060"/>
                </a:solidFill>
              </a:rPr>
              <a:t>Sur la santé génésique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251520" y="1844824"/>
            <a:ext cx="8892480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Traumatismes </a:t>
            </a:r>
            <a:r>
              <a:rPr lang="fr-FR" sz="2400" dirty="0"/>
              <a:t>gynécologiques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Grossesse </a:t>
            </a:r>
            <a:r>
              <a:rPr lang="fr-FR" sz="2400" dirty="0"/>
              <a:t>non désirée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</a:t>
            </a:r>
            <a:r>
              <a:rPr lang="fr-FR" sz="2400" dirty="0"/>
              <a:t>Avortement non sécurisé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Troubles </a:t>
            </a:r>
            <a:r>
              <a:rPr lang="fr-FR" sz="2400" dirty="0"/>
              <a:t>sexuels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</a:t>
            </a:r>
            <a:r>
              <a:rPr lang="fr-FR" sz="2400" dirty="0"/>
              <a:t>Infections sexuellement transmissibles (IST), notamment le VIH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400" dirty="0" smtClean="0"/>
              <a:t> </a:t>
            </a:r>
            <a:r>
              <a:rPr lang="fr-FR" sz="2400" dirty="0"/>
              <a:t>Fistules traumatiques </a:t>
            </a:r>
            <a:r>
              <a:rPr lang="fr-FR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644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315200" cy="715962"/>
          </a:xfrm>
          <a:noFill/>
        </p:spPr>
        <p:txBody>
          <a:bodyPr/>
          <a:lstStyle/>
          <a:p>
            <a:pPr algn="r"/>
            <a:r>
              <a:rPr lang="fr-FR" sz="3600" b="1" dirty="0" smtClean="0">
                <a:solidFill>
                  <a:srgbClr val="002060"/>
                </a:solidFill>
              </a:rPr>
              <a:t>Sur la santé mentale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59632" y="1340768"/>
            <a:ext cx="7315200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Dépression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État de stress post-traumatique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Angoisse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 </a:t>
            </a:r>
            <a:r>
              <a:rPr lang="fr-FR" dirty="0" smtClean="0"/>
              <a:t>Troubles du sommeil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 Plaintes somatiques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Comportement suicidaire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Trouble panique 	</a:t>
            </a:r>
          </a:p>
          <a:p>
            <a:pPr>
              <a:buFont typeface="Wingdings" panose="05000000000000000000" pitchFamily="2" charset="2"/>
              <a:buChar char="v"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44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315200" cy="715962"/>
          </a:xfrm>
          <a:noFill/>
        </p:spPr>
        <p:txBody>
          <a:bodyPr/>
          <a:lstStyle/>
          <a:p>
            <a:pPr algn="r"/>
            <a:r>
              <a:rPr lang="fr-FR" b="1" dirty="0" smtClean="0">
                <a:solidFill>
                  <a:srgbClr val="002060"/>
                </a:solidFill>
              </a:rPr>
              <a:t>Sur le comportement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0726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Comportement </a:t>
            </a:r>
            <a:r>
              <a:rPr lang="fr-FR" sz="2800" dirty="0"/>
              <a:t>à haut risque (par ex., rapports non protégés, première expérience sexuelle consentie précoce, multiples partenaires, alcoolisme et toxicomanie)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</a:t>
            </a:r>
            <a:r>
              <a:rPr lang="fr-FR" sz="2800" dirty="0"/>
              <a:t>Risque accru de commettre (pour les hommes) ou de subir (pour les femmes) des actes de violence sexuelle ultérieurs 	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75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908720"/>
            <a:ext cx="7315200" cy="715962"/>
          </a:xfrm>
          <a:noFill/>
        </p:spPr>
        <p:txBody>
          <a:bodyPr/>
          <a:lstStyle/>
          <a:p>
            <a:pPr algn="r"/>
            <a:r>
              <a:rPr lang="fr-FR" b="1" dirty="0" smtClean="0">
                <a:solidFill>
                  <a:srgbClr val="002060"/>
                </a:solidFill>
              </a:rPr>
              <a:t>Conséquences mortelles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784576"/>
          </a:xfrm>
        </p:spPr>
        <p:txBody>
          <a:bodyPr/>
          <a:lstStyle/>
          <a:p>
            <a:pPr marL="0" indent="0">
              <a:buNone/>
            </a:pPr>
            <a:r>
              <a:rPr lang="fr-FR" sz="2800" dirty="0" smtClean="0"/>
              <a:t>Décès </a:t>
            </a:r>
            <a:r>
              <a:rPr lang="fr-FR" sz="2800" dirty="0"/>
              <a:t>résultant 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</a:t>
            </a:r>
            <a:r>
              <a:rPr lang="fr-FR" sz="2800" dirty="0"/>
              <a:t>d’un suicide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de </a:t>
            </a:r>
            <a:r>
              <a:rPr lang="fr-FR" sz="2800" dirty="0"/>
              <a:t>complications de la grossesse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d’un </a:t>
            </a:r>
            <a:r>
              <a:rPr lang="fr-FR" sz="2800" dirty="0"/>
              <a:t>avortement non sécurisé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</a:t>
            </a:r>
            <a:r>
              <a:rPr lang="fr-FR" sz="2800" dirty="0"/>
              <a:t>du SIDA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</a:t>
            </a:r>
            <a:r>
              <a:rPr lang="fr-FR" sz="2800" dirty="0"/>
              <a:t>d’un meurtre au cours d’un viol ou </a:t>
            </a:r>
            <a:r>
              <a:rPr lang="fr-FR" sz="2800" dirty="0" smtClean="0"/>
              <a:t>pour </a:t>
            </a:r>
            <a:r>
              <a:rPr lang="fr-FR" sz="2400" dirty="0" smtClean="0"/>
              <a:t>« l’honneur» </a:t>
            </a:r>
            <a:endParaRPr lang="fr-FR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sz="2800" dirty="0" smtClean="0"/>
              <a:t> </a:t>
            </a:r>
            <a:r>
              <a:rPr lang="fr-FR" sz="2800" dirty="0"/>
              <a:t>de l’infanticide d’un enfant né d’un viol</a:t>
            </a:r>
            <a:r>
              <a:rPr lang="fr-FR" dirty="0"/>
              <a:t>	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46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D1BB77"/>
      </a:lt2>
      <a:accent1>
        <a:srgbClr val="DBBA87"/>
      </a:accent1>
      <a:accent2>
        <a:srgbClr val="E0B265"/>
      </a:accent2>
      <a:accent3>
        <a:srgbClr val="FFFFFF"/>
      </a:accent3>
      <a:accent4>
        <a:srgbClr val="404040"/>
      </a:accent4>
      <a:accent5>
        <a:srgbClr val="EAD9C3"/>
      </a:accent5>
      <a:accent6>
        <a:srgbClr val="CBA15B"/>
      </a:accent6>
      <a:hlink>
        <a:srgbClr val="E9C277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2020</TotalTime>
  <Words>1379</Words>
  <Application>Microsoft Office PowerPoint</Application>
  <PresentationFormat>Affichage à l'écran (4:3)</PresentationFormat>
  <Paragraphs>172</Paragraphs>
  <Slides>28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29" baseType="lpstr">
      <vt:lpstr>powerpoint-template</vt:lpstr>
      <vt:lpstr>Les violences Sexuelles </vt:lpstr>
      <vt:lpstr>Définition de l’agression sexuelle</vt:lpstr>
      <vt:lpstr>    DÉFINITIONS DE LA VIOLENCE SEXUELLE </vt:lpstr>
      <vt:lpstr>       La coercition peut inclure :  </vt:lpstr>
      <vt:lpstr>Conséquences de la violence et de la coercition sexuelles sur la santé des femmes </vt:lpstr>
      <vt:lpstr>Sur la santé génésique</vt:lpstr>
      <vt:lpstr>Sur la santé mentale</vt:lpstr>
      <vt:lpstr>Sur le comportement</vt:lpstr>
      <vt:lpstr>Conséquences mortelles</vt:lpstr>
      <vt:lpstr>Les différentes formes de violences sexuelles sont : </vt:lpstr>
      <vt:lpstr>Présentation PowerPoint</vt:lpstr>
      <vt:lpstr>Formes d’agression sexuelle selon la nature des gestes impliqués</vt:lpstr>
      <vt:lpstr> Agression sexuelle avec contact  physique </vt:lpstr>
      <vt:lpstr>Agression sexuelle sans contact physique </vt:lpstr>
      <vt:lpstr>Formes d’agression sexuelle selon le lien entre la victime et l’agresseur</vt:lpstr>
      <vt:lpstr> Inconduite sexuelle dans un contexte thérapeutique </vt:lpstr>
      <vt:lpstr>Les principes d’une prise en charge de qualité</vt:lpstr>
      <vt:lpstr>  Consultation Entretient  </vt:lpstr>
      <vt:lpstr>Consultation Examen clinique général</vt:lpstr>
      <vt:lpstr>Examen gynécologique </vt:lpstr>
      <vt:lpstr>Examen anal </vt:lpstr>
      <vt:lpstr>Si agression très récente Prélèvements à l’UMJ </vt:lpstr>
      <vt:lpstr>Si agression très récente Recherche de soumission chimique </vt:lpstr>
      <vt:lpstr>Prélèvements à but médical </vt:lpstr>
      <vt:lpstr>Présentation PowerPoint</vt:lpstr>
      <vt:lpstr>Aspects législatifs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violences sexuelles</dc:title>
  <dc:creator>Fatma</dc:creator>
  <cp:lastModifiedBy>guehria</cp:lastModifiedBy>
  <cp:revision>55</cp:revision>
  <dcterms:created xsi:type="dcterms:W3CDTF">2019-11-02T12:52:39Z</dcterms:created>
  <dcterms:modified xsi:type="dcterms:W3CDTF">2022-03-10T16:55:11Z</dcterms:modified>
</cp:coreProperties>
</file>