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70" r:id="rId5"/>
    <p:sldId id="286" r:id="rId6"/>
    <p:sldId id="259" r:id="rId7"/>
    <p:sldId id="260" r:id="rId8"/>
    <p:sldId id="271" r:id="rId9"/>
    <p:sldId id="262" r:id="rId10"/>
    <p:sldId id="283" r:id="rId11"/>
    <p:sldId id="275" r:id="rId12"/>
    <p:sldId id="273" r:id="rId13"/>
    <p:sldId id="278" r:id="rId14"/>
    <p:sldId id="279" r:id="rId15"/>
    <p:sldId id="272" r:id="rId16"/>
    <p:sldId id="280" r:id="rId17"/>
    <p:sldId id="268" r:id="rId18"/>
    <p:sldId id="284" r:id="rId19"/>
    <p:sldId id="288" r:id="rId20"/>
    <p:sldId id="287"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sorterViewPr>
    <p:cViewPr>
      <p:scale>
        <a:sx n="100" d="100"/>
        <a:sy n="100" d="100"/>
      </p:scale>
      <p:origin x="0" y="32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F7B130-E809-4043-9AF2-D56A6B646551}" type="datetimeFigureOut">
              <a:rPr lang="fr-FR" smtClean="0"/>
              <a:pPr/>
              <a:t>08/03/2021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EE539-3BDC-4993-94A3-230E5B50FA7A}" type="slidenum">
              <a:rPr lang="fr-FR" smtClean="0"/>
              <a:pPr/>
              <a:t>‹N°›</a:t>
            </a:fld>
            <a:endParaRPr lang="fr-FR"/>
          </a:p>
        </p:txBody>
      </p:sp>
    </p:spTree>
    <p:extLst>
      <p:ext uri="{BB962C8B-B14F-4D97-AF65-F5344CB8AC3E}">
        <p14:creationId xmlns:p14="http://schemas.microsoft.com/office/powerpoint/2010/main" val="12846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57DEE539-3BDC-4993-94A3-230E5B50FA7A}" type="slidenum">
              <a:rPr lang="fr-FR" smtClean="0"/>
              <a:pPr/>
              <a:t>1</a:t>
            </a:fld>
            <a:endParaRPr lang="fr-FR" dirty="0"/>
          </a:p>
        </p:txBody>
      </p:sp>
    </p:spTree>
    <p:extLst>
      <p:ext uri="{BB962C8B-B14F-4D97-AF65-F5344CB8AC3E}">
        <p14:creationId xmlns:p14="http://schemas.microsoft.com/office/powerpoint/2010/main" val="417651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10143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351991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183034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258198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309190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209692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243007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302564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428255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391025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BC3ACCD-50D3-4E40-B785-9A949AECCA4D}" type="datetimeFigureOut">
              <a:rPr lang="fr-FR" smtClean="0"/>
              <a:pPr/>
              <a:t>08/03/2021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7EE6E4-EC92-413A-831F-9AD55779E940}" type="slidenum">
              <a:rPr lang="fr-FR" smtClean="0"/>
              <a:pPr/>
              <a:t>‹N°›</a:t>
            </a:fld>
            <a:endParaRPr lang="fr-FR"/>
          </a:p>
        </p:txBody>
      </p:sp>
    </p:spTree>
    <p:extLst>
      <p:ext uri="{BB962C8B-B14F-4D97-AF65-F5344CB8AC3E}">
        <p14:creationId xmlns:p14="http://schemas.microsoft.com/office/powerpoint/2010/main" val="367614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3ACCD-50D3-4E40-B785-9A949AECCA4D}" type="datetimeFigureOut">
              <a:rPr lang="fr-FR" smtClean="0"/>
              <a:pPr/>
              <a:t>08/03/2021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EE6E4-EC92-413A-831F-9AD55779E940}" type="slidenum">
              <a:rPr lang="fr-FR" smtClean="0"/>
              <a:pPr/>
              <a:t>‹N°›</a:t>
            </a:fld>
            <a:endParaRPr lang="fr-FR"/>
          </a:p>
        </p:txBody>
      </p:sp>
    </p:spTree>
    <p:extLst>
      <p:ext uri="{BB962C8B-B14F-4D97-AF65-F5344CB8AC3E}">
        <p14:creationId xmlns:p14="http://schemas.microsoft.com/office/powerpoint/2010/main" val="85373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Systèmes de jonctions</a:t>
            </a:r>
            <a:endParaRPr lang="fr-FR" b="1"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820917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buFontTx/>
              <a:buChar char="-"/>
            </a:pPr>
            <a:r>
              <a:rPr lang="fr-FR" b="1" dirty="0" smtClean="0"/>
              <a:t>Les </a:t>
            </a:r>
            <a:r>
              <a:rPr lang="fr-FR" b="1" dirty="0"/>
              <a:t>principales molécules du domaine transmembranaire </a:t>
            </a:r>
            <a:r>
              <a:rPr lang="fr-FR" dirty="0" smtClean="0"/>
              <a:t>sont:  </a:t>
            </a:r>
            <a:r>
              <a:rPr lang="fr-FR" dirty="0"/>
              <a:t>l</a:t>
            </a:r>
            <a:r>
              <a:rPr lang="fr-FR" b="1" dirty="0"/>
              <a:t>’</a:t>
            </a:r>
            <a:r>
              <a:rPr lang="fr-FR" b="1" dirty="0" err="1"/>
              <a:t>occludine</a:t>
            </a:r>
            <a:r>
              <a:rPr lang="fr-FR" dirty="0"/>
              <a:t>, les </a:t>
            </a:r>
            <a:r>
              <a:rPr lang="fr-FR" b="1" dirty="0" err="1"/>
              <a:t>claudines</a:t>
            </a:r>
            <a:r>
              <a:rPr lang="fr-FR" dirty="0"/>
              <a:t> et les </a:t>
            </a:r>
            <a:r>
              <a:rPr lang="fr-FR" b="1" dirty="0"/>
              <a:t>JAM </a:t>
            </a:r>
            <a:r>
              <a:rPr lang="fr-FR" dirty="0" smtClean="0"/>
              <a:t>(JAM </a:t>
            </a:r>
            <a:r>
              <a:rPr lang="fr-FR" dirty="0"/>
              <a:t>= </a:t>
            </a:r>
            <a:r>
              <a:rPr lang="fr-FR" dirty="0" err="1"/>
              <a:t>junctional</a:t>
            </a:r>
            <a:r>
              <a:rPr lang="fr-FR" dirty="0"/>
              <a:t> </a:t>
            </a:r>
            <a:r>
              <a:rPr lang="fr-FR" dirty="0" err="1"/>
              <a:t>adhesion</a:t>
            </a:r>
            <a:r>
              <a:rPr lang="fr-FR" dirty="0"/>
              <a:t> </a:t>
            </a:r>
            <a:r>
              <a:rPr lang="fr-FR" dirty="0" err="1"/>
              <a:t>molecules</a:t>
            </a:r>
            <a:r>
              <a:rPr lang="fr-FR" dirty="0"/>
              <a:t>). </a:t>
            </a:r>
            <a:endParaRPr lang="fr-FR" dirty="0" smtClean="0"/>
          </a:p>
          <a:p>
            <a:pPr>
              <a:buFontTx/>
              <a:buChar char="-"/>
            </a:pPr>
            <a:r>
              <a:rPr lang="fr-FR" b="1" dirty="0" smtClean="0"/>
              <a:t>Les </a:t>
            </a:r>
            <a:r>
              <a:rPr lang="fr-FR" b="1" dirty="0"/>
              <a:t>molécules formant les plaques cytoplasmiques </a:t>
            </a:r>
            <a:r>
              <a:rPr lang="fr-FR" dirty="0"/>
              <a:t>sont les protéines </a:t>
            </a:r>
            <a:r>
              <a:rPr lang="fr-FR" b="1" dirty="0"/>
              <a:t>ZO-1</a:t>
            </a:r>
            <a:r>
              <a:rPr lang="fr-FR" dirty="0"/>
              <a:t> et </a:t>
            </a:r>
            <a:r>
              <a:rPr lang="fr-FR" b="1" dirty="0"/>
              <a:t>ZO-2</a:t>
            </a:r>
            <a:r>
              <a:rPr lang="fr-FR" dirty="0"/>
              <a:t>. </a:t>
            </a:r>
            <a:endParaRPr lang="fr-FR" dirty="0" smtClean="0"/>
          </a:p>
          <a:p>
            <a:pPr>
              <a:buFontTx/>
              <a:buChar char="-"/>
            </a:pPr>
            <a:r>
              <a:rPr lang="fr-FR" dirty="0" smtClean="0"/>
              <a:t>Les </a:t>
            </a:r>
            <a:r>
              <a:rPr lang="fr-FR" dirty="0"/>
              <a:t>protéines du cytosquelette participant à la formation des jonctions serrées sont </a:t>
            </a:r>
            <a:r>
              <a:rPr lang="fr-FR" b="1" dirty="0"/>
              <a:t>des microfilaments d’actine </a:t>
            </a:r>
            <a:r>
              <a:rPr lang="fr-FR" dirty="0" smtClean="0"/>
              <a:t>(ces </a:t>
            </a:r>
            <a:r>
              <a:rPr lang="fr-FR" dirty="0"/>
              <a:t>filaments d’actine s’attachent aux plaques par l’intermédiaire de molécules de </a:t>
            </a:r>
            <a:r>
              <a:rPr lang="fr-FR" dirty="0" err="1"/>
              <a:t>spectrine</a:t>
            </a:r>
            <a:r>
              <a:rPr lang="fr-FR" dirty="0"/>
              <a:t>).</a:t>
            </a:r>
          </a:p>
        </p:txBody>
      </p:sp>
    </p:spTree>
    <p:extLst>
      <p:ext uri="{BB962C8B-B14F-4D97-AF65-F5344CB8AC3E}">
        <p14:creationId xmlns:p14="http://schemas.microsoft.com/office/powerpoint/2010/main" val="2562579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85000" lnSpcReduction="20000"/>
          </a:bodyPr>
          <a:lstStyle/>
          <a:p>
            <a:pPr marL="0" indent="0">
              <a:buNone/>
            </a:pPr>
            <a:r>
              <a:rPr lang="fr-FR" b="1" dirty="0" smtClean="0"/>
              <a:t>- Fonction des jonction serrées: </a:t>
            </a:r>
            <a:r>
              <a:rPr lang="fr-FR" dirty="0" smtClean="0"/>
              <a:t> </a:t>
            </a:r>
            <a:r>
              <a:rPr lang="fr-FR" b="1" dirty="0" smtClean="0"/>
              <a:t>Etanchéité des épithéliums</a:t>
            </a:r>
            <a:r>
              <a:rPr lang="fr-FR" dirty="0" smtClean="0"/>
              <a:t>: ces jonctions s’opposent au passage de l’eau et de substances dissoutes empêchant ainsi la diffusion des fluides vers la lumières des cavités. Sans cette barrière, il ne serait pas possible de maintenir les propriétés du milieu au sein de compartiments donnés, comme la grande acidité (pH de 1 à 2) de l’intérieur de l’estomac.</a:t>
            </a:r>
            <a:endParaRPr lang="fr-FR" dirty="0"/>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002795"/>
            <a:ext cx="4038600" cy="372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870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marL="0" indent="0">
              <a:buNone/>
            </a:pPr>
            <a:r>
              <a:rPr lang="fr-FR" b="1" dirty="0" smtClean="0"/>
              <a:t>2- Les Jonctions d’ancrage: </a:t>
            </a:r>
            <a:r>
              <a:rPr lang="fr-FR" dirty="0" smtClean="0"/>
              <a:t>elles sont très répandues dans les tissus soumis à des</a:t>
            </a:r>
            <a:r>
              <a:rPr lang="ar-DZ" dirty="0" smtClean="0"/>
              <a:t> </a:t>
            </a:r>
            <a:r>
              <a:rPr lang="fr-FR" dirty="0" smtClean="0"/>
              <a:t> efforts mécaniques importants, comme les épithéliums pavimenteux stratifiés. elles représentent les principales structures de cohésion. Elles sont de type </a:t>
            </a:r>
            <a:r>
              <a:rPr lang="fr-FR" b="1" dirty="0" err="1" smtClean="0">
                <a:solidFill>
                  <a:srgbClr val="FF0000"/>
                </a:solidFill>
              </a:rPr>
              <a:t>adhérens</a:t>
            </a:r>
            <a:r>
              <a:rPr lang="fr-FR" dirty="0" smtClean="0"/>
              <a:t> ou l’espace intercellulaire est  maintenu. elles sont de deux types:</a:t>
            </a:r>
          </a:p>
          <a:p>
            <a:pPr marL="0" indent="0">
              <a:buNone/>
            </a:pPr>
            <a:r>
              <a:rPr lang="fr-FR" b="1" dirty="0" smtClean="0"/>
              <a:t>Les </a:t>
            </a:r>
            <a:r>
              <a:rPr lang="fr-FR" b="1" dirty="0" err="1" smtClean="0"/>
              <a:t>desmosomes</a:t>
            </a:r>
            <a:r>
              <a:rPr lang="fr-FR" b="1" dirty="0" smtClean="0"/>
              <a:t> maculaires ou </a:t>
            </a:r>
            <a:r>
              <a:rPr lang="fr-FR" b="1" dirty="0" smtClean="0">
                <a:solidFill>
                  <a:srgbClr val="FF0000"/>
                </a:solidFill>
              </a:rPr>
              <a:t>macula </a:t>
            </a:r>
            <a:r>
              <a:rPr lang="fr-FR" b="1" dirty="0" err="1" smtClean="0">
                <a:solidFill>
                  <a:srgbClr val="FF0000"/>
                </a:solidFill>
              </a:rPr>
              <a:t>adhérens</a:t>
            </a:r>
            <a:r>
              <a:rPr lang="fr-FR" b="1" dirty="0" smtClean="0">
                <a:solidFill>
                  <a:srgbClr val="FF0000"/>
                </a:solidFill>
              </a:rPr>
              <a:t> </a:t>
            </a:r>
            <a:r>
              <a:rPr lang="fr-FR" b="1" dirty="0" smtClean="0"/>
              <a:t>et les </a:t>
            </a:r>
            <a:r>
              <a:rPr lang="pt-BR" b="1" dirty="0" smtClean="0"/>
              <a:t>desmosomes </a:t>
            </a:r>
            <a:r>
              <a:rPr lang="pt-BR" b="1" dirty="0"/>
              <a:t>zonulaires </a:t>
            </a:r>
            <a:r>
              <a:rPr lang="pt-BR" b="1" dirty="0">
                <a:solidFill>
                  <a:srgbClr val="FF0000"/>
                </a:solidFill>
              </a:rPr>
              <a:t>ou zonula adhérens</a:t>
            </a:r>
          </a:p>
          <a:p>
            <a:pPr marL="0" indent="0">
              <a:buNone/>
            </a:pPr>
            <a:endParaRPr lang="fr-FR" b="1" dirty="0" smtClean="0">
              <a:solidFill>
                <a:srgbClr val="FF0000"/>
              </a:solidFill>
            </a:endParaRPr>
          </a:p>
          <a:p>
            <a:endParaRPr lang="fr-FR" b="1" dirty="0" smtClean="0">
              <a:solidFill>
                <a:srgbClr val="FF0000"/>
              </a:solidFill>
            </a:endParaRPr>
          </a:p>
          <a:p>
            <a:endParaRPr lang="fr-FR" b="1" dirty="0"/>
          </a:p>
        </p:txBody>
      </p:sp>
    </p:spTree>
    <p:extLst>
      <p:ext uri="{BB962C8B-B14F-4D97-AF65-F5344CB8AC3E}">
        <p14:creationId xmlns:p14="http://schemas.microsoft.com/office/powerpoint/2010/main" val="335068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20000"/>
          </a:bodyPr>
          <a:lstStyle/>
          <a:p>
            <a:pPr marL="0" indent="0">
              <a:buNone/>
            </a:pPr>
            <a:r>
              <a:rPr lang="fr-FR" b="1" dirty="0">
                <a:solidFill>
                  <a:srgbClr val="FF0000"/>
                </a:solidFill>
              </a:rPr>
              <a:t> </a:t>
            </a:r>
            <a:r>
              <a:rPr lang="fr-FR" b="1" dirty="0" smtClean="0">
                <a:solidFill>
                  <a:srgbClr val="FF0000"/>
                </a:solidFill>
              </a:rPr>
              <a:t>    </a:t>
            </a:r>
            <a:r>
              <a:rPr lang="fr-FR" b="1" dirty="0" smtClean="0"/>
              <a:t>2-1- Les </a:t>
            </a:r>
            <a:r>
              <a:rPr lang="fr-FR" b="1" dirty="0" err="1" smtClean="0"/>
              <a:t>desmosomes</a:t>
            </a:r>
            <a:r>
              <a:rPr lang="fr-FR" b="1" dirty="0" smtClean="0"/>
              <a:t> maculaires:</a:t>
            </a:r>
            <a:r>
              <a:rPr lang="fr-FR" dirty="0" smtClean="0"/>
              <a:t> elles sont les plus caractéristiques et très répandues(exemple au niveau de la couche épineuse de l’épiderme). De forme ovalaire ,sont réparties sur la surface cellulaires entière. En microscopie électronique et en coupe transversale on observe:</a:t>
            </a:r>
          </a:p>
          <a:p>
            <a:pPr marL="0" indent="0">
              <a:buNone/>
            </a:pPr>
            <a:r>
              <a:rPr lang="fr-FR" b="1" dirty="0">
                <a:solidFill>
                  <a:srgbClr val="FF0000"/>
                </a:solidFill>
              </a:rPr>
              <a:t> </a:t>
            </a:r>
            <a:r>
              <a:rPr lang="fr-FR" b="1" dirty="0" smtClean="0">
                <a:solidFill>
                  <a:srgbClr val="FF0000"/>
                </a:solidFill>
              </a:rPr>
              <a:t>       </a:t>
            </a:r>
            <a:endParaRPr lang="fr-FR" b="1" dirty="0">
              <a:solidFill>
                <a:srgbClr val="FF0000"/>
              </a:solidFill>
            </a:endParaRPr>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48327"/>
            <a:ext cx="4038600" cy="302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883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dirty="0"/>
          </a:p>
        </p:txBody>
      </p:sp>
      <p:sp>
        <p:nvSpPr>
          <p:cNvPr id="3" name="Espace réservé du contenu 2"/>
          <p:cNvSpPr>
            <a:spLocks noGrp="1"/>
          </p:cNvSpPr>
          <p:nvPr>
            <p:ph sz="half" idx="1"/>
          </p:nvPr>
        </p:nvSpPr>
        <p:spPr/>
        <p:txBody>
          <a:bodyPr>
            <a:normAutofit fontScale="70000" lnSpcReduction="20000"/>
          </a:bodyPr>
          <a:lstStyle/>
          <a:p>
            <a:pPr marL="0" indent="0">
              <a:buNone/>
            </a:pPr>
            <a:r>
              <a:rPr lang="fr-FR" dirty="0"/>
              <a:t> </a:t>
            </a:r>
            <a:r>
              <a:rPr lang="fr-FR" dirty="0" smtClean="0"/>
              <a:t>       - l’espace intercellulaire est de </a:t>
            </a:r>
            <a:r>
              <a:rPr lang="fr-FR" b="1" dirty="0" smtClean="0"/>
              <a:t>25 à 35 nm</a:t>
            </a:r>
            <a:r>
              <a:rPr lang="fr-FR" dirty="0" smtClean="0"/>
              <a:t>.il</a:t>
            </a:r>
            <a:r>
              <a:rPr lang="fr-FR" b="1" dirty="0" smtClean="0"/>
              <a:t> </a:t>
            </a:r>
            <a:r>
              <a:rPr lang="fr-FR" dirty="0" smtClean="0"/>
              <a:t>est occupé par </a:t>
            </a:r>
            <a:r>
              <a:rPr lang="fr-FR" b="1" dirty="0" smtClean="0"/>
              <a:t>une ligne dense </a:t>
            </a:r>
            <a:r>
              <a:rPr lang="fr-FR" dirty="0" smtClean="0"/>
              <a:t>qui correspond à la juxtaposition des glycoprotéines </a:t>
            </a:r>
            <a:r>
              <a:rPr lang="fr-FR" dirty="0" err="1" smtClean="0"/>
              <a:t>transmembrannaires</a:t>
            </a:r>
            <a:r>
              <a:rPr lang="fr-FR" dirty="0" smtClean="0"/>
              <a:t> des deux cellules adjacentes.</a:t>
            </a:r>
          </a:p>
          <a:p>
            <a:pPr marL="0" indent="0">
              <a:buNone/>
            </a:pPr>
            <a:r>
              <a:rPr lang="fr-FR" dirty="0" smtClean="0"/>
              <a:t>Ces glycoprotéines sont du groupe des </a:t>
            </a:r>
            <a:r>
              <a:rPr lang="fr-FR" b="1" dirty="0" err="1" smtClean="0"/>
              <a:t>cadhérines</a:t>
            </a:r>
            <a:r>
              <a:rPr lang="fr-FR" b="1" dirty="0" smtClean="0"/>
              <a:t>, </a:t>
            </a:r>
            <a:r>
              <a:rPr lang="fr-FR" b="1" dirty="0" err="1" smtClean="0"/>
              <a:t>desmogléines</a:t>
            </a:r>
            <a:r>
              <a:rPr lang="fr-FR" b="1" dirty="0" smtClean="0"/>
              <a:t> et </a:t>
            </a:r>
            <a:r>
              <a:rPr lang="fr-FR" b="1" dirty="0" err="1" smtClean="0"/>
              <a:t>desmocollines</a:t>
            </a:r>
            <a:r>
              <a:rPr lang="fr-FR" dirty="0" smtClean="0"/>
              <a:t>.</a:t>
            </a:r>
          </a:p>
          <a:p>
            <a:pPr marL="0" indent="0">
              <a:buNone/>
            </a:pPr>
            <a:r>
              <a:rPr lang="fr-FR" dirty="0"/>
              <a:t> </a:t>
            </a:r>
            <a:r>
              <a:rPr lang="fr-FR" dirty="0" smtClean="0"/>
              <a:t>       - le feuillet interne de la membrane plasmique est épaissi.</a:t>
            </a:r>
          </a:p>
          <a:p>
            <a:pPr marL="0" indent="0">
              <a:buNone/>
            </a:pPr>
            <a:r>
              <a:rPr lang="fr-FR" dirty="0"/>
              <a:t> </a:t>
            </a:r>
            <a:r>
              <a:rPr lang="fr-FR" dirty="0" smtClean="0"/>
              <a:t>       -une plaque cytoplasmique qui sert de lien entre les  glycoprotéines </a:t>
            </a:r>
            <a:r>
              <a:rPr lang="fr-FR" dirty="0" err="1" smtClean="0"/>
              <a:t>transmembrannaires</a:t>
            </a:r>
            <a:r>
              <a:rPr lang="fr-FR" dirty="0" smtClean="0"/>
              <a:t> et </a:t>
            </a:r>
            <a:r>
              <a:rPr lang="fr-FR" b="1" dirty="0" smtClean="0"/>
              <a:t>les filaments intermédiaires du cytosquelette</a:t>
            </a:r>
            <a:r>
              <a:rPr lang="fr-FR" dirty="0" smtClean="0"/>
              <a:t>. </a:t>
            </a:r>
          </a:p>
          <a:p>
            <a:pPr marL="0" indent="0">
              <a:buNone/>
            </a:pPr>
            <a:r>
              <a:rPr lang="fr-FR" dirty="0"/>
              <a:t> </a:t>
            </a:r>
            <a:r>
              <a:rPr lang="fr-FR" dirty="0" smtClean="0"/>
              <a:t>    </a:t>
            </a:r>
            <a:endParaRPr lang="fr-F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22" t="18541"/>
          <a:stretch/>
        </p:blipFill>
        <p:spPr bwMode="auto">
          <a:xfrm>
            <a:off x="4671760" y="2220686"/>
            <a:ext cx="3852000" cy="386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956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100000" cy="607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038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buNone/>
            </a:pPr>
            <a:r>
              <a:rPr lang="fr-FR" b="1" dirty="0"/>
              <a:t> </a:t>
            </a:r>
            <a:r>
              <a:rPr lang="fr-FR" b="1" dirty="0" smtClean="0"/>
              <a:t>     2-2- </a:t>
            </a:r>
            <a:r>
              <a:rPr lang="fr-FR" b="1" dirty="0" err="1" smtClean="0"/>
              <a:t>Desmosomes</a:t>
            </a:r>
            <a:r>
              <a:rPr lang="fr-FR" b="1" dirty="0" smtClean="0"/>
              <a:t> </a:t>
            </a:r>
            <a:r>
              <a:rPr lang="fr-FR" b="1" dirty="0" err="1" smtClean="0"/>
              <a:t>zonulaires</a:t>
            </a:r>
            <a:r>
              <a:rPr lang="fr-FR" b="1" dirty="0" smtClean="0"/>
              <a:t> ou </a:t>
            </a:r>
            <a:r>
              <a:rPr lang="fr-FR" b="1" dirty="0" err="1" smtClean="0"/>
              <a:t>zonula</a:t>
            </a:r>
            <a:r>
              <a:rPr lang="fr-FR" b="1" dirty="0" smtClean="0"/>
              <a:t> </a:t>
            </a:r>
            <a:r>
              <a:rPr lang="fr-FR" b="1" dirty="0" err="1" smtClean="0"/>
              <a:t>adherens</a:t>
            </a:r>
            <a:r>
              <a:rPr lang="fr-FR" b="1" dirty="0" smtClean="0"/>
              <a:t> dites aussi jonctions intermédiaires.</a:t>
            </a:r>
            <a:endParaRPr lang="fr-FR" b="1" dirty="0"/>
          </a:p>
          <a:p>
            <a:pPr marL="0" indent="0">
              <a:buNone/>
            </a:pPr>
            <a:r>
              <a:rPr lang="fr-FR" dirty="0" smtClean="0"/>
              <a:t> A leur niveau l’espace intercellulaire est large de 25 à 50nm. À la face interne de la membrane plasmique il existe une plaque dense aux électrons reliée à de nombreux </a:t>
            </a:r>
            <a:r>
              <a:rPr lang="fr-FR" b="1" dirty="0" smtClean="0"/>
              <a:t>microfilaments d’actine </a:t>
            </a:r>
            <a:r>
              <a:rPr lang="fr-FR" b="1" dirty="0" err="1" smtClean="0"/>
              <a:t>intracytoplasmique</a:t>
            </a:r>
            <a:r>
              <a:rPr lang="fr-FR" dirty="0" smtClean="0"/>
              <a:t>. Ce type de jonction est présent dans les cellules épithéliales comportant une jonction serrée , du coté du pole apical, et au dessous de </a:t>
            </a:r>
            <a:r>
              <a:rPr lang="fr-FR" dirty="0" smtClean="0"/>
              <a:t>celles-ci (voir complexes de onctions).</a:t>
            </a:r>
            <a:endParaRPr lang="fr-FR" dirty="0"/>
          </a:p>
        </p:txBody>
      </p:sp>
    </p:spTree>
    <p:extLst>
      <p:ext uri="{BB962C8B-B14F-4D97-AF65-F5344CB8AC3E}">
        <p14:creationId xmlns:p14="http://schemas.microsoft.com/office/powerpoint/2010/main" val="1210744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62500" lnSpcReduction="20000"/>
          </a:bodyPr>
          <a:lstStyle/>
          <a:p>
            <a:pPr>
              <a:buNone/>
            </a:pPr>
            <a:r>
              <a:rPr lang="fr-FR" b="1" dirty="0" smtClean="0"/>
              <a:t>3- les jonctions communicantes ou </a:t>
            </a:r>
            <a:r>
              <a:rPr lang="fr-FR" b="1" dirty="0" err="1" smtClean="0"/>
              <a:t>nexus</a:t>
            </a:r>
            <a:r>
              <a:rPr lang="fr-FR" b="1" dirty="0" smtClean="0"/>
              <a:t> ,</a:t>
            </a:r>
            <a:r>
              <a:rPr lang="fr-FR" dirty="0" smtClean="0"/>
              <a:t> encore appelées </a:t>
            </a:r>
            <a:r>
              <a:rPr lang="fr-FR" b="1" dirty="0" smtClean="0"/>
              <a:t>gap </a:t>
            </a:r>
            <a:r>
              <a:rPr lang="fr-FR" b="1" dirty="0" err="1" smtClean="0"/>
              <a:t>junction</a:t>
            </a:r>
            <a:r>
              <a:rPr lang="fr-FR" b="1" dirty="0" smtClean="0"/>
              <a:t> </a:t>
            </a:r>
            <a:r>
              <a:rPr lang="fr-FR" dirty="0" smtClean="0"/>
              <a:t>sont des jonctions </a:t>
            </a:r>
            <a:r>
              <a:rPr lang="fr-FR" dirty="0" err="1" smtClean="0"/>
              <a:t>intercelulaires</a:t>
            </a:r>
            <a:r>
              <a:rPr lang="fr-FR" dirty="0" smtClean="0"/>
              <a:t> de forme ovalaire mettant en relation le cytoplasme de deux cellules  voisines. Ces jonctions sont présentes dans la plupart des tissus de l'organisme. les membrane plasmique opposées sont séparées par un interstice de 2 nm. Elles sont formées de petits canaux tubulaires  qui traversent les deux membranes cellulaires et permettant le passage de molécules entre cellules adjacentes. </a:t>
            </a:r>
          </a:p>
          <a:p>
            <a:pPr>
              <a:buNone/>
            </a:pPr>
            <a:endParaRPr lang="fr-FR" dirty="0" smtClean="0"/>
          </a:p>
          <a:p>
            <a:pPr marL="0" indent="0">
              <a:buNone/>
            </a:pPr>
            <a:r>
              <a:rPr lang="fr-FR" dirty="0" smtClean="0"/>
              <a:t>.</a:t>
            </a:r>
            <a:endParaRPr lang="fr-FR" dirty="0"/>
          </a:p>
          <a:p>
            <a:endParaRPr lang="fr-FR" b="1"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700808"/>
            <a:ext cx="4499992" cy="425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972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a:xfrm>
            <a:off x="0" y="1600200"/>
            <a:ext cx="5580112" cy="4525963"/>
          </a:xfrm>
        </p:spPr>
        <p:txBody>
          <a:bodyPr>
            <a:normAutofit/>
          </a:bodyPr>
          <a:lstStyle/>
          <a:p>
            <a:pPr>
              <a:buNone/>
            </a:pPr>
            <a:r>
              <a:rPr lang="fr-FR" dirty="0" smtClean="0"/>
              <a:t>Chaque canal ou </a:t>
            </a:r>
            <a:r>
              <a:rPr lang="fr-FR" b="1" dirty="0" err="1" smtClean="0"/>
              <a:t>connexon</a:t>
            </a:r>
            <a:r>
              <a:rPr lang="fr-FR" dirty="0" smtClean="0"/>
              <a:t> est formé de 6 protéines transmembranaires appelées </a:t>
            </a:r>
            <a:r>
              <a:rPr lang="fr-FR" b="1" dirty="0" err="1" smtClean="0"/>
              <a:t>connexines</a:t>
            </a:r>
            <a:r>
              <a:rPr lang="fr-FR" dirty="0" smtClean="0"/>
              <a:t>  ménageant entre elles un canal hydrophiles de 2 nm de diamètre. </a:t>
            </a:r>
            <a:endParaRPr lang="fr-FR" dirty="0"/>
          </a:p>
        </p:txBody>
      </p:sp>
      <p:pic>
        <p:nvPicPr>
          <p:cNvPr id="2049" name="Picture 1" descr="C:\Users\HP\Pictures\300px-Gap_jonction.png"/>
          <p:cNvPicPr>
            <a:picLocks noGrp="1" noChangeAspect="1" noChangeArrowheads="1"/>
          </p:cNvPicPr>
          <p:nvPr>
            <p:ph sz="half" idx="2"/>
          </p:nvPr>
        </p:nvPicPr>
        <p:blipFill>
          <a:blip r:embed="rId2"/>
          <a:stretch>
            <a:fillRect/>
          </a:stretch>
        </p:blipFill>
        <p:spPr bwMode="auto">
          <a:xfrm>
            <a:off x="5508104" y="1844824"/>
            <a:ext cx="4032000" cy="302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contenu 7"/>
          <p:cNvSpPr>
            <a:spLocks noGrp="1"/>
          </p:cNvSpPr>
          <p:nvPr>
            <p:ph idx="1"/>
          </p:nvPr>
        </p:nvSpPr>
        <p:spPr/>
        <p:txBody>
          <a:bodyPr/>
          <a:lstStyle/>
          <a:p>
            <a:pPr marL="0" indent="0">
              <a:buNone/>
            </a:pPr>
            <a:r>
              <a:rPr lang="fr-FR" dirty="0" smtClean="0"/>
              <a:t>Ces jonctions permettent le passage de petites molécules hydrophiles de poids moléculaire inférieure inférieur à 1000- 1500 daltons, directement du cytosol  d’une cellule à celui de la cellule voisine.</a:t>
            </a:r>
            <a:endParaRPr lang="fr-FR" dirty="0"/>
          </a:p>
        </p:txBody>
      </p:sp>
    </p:spTree>
    <p:extLst>
      <p:ext uri="{BB962C8B-B14F-4D97-AF65-F5344CB8AC3E}">
        <p14:creationId xmlns:p14="http://schemas.microsoft.com/office/powerpoint/2010/main" val="1028649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Les systèmes de jonction sont des différentiations de la membrane plasmique assurant  la cohésion et la communication au sein du tissu épithélial. Ils se divisent en 2 grandes catégories</a:t>
            </a:r>
            <a:r>
              <a:rPr lang="fr-FR" dirty="0"/>
              <a:t> : </a:t>
            </a:r>
            <a:r>
              <a:rPr lang="fr-FR" b="1" dirty="0"/>
              <a:t>systèmes de jonction intercellulaire </a:t>
            </a:r>
            <a:r>
              <a:rPr lang="fr-FR" dirty="0"/>
              <a:t>et </a:t>
            </a:r>
            <a:r>
              <a:rPr lang="fr-FR" b="1" dirty="0"/>
              <a:t>système de jonction entre cellule et lame </a:t>
            </a:r>
            <a:r>
              <a:rPr lang="fr-FR" b="1" dirty="0" smtClean="0"/>
              <a:t>basale.</a:t>
            </a:r>
          </a:p>
          <a:p>
            <a:pPr marL="0" indent="0">
              <a:buNone/>
            </a:pPr>
            <a:endParaRPr lang="fr-FR" b="1" dirty="0"/>
          </a:p>
          <a:p>
            <a:endParaRPr lang="fr-FR" dirty="0"/>
          </a:p>
        </p:txBody>
      </p:sp>
    </p:spTree>
    <p:extLst>
      <p:ext uri="{BB962C8B-B14F-4D97-AF65-F5344CB8AC3E}">
        <p14:creationId xmlns:p14="http://schemas.microsoft.com/office/powerpoint/2010/main" val="2579934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dirty="0"/>
          </a:p>
        </p:txBody>
      </p:sp>
      <p:sp>
        <p:nvSpPr>
          <p:cNvPr id="8" name="Espace réservé du contenu 7"/>
          <p:cNvSpPr>
            <a:spLocks noGrp="1"/>
          </p:cNvSpPr>
          <p:nvPr>
            <p:ph idx="1"/>
          </p:nvPr>
        </p:nvSpPr>
        <p:spPr/>
        <p:txBody>
          <a:bodyPr/>
          <a:lstStyle/>
          <a:p>
            <a:pPr marL="0" indent="0">
              <a:buNone/>
            </a:pPr>
            <a:r>
              <a:rPr lang="fr-FR" dirty="0" smtClean="0"/>
              <a:t> 4- </a:t>
            </a:r>
            <a:r>
              <a:rPr lang="fr-FR" b="1" dirty="0" smtClean="0"/>
              <a:t>Les complexes de jonction</a:t>
            </a:r>
            <a:r>
              <a:rPr lang="fr-FR" dirty="0" smtClean="0"/>
              <a:t>: On appelle complexe de jonction l’association d’une jonction serrée avec une jonction intermédiaire et parfois un </a:t>
            </a:r>
            <a:r>
              <a:rPr lang="fr-FR" dirty="0" err="1" smtClean="0"/>
              <a:t>desmosome</a:t>
            </a:r>
            <a:r>
              <a:rPr lang="fr-FR" dirty="0" smtClean="0"/>
              <a:t>, ces 2 ou 3 jonctions étant  organisées dans cet ordre du pole apical au pole basale des cellules épithéliales de forme cylindrique, comme les entérocytes par exemple.</a:t>
            </a:r>
            <a:r>
              <a:rPr lang="fr-FR" sz="4400" dirty="0" smtClean="0">
                <a:solidFill>
                  <a:srgbClr val="FF0000"/>
                </a:solidFill>
              </a:rPr>
              <a:t>  </a:t>
            </a:r>
            <a:endParaRPr lang="fr-FR" dirty="0"/>
          </a:p>
        </p:txBody>
      </p:sp>
    </p:spTree>
    <p:extLst>
      <p:ext uri="{BB962C8B-B14F-4D97-AF65-F5344CB8AC3E}">
        <p14:creationId xmlns:p14="http://schemas.microsoft.com/office/powerpoint/2010/main" val="520505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r>
              <a:rPr lang="fr-FR" b="1" dirty="0"/>
              <a:t> </a:t>
            </a:r>
            <a:r>
              <a:rPr lang="fr-FR" b="1" dirty="0" smtClean="0"/>
              <a:t>        </a:t>
            </a:r>
            <a:r>
              <a:rPr lang="fr-FR" sz="3600" b="1" dirty="0" smtClean="0"/>
              <a:t>Systèmes </a:t>
            </a:r>
            <a:r>
              <a:rPr lang="fr-FR" sz="3600" b="1" dirty="0"/>
              <a:t>de jonction intercellulaire</a:t>
            </a:r>
            <a:r>
              <a:rPr lang="fr-FR" b="1" dirty="0"/>
              <a:t> :</a:t>
            </a:r>
            <a:endParaRPr lang="fr-FR" dirty="0"/>
          </a:p>
          <a:p>
            <a:pPr marL="0" indent="0">
              <a:buNone/>
            </a:pPr>
            <a:r>
              <a:rPr lang="fr-FR" dirty="0"/>
              <a:t>Bien qu’étant présents dans la plupart des tissus, ils sont particulièrement abondants dans le tissu </a:t>
            </a:r>
            <a:r>
              <a:rPr lang="fr-FR" dirty="0" smtClean="0"/>
              <a:t>épithélial. </a:t>
            </a:r>
            <a:r>
              <a:rPr lang="fr-FR" dirty="0" smtClean="0"/>
              <a:t>On </a:t>
            </a:r>
            <a:r>
              <a:rPr lang="fr-FR" dirty="0"/>
              <a:t>en distingue 3 types: </a:t>
            </a:r>
            <a:r>
              <a:rPr lang="fr-FR" b="1" dirty="0">
                <a:solidFill>
                  <a:srgbClr val="FF0000"/>
                </a:solidFill>
              </a:rPr>
              <a:t>les jonctions </a:t>
            </a:r>
            <a:r>
              <a:rPr lang="fr-FR" b="1" dirty="0" smtClean="0">
                <a:solidFill>
                  <a:srgbClr val="FF0000"/>
                </a:solidFill>
              </a:rPr>
              <a:t>serrées </a:t>
            </a:r>
            <a:r>
              <a:rPr lang="fr-FR" b="1" dirty="0" smtClean="0"/>
              <a:t>(</a:t>
            </a:r>
            <a:r>
              <a:rPr lang="fr-FR" dirty="0" smtClean="0"/>
              <a:t>présentes uniquement dans les cellules épithéliales</a:t>
            </a:r>
            <a:r>
              <a:rPr lang="fr-FR" b="1" dirty="0" smtClean="0"/>
              <a:t>)</a:t>
            </a:r>
            <a:r>
              <a:rPr lang="fr-FR" dirty="0" smtClean="0">
                <a:solidFill>
                  <a:srgbClr val="00B050"/>
                </a:solidFill>
              </a:rPr>
              <a:t>, </a:t>
            </a:r>
            <a:r>
              <a:rPr lang="fr-FR" b="1" dirty="0">
                <a:solidFill>
                  <a:srgbClr val="00B050"/>
                </a:solidFill>
              </a:rPr>
              <a:t>les jonctions d’ancrage</a:t>
            </a:r>
            <a:r>
              <a:rPr lang="fr-FR" b="1" dirty="0"/>
              <a:t> </a:t>
            </a:r>
            <a:r>
              <a:rPr lang="fr-FR" dirty="0"/>
              <a:t>et </a:t>
            </a:r>
            <a:r>
              <a:rPr lang="fr-FR" b="1" dirty="0">
                <a:solidFill>
                  <a:srgbClr val="0070C0"/>
                </a:solidFill>
              </a:rPr>
              <a:t>les jonctions communicantes</a:t>
            </a:r>
            <a:r>
              <a:rPr lang="fr-FR" dirty="0"/>
              <a:t>.</a:t>
            </a:r>
          </a:p>
        </p:txBody>
      </p:sp>
    </p:spTree>
    <p:extLst>
      <p:ext uri="{BB962C8B-B14F-4D97-AF65-F5344CB8AC3E}">
        <p14:creationId xmlns:p14="http://schemas.microsoft.com/office/powerpoint/2010/main" val="530907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dirty="0"/>
          </a:p>
        </p:txBody>
      </p:sp>
      <p:sp>
        <p:nvSpPr>
          <p:cNvPr id="3" name="Espace réservé du contenu 2"/>
          <p:cNvSpPr>
            <a:spLocks noGrp="1"/>
          </p:cNvSpPr>
          <p:nvPr>
            <p:ph sz="half" idx="1"/>
          </p:nvPr>
        </p:nvSpPr>
        <p:spPr>
          <a:xfrm>
            <a:off x="395536" y="1412776"/>
            <a:ext cx="4038600" cy="4525963"/>
          </a:xfrm>
        </p:spPr>
        <p:txBody>
          <a:bodyPr>
            <a:normAutofit/>
          </a:bodyPr>
          <a:lstStyle/>
          <a:p>
            <a:pPr marL="0" indent="0">
              <a:buNone/>
            </a:pPr>
            <a:endParaRPr lang="fr-FR" dirty="0" smtClean="0"/>
          </a:p>
          <a:p>
            <a:pPr marL="0" indent="0">
              <a:buNone/>
            </a:pPr>
            <a:r>
              <a:rPr lang="fr-FR" dirty="0" smtClean="0"/>
              <a:t>On </a:t>
            </a:r>
            <a:r>
              <a:rPr lang="fr-FR" dirty="0"/>
              <a:t>parle de </a:t>
            </a:r>
            <a:r>
              <a:rPr lang="fr-FR" b="1" dirty="0" err="1">
                <a:solidFill>
                  <a:srgbClr val="FF0000"/>
                </a:solidFill>
              </a:rPr>
              <a:t>zonula</a:t>
            </a:r>
            <a:r>
              <a:rPr lang="fr-FR" dirty="0"/>
              <a:t> lorsque ces systèmes de jonction (SJ) forment une </a:t>
            </a:r>
            <a:r>
              <a:rPr lang="fr-FR" b="1" dirty="0"/>
              <a:t>ceinture ou un anneau </a:t>
            </a:r>
            <a:r>
              <a:rPr lang="fr-FR" dirty="0" smtClean="0"/>
              <a:t>autour de la cellule.</a:t>
            </a:r>
            <a:endParaRPr lang="fr-FR" dirty="0"/>
          </a:p>
        </p:txBody>
      </p:sp>
      <p:pic>
        <p:nvPicPr>
          <p:cNvPr id="1026"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54738" b="4525"/>
          <a:stretch/>
        </p:blipFill>
        <p:spPr bwMode="auto">
          <a:xfrm>
            <a:off x="5724129" y="1700808"/>
            <a:ext cx="2149212" cy="398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654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r>
              <a:rPr lang="fr-FR" dirty="0"/>
              <a:t>On parle de </a:t>
            </a:r>
            <a:r>
              <a:rPr lang="fr-FR" b="1" dirty="0">
                <a:solidFill>
                  <a:srgbClr val="FF0000"/>
                </a:solidFill>
              </a:rPr>
              <a:t>macula</a:t>
            </a:r>
            <a:r>
              <a:rPr lang="fr-FR" dirty="0"/>
              <a:t> lorsque ces SJ correspondent à de petites régions généralement ovales disséminées sur les faces latérales des cellules.</a:t>
            </a:r>
          </a:p>
          <a:p>
            <a:endParaRPr lang="fr-F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67944" y="1772816"/>
            <a:ext cx="4978896" cy="376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766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85000" lnSpcReduction="20000"/>
          </a:bodyPr>
          <a:lstStyle/>
          <a:p>
            <a:pPr marL="0" indent="0">
              <a:buNone/>
            </a:pPr>
            <a:r>
              <a:rPr lang="fr-FR" b="1" dirty="0" smtClean="0"/>
              <a:t>1- Jonctions </a:t>
            </a:r>
            <a:r>
              <a:rPr lang="fr-FR" b="1" dirty="0"/>
              <a:t>serrées </a:t>
            </a:r>
            <a:r>
              <a:rPr lang="fr-FR" b="1" dirty="0" smtClean="0"/>
              <a:t>:</a:t>
            </a:r>
            <a:r>
              <a:rPr lang="fr-FR" dirty="0" smtClean="0"/>
              <a:t> ces SJ sont encore appelés </a:t>
            </a:r>
            <a:r>
              <a:rPr lang="fr-FR" b="1" dirty="0" err="1" smtClean="0"/>
              <a:t>Zonula</a:t>
            </a:r>
            <a:r>
              <a:rPr lang="fr-FR" b="1" dirty="0" smtClean="0"/>
              <a:t> </a:t>
            </a:r>
            <a:r>
              <a:rPr lang="fr-FR" b="1" dirty="0" err="1" smtClean="0">
                <a:solidFill>
                  <a:srgbClr val="FF0000"/>
                </a:solidFill>
              </a:rPr>
              <a:t>Occludens</a:t>
            </a:r>
            <a:r>
              <a:rPr lang="fr-FR" b="1" dirty="0" smtClean="0"/>
              <a:t> (Z0)</a:t>
            </a:r>
            <a:r>
              <a:rPr lang="fr-FR" dirty="0" smtClean="0"/>
              <a:t> car, d’une part elles forment un anneau (ceinture) entourant le pole apical de la cellule (</a:t>
            </a:r>
            <a:r>
              <a:rPr lang="fr-FR" b="1" dirty="0" err="1" smtClean="0"/>
              <a:t>Zonula</a:t>
            </a:r>
            <a:r>
              <a:rPr lang="fr-FR" dirty="0" smtClean="0"/>
              <a:t>) et d’autre part, elles permettent une occlusion complète de l’espace intercellulaire (</a:t>
            </a:r>
            <a:r>
              <a:rPr lang="fr-FR" b="1" dirty="0" err="1" smtClean="0">
                <a:solidFill>
                  <a:srgbClr val="FF0000"/>
                </a:solidFill>
              </a:rPr>
              <a:t>Occludens</a:t>
            </a:r>
            <a:r>
              <a:rPr lang="fr-FR" dirty="0" smtClean="0"/>
              <a:t>). Pour désigner les jonctions serrées on parle également de </a:t>
            </a:r>
            <a:r>
              <a:rPr lang="fr-FR" b="1" dirty="0" smtClean="0"/>
              <a:t>jonctions étanches</a:t>
            </a:r>
            <a:r>
              <a:rPr lang="fr-FR" dirty="0" smtClean="0"/>
              <a:t>, de </a:t>
            </a:r>
            <a:r>
              <a:rPr lang="fr-FR" b="1" dirty="0" smtClean="0"/>
              <a:t>jonctions imperméables</a:t>
            </a:r>
            <a:r>
              <a:rPr lang="fr-FR" dirty="0" smtClean="0"/>
              <a:t> ou de </a:t>
            </a:r>
            <a:r>
              <a:rPr lang="fr-FR" b="1" dirty="0" err="1" smtClean="0"/>
              <a:t>tight</a:t>
            </a:r>
            <a:r>
              <a:rPr lang="fr-FR" b="1" dirty="0" smtClean="0"/>
              <a:t> </a:t>
            </a:r>
            <a:r>
              <a:rPr lang="fr-FR" b="1" dirty="0" err="1" smtClean="0"/>
              <a:t>junctions</a:t>
            </a:r>
            <a:r>
              <a:rPr lang="fr-FR" dirty="0" smtClean="0"/>
              <a:t>. </a:t>
            </a:r>
            <a:endParaRPr lang="fr-FR" dirty="0"/>
          </a:p>
        </p:txBody>
      </p:sp>
      <p:pic>
        <p:nvPicPr>
          <p:cNvPr id="6"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88" t="8240" r="56015" b="-8240"/>
          <a:stretch/>
        </p:blipFill>
        <p:spPr bwMode="auto">
          <a:xfrm>
            <a:off x="4355976" y="1484784"/>
            <a:ext cx="4090660"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83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2"/>
          </p:nvPr>
        </p:nvSpPr>
        <p:spPr/>
        <p:txBody>
          <a:bodyPr>
            <a:normAutofit lnSpcReduction="10000"/>
          </a:bodyPr>
          <a:lstStyle/>
          <a:p>
            <a:pPr marL="0" indent="0">
              <a:buNone/>
            </a:pPr>
            <a:r>
              <a:rPr lang="fr-FR" b="1" dirty="0"/>
              <a:t>-</a:t>
            </a:r>
            <a:r>
              <a:rPr lang="fr-FR" b="1" dirty="0" smtClean="0"/>
              <a:t> </a:t>
            </a:r>
            <a:r>
              <a:rPr lang="fr-FR" b="1" dirty="0"/>
              <a:t>ultrastructure :</a:t>
            </a:r>
            <a:r>
              <a:rPr lang="fr-FR" dirty="0"/>
              <a:t> Au niveau des </a:t>
            </a:r>
            <a:r>
              <a:rPr lang="fr-FR" dirty="0" err="1"/>
              <a:t>zonula</a:t>
            </a:r>
            <a:r>
              <a:rPr lang="fr-FR" dirty="0"/>
              <a:t> </a:t>
            </a:r>
            <a:r>
              <a:rPr lang="fr-FR" dirty="0" err="1"/>
              <a:t>occludens</a:t>
            </a:r>
            <a:r>
              <a:rPr lang="fr-FR" dirty="0"/>
              <a:t>, les membranes cytoplasmiques des cellules adjacentes fusionnent sur de courtes distances au niveau de </a:t>
            </a:r>
            <a:r>
              <a:rPr lang="fr-FR" b="1" dirty="0"/>
              <a:t>crêtes </a:t>
            </a:r>
            <a:r>
              <a:rPr lang="fr-FR" b="1" dirty="0" err="1"/>
              <a:t>jonctionnelles</a:t>
            </a:r>
            <a:r>
              <a:rPr lang="fr-FR" b="1" dirty="0"/>
              <a:t> encore appelées foyers de fusion</a:t>
            </a:r>
            <a:r>
              <a:rPr lang="fr-FR" dirty="0"/>
              <a:t>. La juxtaposition de ces foyers de fusion conduit à la formation de lignes de </a:t>
            </a:r>
            <a:r>
              <a:rPr lang="fr-FR" dirty="0" smtClean="0"/>
              <a:t>fermeture.</a:t>
            </a:r>
            <a:endParaRPr lang="fr-FR" dirty="0"/>
          </a:p>
        </p:txBody>
      </p:sp>
      <p:sp>
        <p:nvSpPr>
          <p:cNvPr id="6" name="Espace réservé du texte 5"/>
          <p:cNvSpPr>
            <a:spLocks noGrp="1"/>
          </p:cNvSpPr>
          <p:nvPr>
            <p:ph type="body" sz="quarter" idx="3"/>
          </p:nvPr>
        </p:nvSpPr>
        <p:spPr/>
        <p:txBody>
          <a:bodyPr/>
          <a:lstStyle/>
          <a:p>
            <a:endParaRPr lang="fr-FR"/>
          </a:p>
        </p:txBody>
      </p:sp>
      <p:pic>
        <p:nvPicPr>
          <p:cNvPr id="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283968" y="2132856"/>
            <a:ext cx="5076000" cy="344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488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95536" y="764704"/>
            <a:ext cx="4038600" cy="4525963"/>
          </a:xfrm>
        </p:spPr>
        <p:txBody>
          <a:bodyPr>
            <a:normAutofit fontScale="92500" lnSpcReduction="10000"/>
          </a:bodyPr>
          <a:lstStyle/>
          <a:p>
            <a:r>
              <a:rPr lang="fr-FR" dirty="0" smtClean="0"/>
              <a:t> </a:t>
            </a:r>
            <a:r>
              <a:rPr lang="fr-FR" dirty="0"/>
              <a:t>Ces lignes s’entrecroisent et forment un réseau plus ou moins dense qui ceinture les cellules épithéliales et forme une </a:t>
            </a:r>
            <a:r>
              <a:rPr lang="fr-FR" dirty="0" err="1"/>
              <a:t>zonula</a:t>
            </a:r>
            <a:r>
              <a:rPr lang="fr-FR" dirty="0"/>
              <a:t> </a:t>
            </a:r>
            <a:r>
              <a:rPr lang="fr-FR" dirty="0" err="1"/>
              <a:t>occludens</a:t>
            </a:r>
            <a:r>
              <a:rPr lang="fr-FR" dirty="0"/>
              <a:t>. Cette ZO va constituer la « frontière » qui sépare, au plan physique et fonctionnel, le domaine apical du domaine </a:t>
            </a:r>
            <a:r>
              <a:rPr lang="fr-FR" dirty="0" err="1"/>
              <a:t>baso</a:t>
            </a:r>
            <a:r>
              <a:rPr lang="fr-FR" dirty="0"/>
              <a:t>-latéral.</a:t>
            </a:r>
          </a:p>
          <a:p>
            <a:endParaRPr lang="fr-FR" dirty="0"/>
          </a:p>
        </p:txBody>
      </p:sp>
      <p:pic>
        <p:nvPicPr>
          <p:cNvPr id="1026"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16439" r="42650" b="21815"/>
          <a:stretch/>
        </p:blipFill>
        <p:spPr bwMode="auto">
          <a:xfrm>
            <a:off x="5746168" y="4603101"/>
            <a:ext cx="2068155" cy="169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339" t="6318" r="14908"/>
          <a:stretch/>
        </p:blipFill>
        <p:spPr bwMode="auto">
          <a:xfrm>
            <a:off x="5940152" y="260648"/>
            <a:ext cx="201880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5841" y="2179435"/>
            <a:ext cx="1991618" cy="242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872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FR"/>
          </a:p>
        </p:txBody>
      </p:sp>
      <p:sp>
        <p:nvSpPr>
          <p:cNvPr id="3" name="Espace réservé du contenu 2"/>
          <p:cNvSpPr>
            <a:spLocks noGrp="1"/>
          </p:cNvSpPr>
          <p:nvPr>
            <p:ph sz="half" idx="2"/>
          </p:nvPr>
        </p:nvSpPr>
        <p:spPr/>
        <p:txBody>
          <a:bodyPr>
            <a:normAutofit fontScale="70000" lnSpcReduction="20000"/>
          </a:bodyPr>
          <a:lstStyle/>
          <a:p>
            <a:pPr marL="0" indent="0">
              <a:buNone/>
            </a:pPr>
            <a:r>
              <a:rPr lang="fr-FR" b="1" dirty="0" smtClean="0"/>
              <a:t>- structure </a:t>
            </a:r>
            <a:r>
              <a:rPr lang="fr-FR" b="1" dirty="0"/>
              <a:t>moléculaire :</a:t>
            </a:r>
            <a:r>
              <a:rPr lang="fr-FR" dirty="0"/>
              <a:t> trois catégories de molécules participent à la formation des jonctions serrées : </a:t>
            </a:r>
          </a:p>
          <a:p>
            <a:pPr marL="0" indent="0">
              <a:buNone/>
            </a:pPr>
            <a:r>
              <a:rPr lang="fr-FR" dirty="0">
                <a:solidFill>
                  <a:srgbClr val="009900"/>
                </a:solidFill>
              </a:rPr>
              <a:t> </a:t>
            </a:r>
            <a:r>
              <a:rPr lang="fr-FR" dirty="0" smtClean="0">
                <a:solidFill>
                  <a:srgbClr val="009900"/>
                </a:solidFill>
              </a:rPr>
              <a:t>       °</a:t>
            </a:r>
            <a:r>
              <a:rPr lang="fr-FR" b="1" dirty="0" smtClean="0">
                <a:solidFill>
                  <a:srgbClr val="009900"/>
                </a:solidFill>
              </a:rPr>
              <a:t>des</a:t>
            </a:r>
            <a:r>
              <a:rPr lang="fr-FR" dirty="0" smtClean="0">
                <a:solidFill>
                  <a:srgbClr val="009900"/>
                </a:solidFill>
              </a:rPr>
              <a:t> </a:t>
            </a:r>
            <a:r>
              <a:rPr lang="fr-FR" b="1" dirty="0">
                <a:solidFill>
                  <a:srgbClr val="009900"/>
                </a:solidFill>
              </a:rPr>
              <a:t>molécules transmembranaires</a:t>
            </a:r>
            <a:r>
              <a:rPr lang="fr-FR" dirty="0">
                <a:solidFill>
                  <a:srgbClr val="009900"/>
                </a:solidFill>
              </a:rPr>
              <a:t> </a:t>
            </a:r>
            <a:r>
              <a:rPr lang="fr-FR" dirty="0"/>
              <a:t>qui au niveau des foyers de fusion vont interagir étroitement avec les molécules transmembranaires situées en </a:t>
            </a:r>
            <a:r>
              <a:rPr lang="fr-FR" dirty="0" smtClean="0"/>
              <a:t>vis-à-vis</a:t>
            </a:r>
          </a:p>
          <a:p>
            <a:pPr marL="0" indent="0">
              <a:buNone/>
            </a:pPr>
            <a:r>
              <a:rPr lang="fr-FR" dirty="0" smtClean="0">
                <a:solidFill>
                  <a:srgbClr val="0070C0"/>
                </a:solidFill>
              </a:rPr>
              <a:t>        </a:t>
            </a:r>
            <a:r>
              <a:rPr lang="fr-FR" b="1" dirty="0" smtClean="0">
                <a:solidFill>
                  <a:srgbClr val="0070C0"/>
                </a:solidFill>
              </a:rPr>
              <a:t>°des </a:t>
            </a:r>
            <a:r>
              <a:rPr lang="fr-FR" b="1" dirty="0">
                <a:solidFill>
                  <a:srgbClr val="0070C0"/>
                </a:solidFill>
              </a:rPr>
              <a:t>protéines d’attachement </a:t>
            </a:r>
            <a:r>
              <a:rPr lang="fr-FR" b="1" dirty="0" smtClean="0">
                <a:solidFill>
                  <a:srgbClr val="0070C0"/>
                </a:solidFill>
              </a:rPr>
              <a:t>intracellulaire</a:t>
            </a:r>
            <a:r>
              <a:rPr lang="fr-FR" dirty="0"/>
              <a:t> </a:t>
            </a:r>
            <a:r>
              <a:rPr lang="fr-FR" dirty="0" smtClean="0"/>
              <a:t>(des </a:t>
            </a:r>
            <a:r>
              <a:rPr lang="fr-FR" dirty="0"/>
              <a:t>protéines extrinsèques </a:t>
            </a:r>
            <a:r>
              <a:rPr lang="fr-FR" dirty="0" smtClean="0"/>
              <a:t>internes</a:t>
            </a:r>
            <a:r>
              <a:rPr lang="fr-FR" dirty="0">
                <a:solidFill>
                  <a:srgbClr val="0070C0"/>
                </a:solidFill>
              </a:rPr>
              <a:t>)</a:t>
            </a:r>
            <a:r>
              <a:rPr lang="fr-FR" dirty="0" smtClean="0"/>
              <a:t>sur </a:t>
            </a:r>
            <a:r>
              <a:rPr lang="fr-FR" dirty="0"/>
              <a:t>lesquelles s’arriment les molécules transmembranaires. Au sein des ZO, ces protéines d’attachement forment ce que l’on appelle la </a:t>
            </a:r>
            <a:r>
              <a:rPr lang="fr-FR" b="1" dirty="0"/>
              <a:t>plaque cytoplasmique </a:t>
            </a:r>
            <a:endParaRPr lang="fr-FR" dirty="0"/>
          </a:p>
          <a:p>
            <a:pPr marL="0" indent="0">
              <a:buNone/>
            </a:pPr>
            <a:r>
              <a:rPr lang="fr-FR" dirty="0">
                <a:solidFill>
                  <a:srgbClr val="FF0000"/>
                </a:solidFill>
              </a:rPr>
              <a:t> </a:t>
            </a:r>
            <a:r>
              <a:rPr lang="fr-FR" dirty="0" smtClean="0">
                <a:solidFill>
                  <a:srgbClr val="FF0000"/>
                </a:solidFill>
              </a:rPr>
              <a:t>       ° </a:t>
            </a:r>
            <a:r>
              <a:rPr lang="fr-FR" dirty="0">
                <a:solidFill>
                  <a:srgbClr val="FF0000"/>
                </a:solidFill>
              </a:rPr>
              <a:t>des </a:t>
            </a:r>
            <a:r>
              <a:rPr lang="fr-FR" b="1" dirty="0">
                <a:solidFill>
                  <a:srgbClr val="FF0000"/>
                </a:solidFill>
              </a:rPr>
              <a:t>molécules du cytosquelette</a:t>
            </a:r>
            <a:r>
              <a:rPr lang="fr-FR" dirty="0">
                <a:solidFill>
                  <a:srgbClr val="FF0000"/>
                </a:solidFill>
              </a:rPr>
              <a:t> </a:t>
            </a:r>
            <a:r>
              <a:rPr lang="fr-FR" dirty="0"/>
              <a:t>qui s’insèrent sur les protéines de la </a:t>
            </a:r>
            <a:r>
              <a:rPr lang="fr-FR" dirty="0" smtClean="0"/>
              <a:t>plaque.</a:t>
            </a:r>
            <a:endParaRPr lang="fr-FR" dirty="0"/>
          </a:p>
          <a:p>
            <a:endParaRPr lang="fr-FR" dirty="0"/>
          </a:p>
        </p:txBody>
      </p:sp>
      <p:sp>
        <p:nvSpPr>
          <p:cNvPr id="6" name="Espace réservé du texte 5"/>
          <p:cNvSpPr>
            <a:spLocks noGrp="1"/>
          </p:cNvSpPr>
          <p:nvPr>
            <p:ph type="body" sz="quarter" idx="3"/>
          </p:nvPr>
        </p:nvSpPr>
        <p:spPr/>
        <p:txBody>
          <a:bodyPr/>
          <a:lstStyle/>
          <a:p>
            <a:endParaRPr lang="fr-FR"/>
          </a:p>
        </p:txBody>
      </p:sp>
      <p:pic>
        <p:nvPicPr>
          <p:cNvPr id="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352839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996952"/>
            <a:ext cx="2927722" cy="266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249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3527</TotalTime>
  <Words>618</Words>
  <Application>Microsoft Office PowerPoint</Application>
  <PresentationFormat>Affichage à l'écran (4:3)</PresentationFormat>
  <Paragraphs>38</Paragraphs>
  <Slides>20</Slides>
  <Notes>1</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Systèmes de jonctions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emachines</dc:creator>
  <cp:lastModifiedBy>EM</cp:lastModifiedBy>
  <cp:revision>111</cp:revision>
  <dcterms:created xsi:type="dcterms:W3CDTF">2013-01-18T23:54:04Z</dcterms:created>
  <dcterms:modified xsi:type="dcterms:W3CDTF">2021-03-08T23:01:48Z</dcterms:modified>
</cp:coreProperties>
</file>