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74" r:id="rId11"/>
    <p:sldId id="275" r:id="rId12"/>
    <p:sldId id="264" r:id="rId13"/>
    <p:sldId id="266" r:id="rId14"/>
    <p:sldId id="268" r:id="rId15"/>
    <p:sldId id="269" r:id="rId16"/>
    <p:sldId id="265" r:id="rId17"/>
    <p:sldId id="270" r:id="rId18"/>
    <p:sldId id="271" r:id="rId19"/>
    <p:sldId id="272" r:id="rId20"/>
    <p:sldId id="273" r:id="rId21"/>
    <p:sldId id="276" r:id="rId22"/>
    <p:sldId id="277" r:id="rId23"/>
    <p:sldId id="278" r:id="rId24"/>
    <p:sldId id="279" r:id="rId25"/>
    <p:sldId id="280" r:id="rId26"/>
    <p:sldId id="281" r:id="rId27"/>
    <p:sldId id="282" r:id="rId28"/>
    <p:sldId id="283" r:id="rId29"/>
    <p:sldId id="290" r:id="rId30"/>
    <p:sldId id="284" r:id="rId31"/>
    <p:sldId id="285" r:id="rId32"/>
    <p:sldId id="286" r:id="rId33"/>
    <p:sldId id="287" r:id="rId34"/>
    <p:sldId id="288" r:id="rId35"/>
    <p:sldId id="291" r:id="rId36"/>
    <p:sldId id="289" r:id="rId37"/>
    <p:sldId id="292" r:id="rId38"/>
    <p:sldId id="293" r:id="rId39"/>
    <p:sldId id="29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110878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298269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426908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172244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342922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15CA7D-41AA-416B-97CF-CC4134BBF3E5}" type="datetimeFigureOut">
              <a:rPr lang="fr-FR" smtClean="0"/>
              <a:t>25/01/2020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360110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15CA7D-41AA-416B-97CF-CC4134BBF3E5}" type="datetimeFigureOut">
              <a:rPr lang="fr-FR" smtClean="0"/>
              <a:t>25/01/2020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183381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715CA7D-41AA-416B-97CF-CC4134BBF3E5}" type="datetimeFigureOut">
              <a:rPr lang="fr-FR" smtClean="0"/>
              <a:t>25/01/2020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134939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15CA7D-41AA-416B-97CF-CC4134BBF3E5}" type="datetimeFigureOut">
              <a:rPr lang="fr-FR" smtClean="0"/>
              <a:t>25/01/2020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350087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15CA7D-41AA-416B-97CF-CC4134BBF3E5}" type="datetimeFigureOut">
              <a:rPr lang="fr-FR" smtClean="0"/>
              <a:t>25/01/2020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91394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15CA7D-41AA-416B-97CF-CC4134BBF3E5}" type="datetimeFigureOut">
              <a:rPr lang="fr-FR" smtClean="0"/>
              <a:t>25/01/2020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354D27-B6C1-4F17-BB56-E48E9E72305E}" type="slidenum">
              <a:rPr lang="fr-FR" smtClean="0"/>
              <a:t>‹N°›</a:t>
            </a:fld>
            <a:endParaRPr lang="fr-FR"/>
          </a:p>
        </p:txBody>
      </p:sp>
    </p:spTree>
    <p:extLst>
      <p:ext uri="{BB962C8B-B14F-4D97-AF65-F5344CB8AC3E}">
        <p14:creationId xmlns:p14="http://schemas.microsoft.com/office/powerpoint/2010/main" val="23676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5CA7D-41AA-416B-97CF-CC4134BBF3E5}" type="datetimeFigureOut">
              <a:rPr lang="fr-FR" smtClean="0"/>
              <a:t>25/01/2020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54D27-B6C1-4F17-BB56-E48E9E72305E}" type="slidenum">
              <a:rPr lang="fr-FR" smtClean="0"/>
              <a:t>‹N°›</a:t>
            </a:fld>
            <a:endParaRPr lang="fr-FR"/>
          </a:p>
        </p:txBody>
      </p:sp>
    </p:spTree>
    <p:extLst>
      <p:ext uri="{BB962C8B-B14F-4D97-AF65-F5344CB8AC3E}">
        <p14:creationId xmlns:p14="http://schemas.microsoft.com/office/powerpoint/2010/main" val="237451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7200" b="1" dirty="0" smtClean="0">
                <a:solidFill>
                  <a:schemeClr val="accent3">
                    <a:lumMod val="75000"/>
                  </a:schemeClr>
                </a:solidFill>
              </a:rPr>
              <a:t>Le Tissu  Epithélial</a:t>
            </a:r>
            <a:endParaRPr lang="fr-FR" sz="7200" dirty="0">
              <a:solidFill>
                <a:schemeClr val="accent3">
                  <a:lumMod val="75000"/>
                </a:schemeClr>
              </a:solidFill>
            </a:endParaRPr>
          </a:p>
        </p:txBody>
      </p:sp>
    </p:spTree>
    <p:extLst>
      <p:ext uri="{BB962C8B-B14F-4D97-AF65-F5344CB8AC3E}">
        <p14:creationId xmlns:p14="http://schemas.microsoft.com/office/powerpoint/2010/main" val="24122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114300" indent="0">
              <a:buNone/>
            </a:pPr>
            <a:r>
              <a:rPr lang="fr-FR" dirty="0" smtClean="0">
                <a:solidFill>
                  <a:schemeClr val="tx1"/>
                </a:solidFill>
              </a:rPr>
              <a:t>L'organisme est entièrement limité par le revêtement cutané (peau) qui constitue une interface entre le monde extérieur et le milieu intérieur. Cet épithélium de revêtement </a:t>
            </a:r>
            <a:r>
              <a:rPr lang="fr-FR" b="1" dirty="0" smtClean="0">
                <a:solidFill>
                  <a:schemeClr val="tx1"/>
                </a:solidFill>
              </a:rPr>
              <a:t>est l'épiderme</a:t>
            </a:r>
            <a:r>
              <a:rPr lang="fr-FR" dirty="0" smtClean="0">
                <a:solidFill>
                  <a:schemeClr val="tx1"/>
                </a:solidFill>
              </a:rPr>
              <a:t>.</a:t>
            </a:r>
          </a:p>
          <a:p>
            <a:pPr marL="114300" indent="0">
              <a:buNone/>
            </a:pPr>
            <a:r>
              <a:rPr lang="fr-FR" dirty="0" smtClean="0">
                <a:solidFill>
                  <a:schemeClr val="tx1"/>
                </a:solidFill>
              </a:rPr>
              <a:t>Les cavités de l'organisme sont de différents types :</a:t>
            </a:r>
          </a:p>
          <a:p>
            <a:pPr marL="114300" indent="0">
              <a:buNone/>
            </a:pPr>
            <a:r>
              <a:rPr lang="fr-FR" b="1" dirty="0" smtClean="0">
                <a:solidFill>
                  <a:schemeClr val="tx1"/>
                </a:solidFill>
              </a:rPr>
              <a:t>les cavités ouvertes </a:t>
            </a:r>
            <a:r>
              <a:rPr lang="fr-FR" dirty="0" smtClean="0">
                <a:solidFill>
                  <a:schemeClr val="tx1"/>
                </a:solidFill>
              </a:rPr>
              <a:t>qui sont des prolongements de l'extérieur (voies respiratoires, tube digestif, voies urinaires et voies génitales). Ces épithéliums de revêtement portent le nom </a:t>
            </a:r>
            <a:r>
              <a:rPr lang="fr-FR" b="1" dirty="0" smtClean="0">
                <a:solidFill>
                  <a:schemeClr val="tx1"/>
                </a:solidFill>
              </a:rPr>
              <a:t>d'épithélium. </a:t>
            </a:r>
          </a:p>
          <a:p>
            <a:endParaRPr lang="fr-FR" dirty="0"/>
          </a:p>
        </p:txBody>
      </p:sp>
    </p:spTree>
    <p:extLst>
      <p:ext uri="{BB962C8B-B14F-4D97-AF65-F5344CB8AC3E}">
        <p14:creationId xmlns:p14="http://schemas.microsoft.com/office/powerpoint/2010/main" val="23291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chemeClr val="tx1"/>
                </a:solidFill>
              </a:rPr>
              <a:t>les cavités closes </a:t>
            </a:r>
            <a:r>
              <a:rPr lang="fr-FR" dirty="0" smtClean="0">
                <a:solidFill>
                  <a:schemeClr val="tx1"/>
                </a:solidFill>
              </a:rPr>
              <a:t>(cavités </a:t>
            </a:r>
            <a:r>
              <a:rPr lang="fr-FR" u="sng" dirty="0" smtClean="0"/>
              <a:t>cardiaques </a:t>
            </a:r>
            <a:r>
              <a:rPr lang="fr-FR" dirty="0" smtClean="0">
                <a:solidFill>
                  <a:schemeClr val="tx1"/>
                </a:solidFill>
              </a:rPr>
              <a:t>et </a:t>
            </a:r>
            <a:r>
              <a:rPr lang="fr-FR" u="sng" dirty="0" smtClean="0">
                <a:solidFill>
                  <a:schemeClr val="tx1"/>
                </a:solidFill>
              </a:rPr>
              <a:t>vasculaires</a:t>
            </a:r>
            <a:r>
              <a:rPr lang="fr-FR" dirty="0" smtClean="0">
                <a:solidFill>
                  <a:schemeClr val="tx1"/>
                </a:solidFill>
              </a:rPr>
              <a:t>) dont les épithéliums de revêtement sont des </a:t>
            </a:r>
            <a:r>
              <a:rPr lang="fr-FR" b="1" dirty="0" smtClean="0">
                <a:solidFill>
                  <a:schemeClr val="tx1"/>
                </a:solidFill>
              </a:rPr>
              <a:t>endothéliums</a:t>
            </a:r>
            <a:r>
              <a:rPr lang="fr-FR" dirty="0" smtClean="0">
                <a:solidFill>
                  <a:schemeClr val="tx1"/>
                </a:solidFill>
              </a:rPr>
              <a:t>. </a:t>
            </a:r>
          </a:p>
          <a:p>
            <a:r>
              <a:rPr lang="fr-FR" b="1" dirty="0" smtClean="0">
                <a:solidFill>
                  <a:schemeClr val="tx1"/>
                </a:solidFill>
              </a:rPr>
              <a:t>les cavités </a:t>
            </a:r>
            <a:r>
              <a:rPr lang="fr-FR" b="1" dirty="0" err="1" smtClean="0">
                <a:solidFill>
                  <a:schemeClr val="tx1"/>
                </a:solidFill>
              </a:rPr>
              <a:t>coelomiques</a:t>
            </a:r>
            <a:r>
              <a:rPr lang="fr-FR" b="1" dirty="0" smtClean="0">
                <a:solidFill>
                  <a:schemeClr val="tx1"/>
                </a:solidFill>
              </a:rPr>
              <a:t> </a:t>
            </a:r>
            <a:r>
              <a:rPr lang="fr-FR" dirty="0" smtClean="0">
                <a:solidFill>
                  <a:schemeClr val="tx1"/>
                </a:solidFill>
              </a:rPr>
              <a:t>(</a:t>
            </a:r>
            <a:r>
              <a:rPr lang="fr-FR" u="sng" dirty="0" smtClean="0">
                <a:solidFill>
                  <a:schemeClr val="tx1"/>
                </a:solidFill>
              </a:rPr>
              <a:t>cavités pleurale, péritonéale et péricardique). </a:t>
            </a:r>
            <a:r>
              <a:rPr lang="fr-FR" dirty="0" smtClean="0">
                <a:solidFill>
                  <a:schemeClr val="tx1"/>
                </a:solidFill>
              </a:rPr>
              <a:t>Les épithéliums correspondants sont des </a:t>
            </a:r>
            <a:r>
              <a:rPr lang="fr-FR" b="1" dirty="0" err="1" smtClean="0">
                <a:solidFill>
                  <a:schemeClr val="tx1"/>
                </a:solidFill>
              </a:rPr>
              <a:t>mésothéliums</a:t>
            </a:r>
            <a:r>
              <a:rPr lang="fr-FR" b="1" dirty="0" smtClean="0">
                <a:solidFill>
                  <a:schemeClr val="tx1"/>
                </a:solidFill>
              </a:rPr>
              <a:t>. </a:t>
            </a:r>
          </a:p>
          <a:p>
            <a:endParaRPr lang="fr-FR" dirty="0" smtClean="0">
              <a:solidFill>
                <a:schemeClr val="tx1"/>
              </a:solidFill>
            </a:endParaRPr>
          </a:p>
          <a:p>
            <a:endParaRPr lang="fr-FR" dirty="0"/>
          </a:p>
        </p:txBody>
      </p:sp>
    </p:spTree>
    <p:extLst>
      <p:ext uri="{BB962C8B-B14F-4D97-AF65-F5344CB8AC3E}">
        <p14:creationId xmlns:p14="http://schemas.microsoft.com/office/powerpoint/2010/main" val="35736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dirty="0" smtClean="0"/>
              <a:t>Critères  de  classification</a:t>
            </a:r>
          </a:p>
          <a:p>
            <a:pPr marL="0" indent="0">
              <a:buNone/>
            </a:pPr>
            <a:r>
              <a:rPr lang="fr-FR" dirty="0" smtClean="0"/>
              <a:t>Pour définir un épithélium, plusieurs critères sont pris en compte :</a:t>
            </a:r>
          </a:p>
          <a:p>
            <a:r>
              <a:rPr lang="fr-FR" u="sng" dirty="0" smtClean="0">
                <a:solidFill>
                  <a:schemeClr val="accent6">
                    <a:lumMod val="75000"/>
                  </a:schemeClr>
                </a:solidFill>
              </a:rPr>
              <a:t>la forme </a:t>
            </a:r>
            <a:r>
              <a:rPr lang="fr-FR" dirty="0" smtClean="0"/>
              <a:t>des cellules </a:t>
            </a:r>
            <a:r>
              <a:rPr lang="fr-FR" u="sng" dirty="0" smtClean="0"/>
              <a:t>superficielles </a:t>
            </a:r>
            <a:r>
              <a:rPr lang="fr-FR" dirty="0" smtClean="0"/>
              <a:t>qui le constituent;</a:t>
            </a:r>
          </a:p>
          <a:p>
            <a:r>
              <a:rPr lang="fr-FR" dirty="0" smtClean="0">
                <a:solidFill>
                  <a:schemeClr val="accent6">
                    <a:lumMod val="75000"/>
                  </a:schemeClr>
                </a:solidFill>
              </a:rPr>
              <a:t> </a:t>
            </a:r>
            <a:r>
              <a:rPr lang="fr-FR" u="sng" dirty="0" smtClean="0">
                <a:solidFill>
                  <a:schemeClr val="accent6">
                    <a:lumMod val="75000"/>
                  </a:schemeClr>
                </a:solidFill>
              </a:rPr>
              <a:t>du nombre de couches</a:t>
            </a:r>
            <a:r>
              <a:rPr lang="fr-FR" dirty="0" smtClean="0">
                <a:solidFill>
                  <a:schemeClr val="accent6">
                    <a:lumMod val="75000"/>
                  </a:schemeClr>
                </a:solidFill>
              </a:rPr>
              <a:t> </a:t>
            </a:r>
            <a:r>
              <a:rPr lang="fr-FR" dirty="0" smtClean="0"/>
              <a:t>cellulaires présentes</a:t>
            </a:r>
            <a:r>
              <a:rPr lang="fr-FR" dirty="0" smtClean="0">
                <a:solidFill>
                  <a:schemeClr val="accent6">
                    <a:lumMod val="75000"/>
                  </a:schemeClr>
                </a:solidFill>
              </a:rPr>
              <a:t>;</a:t>
            </a:r>
          </a:p>
          <a:p>
            <a:pPr marL="571500" indent="-457200"/>
            <a:r>
              <a:rPr lang="fr-FR" u="sng" dirty="0" smtClean="0">
                <a:solidFill>
                  <a:schemeClr val="accent6">
                    <a:lumMod val="75000"/>
                  </a:schemeClr>
                </a:solidFill>
              </a:rPr>
              <a:t>la spécialisation du pôle apical</a:t>
            </a:r>
          </a:p>
          <a:p>
            <a:pPr marL="571500" indent="-457200"/>
            <a:r>
              <a:rPr lang="fr-FR" u="sng" dirty="0" smtClean="0">
                <a:solidFill>
                  <a:schemeClr val="accent6">
                    <a:lumMod val="75000"/>
                  </a:schemeClr>
                </a:solidFill>
              </a:rPr>
              <a:t>présence de cellules particulières</a:t>
            </a:r>
          </a:p>
          <a:p>
            <a:pPr marL="0" indent="0">
              <a:buNone/>
            </a:pPr>
            <a:endParaRPr lang="fr-FR" dirty="0"/>
          </a:p>
        </p:txBody>
      </p:sp>
    </p:spTree>
    <p:extLst>
      <p:ext uri="{BB962C8B-B14F-4D97-AF65-F5344CB8AC3E}">
        <p14:creationId xmlns:p14="http://schemas.microsoft.com/office/powerpoint/2010/main" val="41429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Forme des cellules</a:t>
            </a:r>
          </a:p>
          <a:p>
            <a:pPr marL="0" indent="0">
              <a:buNone/>
            </a:pPr>
            <a:r>
              <a:rPr lang="fr-FR" dirty="0" smtClean="0"/>
              <a:t>                    </a:t>
            </a:r>
            <a:r>
              <a:rPr lang="fr-FR" u="sng" dirty="0" smtClean="0">
                <a:solidFill>
                  <a:schemeClr val="accent6"/>
                </a:solidFill>
              </a:rPr>
              <a:t>Cellules pavimenteuses</a:t>
            </a:r>
          </a:p>
          <a:p>
            <a:pPr marL="0" indent="0">
              <a:buNone/>
            </a:pPr>
            <a:r>
              <a:rPr lang="fr-FR" dirty="0" smtClean="0"/>
              <a:t>Ce sont des cellules </a:t>
            </a:r>
            <a:r>
              <a:rPr lang="fr-FR" b="1" dirty="0" smtClean="0"/>
              <a:t>plates</a:t>
            </a:r>
            <a:r>
              <a:rPr lang="fr-FR" dirty="0" smtClean="0"/>
              <a:t> à contour irrégulier, possédant un noyau central.</a:t>
            </a:r>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4221088"/>
            <a:ext cx="56166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32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u="sng" dirty="0" smtClean="0">
                <a:solidFill>
                  <a:schemeClr val="accent6"/>
                </a:solidFill>
              </a:rPr>
              <a:t>Cellules cubiques</a:t>
            </a:r>
          </a:p>
          <a:p>
            <a:r>
              <a:rPr lang="fr-FR" dirty="0" smtClean="0">
                <a:solidFill>
                  <a:schemeClr val="tx1"/>
                </a:solidFill>
              </a:rPr>
              <a:t>Les cellules </a:t>
            </a:r>
            <a:r>
              <a:rPr lang="fr-FR" b="1" dirty="0" smtClean="0">
                <a:solidFill>
                  <a:schemeClr val="tx1"/>
                </a:solidFill>
              </a:rPr>
              <a:t>cubiques</a:t>
            </a:r>
            <a:r>
              <a:rPr lang="fr-FR" dirty="0" smtClean="0">
                <a:solidFill>
                  <a:schemeClr val="tx1"/>
                </a:solidFill>
              </a:rPr>
              <a:t> apparaissent en coupe aussi hautes que larges. Leurs noyaux sont généralement rond.</a:t>
            </a:r>
          </a:p>
          <a:p>
            <a:endParaRPr lang="fr-FR" u="sng" dirty="0" smtClean="0">
              <a:solidFill>
                <a:schemeClr val="accent6"/>
              </a:solidFill>
            </a:endParaRPr>
          </a:p>
          <a:p>
            <a:pPr algn="ct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21088"/>
            <a:ext cx="7128792" cy="192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751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dirty="0" smtClean="0">
                <a:solidFill>
                  <a:schemeClr val="accent6"/>
                </a:solidFill>
              </a:rPr>
              <a:t>Cellules prismatiques ou cylindriques</a:t>
            </a:r>
          </a:p>
          <a:p>
            <a:r>
              <a:rPr lang="fr-FR" dirty="0" smtClean="0">
                <a:solidFill>
                  <a:schemeClr val="tx1"/>
                </a:solidFill>
              </a:rPr>
              <a:t>apparaissent, en coupe, plus hautes que larges. Leurs noyaux sont habituellement ovoïdes</a:t>
            </a:r>
          </a:p>
          <a:p>
            <a:endParaRPr lang="fr-FR" dirty="0">
              <a:solidFill>
                <a:schemeClr val="accent6"/>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92927"/>
            <a:ext cx="5472112" cy="261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88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Nombre d'assises cellulaires</a:t>
            </a:r>
          </a:p>
          <a:p>
            <a:pPr marL="0" indent="0" algn="ctr">
              <a:buNone/>
            </a:pPr>
            <a:r>
              <a:rPr lang="fr-FR" u="sng" dirty="0" smtClean="0">
                <a:solidFill>
                  <a:schemeClr val="accent6"/>
                </a:solidFill>
              </a:rPr>
              <a:t>épithéliums simples</a:t>
            </a:r>
          </a:p>
          <a:p>
            <a:pPr marL="0" indent="0">
              <a:buNone/>
            </a:pPr>
            <a:r>
              <a:rPr lang="fr-FR" dirty="0" smtClean="0"/>
              <a:t>les épithéliums simples comportant </a:t>
            </a:r>
            <a:r>
              <a:rPr lang="fr-FR" b="1" dirty="0" smtClean="0"/>
              <a:t>une seule couche de cellules</a:t>
            </a:r>
            <a:r>
              <a:rPr lang="fr-FR" dirty="0" smtClean="0"/>
              <a:t>. Le pôle apical de chaque cellule est en contact avec la lumière de la cavité et le pôle basal repose sur la lame basale</a:t>
            </a:r>
          </a:p>
          <a:p>
            <a:pPr marL="0" indent="0">
              <a:buNone/>
            </a:pPr>
            <a:endParaRPr lang="fr-FR" b="1" u="sng" dirty="0">
              <a:solidFill>
                <a:schemeClr val="accent6"/>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941168"/>
            <a:ext cx="3636000" cy="180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36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u="sng" dirty="0" smtClean="0">
                <a:solidFill>
                  <a:schemeClr val="accent6"/>
                </a:solidFill>
              </a:rPr>
              <a:t>Les épithéliums stratifiés</a:t>
            </a:r>
          </a:p>
          <a:p>
            <a:r>
              <a:rPr lang="fr-FR" dirty="0" smtClean="0">
                <a:solidFill>
                  <a:schemeClr val="tx1"/>
                </a:solidFill>
              </a:rPr>
              <a:t>Les épithéliums </a:t>
            </a:r>
            <a:r>
              <a:rPr lang="fr-FR" b="1" dirty="0" smtClean="0">
                <a:solidFill>
                  <a:schemeClr val="tx1"/>
                </a:solidFill>
              </a:rPr>
              <a:t>stratifiés</a:t>
            </a:r>
            <a:r>
              <a:rPr lang="fr-FR" dirty="0" smtClean="0">
                <a:solidFill>
                  <a:schemeClr val="tx1"/>
                </a:solidFill>
              </a:rPr>
              <a:t> </a:t>
            </a:r>
            <a:r>
              <a:rPr lang="fr-FR" b="1" dirty="0" smtClean="0">
                <a:solidFill>
                  <a:schemeClr val="tx1"/>
                </a:solidFill>
              </a:rPr>
              <a:t>comportent plusieurs assises cellulaires superposées</a:t>
            </a:r>
            <a:r>
              <a:rPr lang="fr-FR" dirty="0" smtClean="0">
                <a:solidFill>
                  <a:schemeClr val="tx1"/>
                </a:solidFill>
              </a:rPr>
              <a:t>. Une seule couche repose sur la lame basale. Cette couche la plus profonde représente habituellement la couche germinative de régénération.</a:t>
            </a:r>
          </a:p>
          <a:p>
            <a:endParaRPr lang="fr-FR" dirty="0" smtClean="0">
              <a:solidFill>
                <a:schemeClr val="tx1"/>
              </a:solidFill>
            </a:endParaRPr>
          </a:p>
          <a:p>
            <a:endParaRPr lang="fr-FR" u="sng" dirty="0">
              <a:solidFill>
                <a:schemeClr val="accent6"/>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336" y="4869160"/>
            <a:ext cx="5940168"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0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dirty="0" smtClean="0">
                <a:solidFill>
                  <a:schemeClr val="accent6"/>
                </a:solidFill>
              </a:rPr>
              <a:t>Les épithéliums </a:t>
            </a:r>
            <a:r>
              <a:rPr lang="fr-FR" b="1" dirty="0" err="1" smtClean="0">
                <a:solidFill>
                  <a:schemeClr val="accent6"/>
                </a:solidFill>
              </a:rPr>
              <a:t>pseudostratifiés</a:t>
            </a:r>
            <a:endParaRPr lang="fr-FR" b="1" dirty="0" smtClean="0">
              <a:solidFill>
                <a:schemeClr val="accent6"/>
              </a:solidFill>
            </a:endParaRPr>
          </a:p>
          <a:p>
            <a:r>
              <a:rPr lang="fr-FR" dirty="0" smtClean="0">
                <a:solidFill>
                  <a:schemeClr val="tx1"/>
                </a:solidFill>
              </a:rPr>
              <a:t>Les épithéliums </a:t>
            </a:r>
            <a:r>
              <a:rPr lang="fr-FR" b="1" dirty="0" err="1" smtClean="0">
                <a:solidFill>
                  <a:schemeClr val="tx1"/>
                </a:solidFill>
              </a:rPr>
              <a:t>pseudostratifiés</a:t>
            </a:r>
            <a:r>
              <a:rPr lang="fr-FR" dirty="0" smtClean="0">
                <a:solidFill>
                  <a:schemeClr val="tx1"/>
                </a:solidFill>
              </a:rPr>
              <a:t> parais­sent posséder plusieurs couches de cellules mais en réalité, la face basale  de chaque cellule repose sur la lame basale. Par contre, le pôle apical n'atteint pas toujours la surface de l'épithélium.</a:t>
            </a:r>
          </a:p>
          <a:p>
            <a:pPr marL="114300" indent="0">
              <a:buNone/>
            </a:pPr>
            <a:endParaRPr lang="fr-FR" dirty="0" smtClean="0">
              <a:solidFill>
                <a:schemeClr val="tx1"/>
              </a:solidFill>
            </a:endParaRPr>
          </a:p>
          <a:p>
            <a:endParaRPr lang="fr-FR" dirty="0">
              <a:solidFill>
                <a:schemeClr val="accent6"/>
              </a:solidFill>
            </a:endParaRPr>
          </a:p>
        </p:txBody>
      </p:sp>
      <p:pic>
        <p:nvPicPr>
          <p:cNvPr id="4" name="Picture 4" descr="C:\Users\emachines\Pictures\figure5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869160"/>
            <a:ext cx="288032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203" y="4869160"/>
            <a:ext cx="24479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91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Spécialisation du pôle apical</a:t>
            </a:r>
          </a:p>
          <a:p>
            <a:pPr marL="0" indent="0">
              <a:buNone/>
            </a:pPr>
            <a:r>
              <a:rPr lang="fr-FR" dirty="0" smtClean="0"/>
              <a:t>Des différenciations de la membrane plasmique apicale , elles permettent à la cellule épithéliale d'assurer une fonction bien précise.</a:t>
            </a:r>
          </a:p>
          <a:p>
            <a:endParaRPr lang="fr-FR" dirty="0"/>
          </a:p>
        </p:txBody>
      </p:sp>
    </p:spTree>
    <p:extLst>
      <p:ext uri="{BB962C8B-B14F-4D97-AF65-F5344CB8AC3E}">
        <p14:creationId xmlns:p14="http://schemas.microsoft.com/office/powerpoint/2010/main" val="424779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solidFill>
                  <a:schemeClr val="accent3">
                    <a:lumMod val="75000"/>
                  </a:schemeClr>
                </a:solidFill>
              </a:rPr>
              <a:t>Plan du cours </a:t>
            </a:r>
            <a:endParaRPr lang="fr-FR" b="1" dirty="0">
              <a:solidFill>
                <a:schemeClr val="accent3">
                  <a:lumMod val="75000"/>
                </a:schemeClr>
              </a:solidFill>
            </a:endParaRPr>
          </a:p>
        </p:txBody>
      </p:sp>
      <p:sp>
        <p:nvSpPr>
          <p:cNvPr id="3" name="Espace réservé du contenu 2"/>
          <p:cNvSpPr>
            <a:spLocks noGrp="1"/>
          </p:cNvSpPr>
          <p:nvPr>
            <p:ph idx="1"/>
          </p:nvPr>
        </p:nvSpPr>
        <p:spPr/>
        <p:txBody>
          <a:bodyPr/>
          <a:lstStyle/>
          <a:p>
            <a:r>
              <a:rPr lang="fr-FR" dirty="0" smtClean="0"/>
              <a:t>Introduction générale</a:t>
            </a:r>
          </a:p>
          <a:p>
            <a:r>
              <a:rPr lang="fr-FR" dirty="0" smtClean="0"/>
              <a:t>Définition du tissu épithélial</a:t>
            </a:r>
          </a:p>
          <a:p>
            <a:r>
              <a:rPr lang="fr-FR" dirty="0" smtClean="0"/>
              <a:t> origine embryonnaire des tissus épithéliaux</a:t>
            </a:r>
          </a:p>
          <a:p>
            <a:r>
              <a:rPr lang="fr-FR" dirty="0" smtClean="0"/>
              <a:t>Classification des tissus épithéliaux</a:t>
            </a:r>
          </a:p>
          <a:p>
            <a:r>
              <a:rPr lang="fr-FR" b="1" u="sng" dirty="0" smtClean="0"/>
              <a:t>Epithéliums de revêtement</a:t>
            </a:r>
          </a:p>
          <a:p>
            <a:r>
              <a:rPr lang="fr-FR" b="1" u="sng" dirty="0"/>
              <a:t>Epithélium glandulaire </a:t>
            </a:r>
            <a:endParaRPr lang="fr-FR" b="1" u="sng" dirty="0" smtClean="0"/>
          </a:p>
          <a:p>
            <a:pPr marL="0" indent="0">
              <a:buNone/>
            </a:pPr>
            <a:r>
              <a:rPr lang="fr-FR" dirty="0" smtClean="0"/>
              <a:t> </a:t>
            </a:r>
            <a:endParaRPr lang="fr-FR" dirty="0"/>
          </a:p>
        </p:txBody>
      </p:sp>
    </p:spTree>
    <p:extLst>
      <p:ext uri="{BB962C8B-B14F-4D97-AF65-F5344CB8AC3E}">
        <p14:creationId xmlns:p14="http://schemas.microsoft.com/office/powerpoint/2010/main" val="235744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 </a:t>
            </a:r>
            <a:r>
              <a:rPr lang="fr-FR" u="sng" dirty="0" smtClean="0">
                <a:solidFill>
                  <a:schemeClr val="accent6"/>
                </a:solidFill>
              </a:rPr>
              <a:t>Microvillosités</a:t>
            </a:r>
          </a:p>
          <a:p>
            <a:r>
              <a:rPr lang="fr-FR" dirty="0" smtClean="0"/>
              <a:t>Ce sont des expansions cylindriques, limitées par la membrane plasmique apicale </a:t>
            </a:r>
          </a:p>
          <a:p>
            <a:pPr algn="ctr"/>
            <a:r>
              <a:rPr lang="fr-FR" u="sng" dirty="0" smtClean="0"/>
              <a:t>plateau strié</a:t>
            </a:r>
          </a:p>
          <a:p>
            <a:pPr algn="ctr"/>
            <a:r>
              <a:rPr lang="fr-FR" u="sng" dirty="0" smtClean="0"/>
              <a:t>bordure en brosse</a:t>
            </a:r>
          </a:p>
          <a:p>
            <a:r>
              <a:rPr lang="fr-FR" u="sng" dirty="0" err="1" smtClean="0">
                <a:solidFill>
                  <a:schemeClr val="accent6"/>
                </a:solidFill>
              </a:rPr>
              <a:t>Stéréocils</a:t>
            </a:r>
            <a:endParaRPr lang="fr-FR" u="sng" dirty="0" smtClean="0">
              <a:solidFill>
                <a:schemeClr val="accent6"/>
              </a:solidFill>
            </a:endParaRPr>
          </a:p>
          <a:p>
            <a:r>
              <a:rPr lang="fr-FR" u="sng" dirty="0" smtClean="0">
                <a:solidFill>
                  <a:schemeClr val="accent6"/>
                </a:solidFill>
              </a:rPr>
              <a:t>Cils vibratiles</a:t>
            </a:r>
          </a:p>
          <a:p>
            <a:endParaRPr lang="fr-FR" dirty="0"/>
          </a:p>
        </p:txBody>
      </p:sp>
    </p:spTree>
    <p:extLst>
      <p:ext uri="{BB962C8B-B14F-4D97-AF65-F5344CB8AC3E}">
        <p14:creationId xmlns:p14="http://schemas.microsoft.com/office/powerpoint/2010/main" val="3354420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628800"/>
            <a:ext cx="51845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02433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49080"/>
            <a:ext cx="30670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289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24024"/>
            <a:ext cx="5328592" cy="436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474"/>
            <a:ext cx="2553841" cy="32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222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7864" y="5517232"/>
            <a:ext cx="5578446" cy="1152128"/>
          </a:xfrm>
        </p:spPr>
        <p:txBody>
          <a:bodyPr/>
          <a:lstStyle/>
          <a:p>
            <a:pPr marL="0" indent="0">
              <a:buNone/>
            </a:pPr>
            <a:r>
              <a:rPr lang="fr-FR" b="1" dirty="0" smtClean="0">
                <a:solidFill>
                  <a:schemeClr val="accent6"/>
                </a:solidFill>
              </a:rPr>
              <a:t>Interviennent dans le mouvement unidirectionnel</a:t>
            </a:r>
            <a:endParaRPr lang="fr-FR" b="1" dirty="0">
              <a:solidFill>
                <a:schemeClr val="accent6"/>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4455"/>
            <a:ext cx="24860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764704"/>
            <a:ext cx="5472608" cy="479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147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681163"/>
            <a:ext cx="4536504" cy="441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90700"/>
            <a:ext cx="2880320" cy="408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16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a:t>présence de cellules particulières</a:t>
            </a:r>
          </a:p>
          <a:p>
            <a:r>
              <a:rPr lang="fr-FR" dirty="0" smtClean="0"/>
              <a:t>Cellules à pôle muqueux fermés </a:t>
            </a:r>
          </a:p>
          <a:p>
            <a:r>
              <a:rPr lang="fr-FR" dirty="0" smtClean="0"/>
              <a:t>Cellules à pôle muqueux ouvert(caliciforme) </a:t>
            </a:r>
          </a:p>
          <a:p>
            <a:pPr marL="0" indent="0">
              <a:buNone/>
            </a:pPr>
            <a:endParaRPr lang="fr-FR" dirty="0" smtClean="0"/>
          </a:p>
          <a:p>
            <a:endParaRPr lang="fr-FR" dirty="0"/>
          </a:p>
        </p:txBody>
      </p:sp>
    </p:spTree>
    <p:extLst>
      <p:ext uri="{BB962C8B-B14F-4D97-AF65-F5344CB8AC3E}">
        <p14:creationId xmlns:p14="http://schemas.microsoft.com/office/powerpoint/2010/main" val="305268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solidFill>
                  <a:srgbClr val="0070C0"/>
                </a:solidFill>
              </a:rPr>
              <a:t>cellules caliciformes </a:t>
            </a:r>
            <a:r>
              <a:rPr lang="fr-FR" b="1" dirty="0" smtClean="0">
                <a:solidFill>
                  <a:srgbClr val="0070C0"/>
                </a:solidFill>
              </a:rPr>
              <a:t>:</a:t>
            </a:r>
          </a:p>
          <a:p>
            <a:pPr marL="0" indent="0">
              <a:buNone/>
            </a:pPr>
            <a:r>
              <a:rPr lang="fr-FR" dirty="0" smtClean="0"/>
              <a:t> </a:t>
            </a:r>
            <a:r>
              <a:rPr lang="fr-FR" dirty="0"/>
              <a:t>elles sont incluses dans les </a:t>
            </a:r>
            <a:r>
              <a:rPr lang="fr-FR" dirty="0" smtClean="0"/>
              <a:t>épithéliums </a:t>
            </a:r>
            <a:r>
              <a:rPr lang="fr-FR" b="1" dirty="0" smtClean="0">
                <a:solidFill>
                  <a:srgbClr val="0070C0"/>
                </a:solidFill>
              </a:rPr>
              <a:t>simples </a:t>
            </a:r>
            <a:r>
              <a:rPr lang="fr-FR" b="1" dirty="0">
                <a:solidFill>
                  <a:srgbClr val="0070C0"/>
                </a:solidFill>
              </a:rPr>
              <a:t>et </a:t>
            </a:r>
            <a:r>
              <a:rPr lang="fr-FR" b="1" dirty="0" err="1">
                <a:solidFill>
                  <a:srgbClr val="0070C0"/>
                </a:solidFill>
              </a:rPr>
              <a:t>pseudostratifiés</a:t>
            </a:r>
            <a:r>
              <a:rPr lang="fr-FR" b="1" dirty="0">
                <a:solidFill>
                  <a:srgbClr val="0070C0"/>
                </a:solidFill>
              </a:rPr>
              <a:t>.</a:t>
            </a:r>
          </a:p>
          <a:p>
            <a:r>
              <a:rPr lang="fr-FR" dirty="0"/>
              <a:t>Rôle : synthèse des grains de mucine, qui par </a:t>
            </a:r>
            <a:r>
              <a:rPr lang="fr-FR" dirty="0" smtClean="0"/>
              <a:t>hydratation à </a:t>
            </a:r>
            <a:r>
              <a:rPr lang="fr-FR" dirty="0"/>
              <a:t>l’extérieur de la cellule, se transforment en mucus </a:t>
            </a:r>
            <a:r>
              <a:rPr lang="fr-FR" dirty="0" smtClean="0"/>
              <a:t> </a:t>
            </a:r>
            <a:r>
              <a:rPr lang="fr-FR" dirty="0"/>
              <a:t>intervenant dans la lubrification.</a:t>
            </a:r>
          </a:p>
          <a:p>
            <a:endParaRPr lang="fr-FR" dirty="0"/>
          </a:p>
        </p:txBody>
      </p:sp>
    </p:spTree>
    <p:extLst>
      <p:ext uri="{BB962C8B-B14F-4D97-AF65-F5344CB8AC3E}">
        <p14:creationId xmlns:p14="http://schemas.microsoft.com/office/powerpoint/2010/main" val="975365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b="1" u="sng" dirty="0">
                <a:solidFill>
                  <a:srgbClr val="0070C0"/>
                </a:solidFill>
              </a:rPr>
              <a:t>Cellules à pôle muqueux fermés </a:t>
            </a:r>
          </a:p>
          <a:p>
            <a:pPr marL="0" indent="0">
              <a:buNone/>
            </a:pPr>
            <a:r>
              <a:rPr lang="fr-FR" dirty="0" smtClean="0"/>
              <a:t>spécifiques </a:t>
            </a:r>
            <a:r>
              <a:rPr lang="fr-FR" dirty="0"/>
              <a:t>à </a:t>
            </a:r>
            <a:r>
              <a:rPr lang="fr-FR" dirty="0">
                <a:solidFill>
                  <a:srgbClr val="0070C0"/>
                </a:solidFill>
              </a:rPr>
              <a:t>l’épithélium gastrique.</a:t>
            </a:r>
          </a:p>
          <a:p>
            <a:r>
              <a:rPr lang="fr-FR" dirty="0"/>
              <a:t>Rôle : synthèse des grains de mucine, qui par </a:t>
            </a:r>
            <a:r>
              <a:rPr lang="fr-FR" dirty="0" smtClean="0"/>
              <a:t>hydratation à </a:t>
            </a:r>
            <a:r>
              <a:rPr lang="fr-FR" dirty="0"/>
              <a:t>l’extérieur de la cellule, donnent le mucus, intervenant dans </a:t>
            </a:r>
            <a:r>
              <a:rPr lang="fr-FR" dirty="0" smtClean="0"/>
              <a:t>la protection </a:t>
            </a:r>
            <a:r>
              <a:rPr lang="fr-FR" dirty="0"/>
              <a:t>de l’estomac contre les </a:t>
            </a:r>
            <a:r>
              <a:rPr lang="fr-FR" dirty="0" smtClean="0"/>
              <a:t> </a:t>
            </a:r>
            <a:r>
              <a:rPr lang="fr-FR" dirty="0"/>
              <a:t>agressions acides.</a:t>
            </a:r>
          </a:p>
          <a:p>
            <a:endParaRPr lang="fr-FR" dirty="0"/>
          </a:p>
        </p:txBody>
      </p:sp>
    </p:spTree>
    <p:extLst>
      <p:ext uri="{BB962C8B-B14F-4D97-AF65-F5344CB8AC3E}">
        <p14:creationId xmlns:p14="http://schemas.microsoft.com/office/powerpoint/2010/main" val="3805514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2170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60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solidFill>
                  <a:srgbClr val="FF0000"/>
                </a:solidFill>
              </a:rPr>
              <a:t>l’épithélium de la peau </a:t>
            </a:r>
            <a:r>
              <a:rPr lang="fr-FR" dirty="0"/>
              <a:t>s’appelle l</a:t>
            </a:r>
            <a:r>
              <a:rPr lang="fr-FR" dirty="0">
                <a:solidFill>
                  <a:srgbClr val="FF0000"/>
                </a:solidFill>
              </a:rPr>
              <a:t>’épiderme</a:t>
            </a:r>
            <a:r>
              <a:rPr lang="fr-FR" dirty="0"/>
              <a:t> et le tissu conjonctif sous-jacent </a:t>
            </a:r>
            <a:r>
              <a:rPr lang="fr-FR" dirty="0">
                <a:solidFill>
                  <a:srgbClr val="FF0000"/>
                </a:solidFill>
              </a:rPr>
              <a:t>le derme</a:t>
            </a:r>
            <a:r>
              <a:rPr lang="fr-FR" dirty="0" smtClean="0"/>
              <a:t>,</a:t>
            </a:r>
          </a:p>
          <a:p>
            <a:pPr marL="0" indent="0">
              <a:buNone/>
            </a:pPr>
            <a:endParaRPr lang="fr-FR" dirty="0"/>
          </a:p>
          <a:p>
            <a:r>
              <a:rPr lang="fr-FR" dirty="0" smtClean="0">
                <a:solidFill>
                  <a:srgbClr val="FF0000"/>
                </a:solidFill>
              </a:rPr>
              <a:t>l’épithélium </a:t>
            </a:r>
            <a:r>
              <a:rPr lang="fr-FR" dirty="0">
                <a:solidFill>
                  <a:srgbClr val="FF0000"/>
                </a:solidFill>
              </a:rPr>
              <a:t>de l’endocarde </a:t>
            </a:r>
            <a:r>
              <a:rPr lang="fr-FR" dirty="0"/>
              <a:t>du cœur et </a:t>
            </a:r>
            <a:r>
              <a:rPr lang="fr-FR" dirty="0">
                <a:solidFill>
                  <a:srgbClr val="FF0000"/>
                </a:solidFill>
              </a:rPr>
              <a:t>de l’intima des</a:t>
            </a:r>
            <a:r>
              <a:rPr lang="fr-FR" dirty="0"/>
              <a:t> </a:t>
            </a:r>
            <a:r>
              <a:rPr lang="fr-FR" dirty="0">
                <a:solidFill>
                  <a:srgbClr val="FF0000"/>
                </a:solidFill>
              </a:rPr>
              <a:t>vaisseaux</a:t>
            </a:r>
            <a:r>
              <a:rPr lang="fr-FR" dirty="0"/>
              <a:t> s’appelle un </a:t>
            </a:r>
            <a:r>
              <a:rPr lang="fr-FR" dirty="0">
                <a:solidFill>
                  <a:srgbClr val="FF0000"/>
                </a:solidFill>
              </a:rPr>
              <a:t>endothélium</a:t>
            </a:r>
            <a:r>
              <a:rPr lang="fr-FR" dirty="0"/>
              <a:t> </a:t>
            </a:r>
            <a:r>
              <a:rPr lang="fr-FR" dirty="0" smtClean="0"/>
              <a:t>et le </a:t>
            </a:r>
            <a:r>
              <a:rPr lang="fr-FR" dirty="0"/>
              <a:t>tissu conjonctif sous-jacent la </a:t>
            </a:r>
            <a:r>
              <a:rPr lang="fr-FR" dirty="0">
                <a:solidFill>
                  <a:srgbClr val="FF0000"/>
                </a:solidFill>
              </a:rPr>
              <a:t>couche </a:t>
            </a:r>
            <a:r>
              <a:rPr lang="fr-FR" dirty="0" smtClean="0">
                <a:solidFill>
                  <a:srgbClr val="FF0000"/>
                </a:solidFill>
              </a:rPr>
              <a:t>sous-endothéliale</a:t>
            </a:r>
          </a:p>
          <a:p>
            <a:endParaRPr lang="fr-FR" dirty="0">
              <a:solidFill>
                <a:srgbClr val="FF0000"/>
              </a:solidFill>
            </a:endParaRPr>
          </a:p>
          <a:p>
            <a:r>
              <a:rPr lang="fr-FR" dirty="0">
                <a:solidFill>
                  <a:srgbClr val="FF0000"/>
                </a:solidFill>
              </a:rPr>
              <a:t>l’épithélium d’une séreuse </a:t>
            </a:r>
            <a:r>
              <a:rPr lang="fr-FR" dirty="0"/>
              <a:t>s’appelle un </a:t>
            </a:r>
            <a:r>
              <a:rPr lang="fr-FR" dirty="0" err="1">
                <a:solidFill>
                  <a:srgbClr val="FF0000"/>
                </a:solidFill>
              </a:rPr>
              <a:t>mésothélium</a:t>
            </a:r>
            <a:r>
              <a:rPr lang="fr-FR" dirty="0"/>
              <a:t> et le tissu conjonctif sous-jacent </a:t>
            </a:r>
            <a:r>
              <a:rPr lang="fr-FR" dirty="0" smtClean="0">
                <a:solidFill>
                  <a:srgbClr val="FF0000"/>
                </a:solidFill>
              </a:rPr>
              <a:t>la couche </a:t>
            </a:r>
            <a:r>
              <a:rPr lang="fr-FR" dirty="0">
                <a:solidFill>
                  <a:srgbClr val="FF0000"/>
                </a:solidFill>
              </a:rPr>
              <a:t>sous-</a:t>
            </a:r>
            <a:r>
              <a:rPr lang="fr-FR" dirty="0" err="1">
                <a:solidFill>
                  <a:srgbClr val="FF0000"/>
                </a:solidFill>
              </a:rPr>
              <a:t>mésothéliale</a:t>
            </a:r>
            <a:r>
              <a:rPr lang="fr-FR" dirty="0" smtClean="0"/>
              <a:t>,</a:t>
            </a:r>
          </a:p>
          <a:p>
            <a:pPr marL="0" indent="0">
              <a:buNone/>
            </a:pPr>
            <a:endParaRPr lang="fr-FR" dirty="0"/>
          </a:p>
          <a:p>
            <a:r>
              <a:rPr lang="fr-FR" dirty="0" smtClean="0">
                <a:solidFill>
                  <a:srgbClr val="FF0000"/>
                </a:solidFill>
              </a:rPr>
              <a:t>les </a:t>
            </a:r>
            <a:r>
              <a:rPr lang="fr-FR" dirty="0">
                <a:solidFill>
                  <a:srgbClr val="FF0000"/>
                </a:solidFill>
              </a:rPr>
              <a:t>muqueuses </a:t>
            </a:r>
            <a:r>
              <a:rPr lang="fr-FR" dirty="0"/>
              <a:t>sont constituées d’un </a:t>
            </a:r>
            <a:r>
              <a:rPr lang="fr-FR" dirty="0">
                <a:solidFill>
                  <a:srgbClr val="FF0000"/>
                </a:solidFill>
              </a:rPr>
              <a:t>épithélium </a:t>
            </a:r>
            <a:r>
              <a:rPr lang="fr-FR" dirty="0"/>
              <a:t>de revêtement reposant sur du tissu </a:t>
            </a:r>
            <a:r>
              <a:rPr lang="fr-FR" dirty="0" smtClean="0"/>
              <a:t>conjonctif qui </a:t>
            </a:r>
            <a:r>
              <a:rPr lang="fr-FR" dirty="0"/>
              <a:t>prend le nom de </a:t>
            </a:r>
            <a:r>
              <a:rPr lang="fr-FR" dirty="0">
                <a:solidFill>
                  <a:srgbClr val="FF0000"/>
                </a:solidFill>
              </a:rPr>
              <a:t>chorion</a:t>
            </a:r>
            <a:r>
              <a:rPr lang="fr-FR" dirty="0"/>
              <a:t>.</a:t>
            </a:r>
          </a:p>
          <a:p>
            <a:endParaRPr lang="fr-FR" dirty="0"/>
          </a:p>
        </p:txBody>
      </p:sp>
    </p:spTree>
    <p:extLst>
      <p:ext uri="{BB962C8B-B14F-4D97-AF65-F5344CB8AC3E}">
        <p14:creationId xmlns:p14="http://schemas.microsoft.com/office/powerpoint/2010/main" val="182408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 On reconnaît, dans l'organisme, différents niveaux d'organisation structurale qui correspondent, en allant du plus simple au plus complexe, aux :</a:t>
            </a:r>
          </a:p>
          <a:p>
            <a:r>
              <a:rPr lang="fr-FR" dirty="0" smtClean="0"/>
              <a:t>Cellules : la cellule étant l’unité fonctionnelle de la matière vivante.</a:t>
            </a:r>
          </a:p>
          <a:p>
            <a:r>
              <a:rPr lang="fr-FR" dirty="0" smtClean="0"/>
              <a:t>Tissus</a:t>
            </a:r>
          </a:p>
          <a:p>
            <a:r>
              <a:rPr lang="fr-FR" dirty="0" smtClean="0"/>
              <a:t>Organes(foie , cœur)</a:t>
            </a:r>
          </a:p>
          <a:p>
            <a:r>
              <a:rPr lang="fr-FR" dirty="0" smtClean="0"/>
              <a:t> Systèmes(nerveux) et appareils.</a:t>
            </a:r>
          </a:p>
          <a:p>
            <a:r>
              <a:rPr lang="fr-FR" dirty="0" smtClean="0"/>
              <a:t>L'</a:t>
            </a:r>
            <a:r>
              <a:rPr lang="fr-FR" dirty="0" smtClean="0">
                <a:solidFill>
                  <a:srgbClr val="FF0000"/>
                </a:solidFill>
              </a:rPr>
              <a:t>Histologie</a:t>
            </a:r>
            <a:r>
              <a:rPr lang="fr-FR" dirty="0" smtClean="0"/>
              <a:t> générale étudie les </a:t>
            </a:r>
            <a:r>
              <a:rPr lang="fr-FR" dirty="0" smtClean="0">
                <a:solidFill>
                  <a:srgbClr val="FF0000"/>
                </a:solidFill>
              </a:rPr>
              <a:t>tissus humains</a:t>
            </a:r>
            <a:r>
              <a:rPr lang="fr-FR" dirty="0" smtClean="0"/>
              <a:t>,</a:t>
            </a:r>
          </a:p>
          <a:p>
            <a:endParaRPr lang="fr-FR" dirty="0"/>
          </a:p>
        </p:txBody>
      </p:sp>
    </p:spTree>
    <p:extLst>
      <p:ext uri="{BB962C8B-B14F-4D97-AF65-F5344CB8AC3E}">
        <p14:creationId xmlns:p14="http://schemas.microsoft.com/office/powerpoint/2010/main" val="3504976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Epithéliums de revêtement </a:t>
            </a:r>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33550"/>
            <a:ext cx="8424936" cy="435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692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81369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83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42493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810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1"/>
            <a:ext cx="842493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280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3"/>
            <a:ext cx="82809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644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Epithéliums </a:t>
            </a:r>
            <a:r>
              <a:rPr lang="fr-FR" b="1" dirty="0">
                <a:solidFill>
                  <a:srgbClr val="FF0000"/>
                </a:solidFill>
              </a:rPr>
              <a:t>pavimenteux stratifiés</a:t>
            </a:r>
            <a:r>
              <a:rPr lang="fr-FR" b="1" dirty="0"/>
              <a:t> ou  </a:t>
            </a:r>
            <a:r>
              <a:rPr lang="fr-FR" b="1" dirty="0" err="1">
                <a:solidFill>
                  <a:srgbClr val="FF0000"/>
                </a:solidFill>
              </a:rPr>
              <a:t>Ep</a:t>
            </a:r>
            <a:r>
              <a:rPr lang="fr-FR" b="1" dirty="0">
                <a:solidFill>
                  <a:srgbClr val="FF0000"/>
                </a:solidFill>
              </a:rPr>
              <a:t> </a:t>
            </a:r>
            <a:r>
              <a:rPr lang="fr-FR" b="1" dirty="0" err="1">
                <a:solidFill>
                  <a:srgbClr val="FF0000"/>
                </a:solidFill>
              </a:rPr>
              <a:t>malpighiens</a:t>
            </a:r>
            <a:r>
              <a:rPr lang="fr-FR" b="1" dirty="0">
                <a:solidFill>
                  <a:srgbClr val="FF0000"/>
                </a:solidFill>
              </a:rPr>
              <a:t> </a:t>
            </a:r>
            <a:r>
              <a:rPr lang="fr-FR" b="1" dirty="0" smtClean="0"/>
              <a:t>:</a:t>
            </a:r>
            <a:endParaRPr lang="fr-FR" b="1" dirty="0"/>
          </a:p>
          <a:p>
            <a:endParaRPr lang="fr-FR" b="1" dirty="0"/>
          </a:p>
          <a:p>
            <a:r>
              <a:rPr lang="fr-FR" b="1" dirty="0"/>
              <a:t> </a:t>
            </a:r>
            <a:r>
              <a:rPr lang="fr-FR" dirty="0"/>
              <a:t>   - </a:t>
            </a:r>
            <a:r>
              <a:rPr lang="fr-FR" dirty="0" err="1"/>
              <a:t>ep</a:t>
            </a:r>
            <a:r>
              <a:rPr lang="fr-FR" dirty="0"/>
              <a:t> </a:t>
            </a:r>
            <a:r>
              <a:rPr lang="fr-FR" dirty="0" err="1"/>
              <a:t>malpighiens</a:t>
            </a:r>
            <a:r>
              <a:rPr lang="fr-FR" dirty="0"/>
              <a:t> kératinisés(l’épiderme)</a:t>
            </a:r>
          </a:p>
          <a:p>
            <a:r>
              <a:rPr lang="fr-FR" b="1" dirty="0"/>
              <a:t>   - </a:t>
            </a:r>
            <a:r>
              <a:rPr lang="fr-FR" dirty="0" err="1"/>
              <a:t>ep</a:t>
            </a:r>
            <a:r>
              <a:rPr lang="fr-FR" dirty="0"/>
              <a:t> </a:t>
            </a:r>
            <a:r>
              <a:rPr lang="fr-FR" dirty="0" err="1"/>
              <a:t>malpighiens</a:t>
            </a:r>
            <a:r>
              <a:rPr lang="fr-FR" dirty="0"/>
              <a:t> non kératinisés (ex: œsophage, vagin,……..</a:t>
            </a:r>
            <a:r>
              <a:rPr lang="fr-FR" dirty="0" err="1"/>
              <a:t>etc</a:t>
            </a:r>
            <a:r>
              <a:rPr lang="fr-FR" dirty="0"/>
              <a:t>).</a:t>
            </a:r>
            <a:endParaRPr lang="fr-FR" b="1" dirty="0"/>
          </a:p>
          <a:p>
            <a:endParaRPr lang="fr-FR" dirty="0"/>
          </a:p>
        </p:txBody>
      </p:sp>
    </p:spTree>
    <p:extLst>
      <p:ext uri="{BB962C8B-B14F-4D97-AF65-F5344CB8AC3E}">
        <p14:creationId xmlns:p14="http://schemas.microsoft.com/office/powerpoint/2010/main" val="4117403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47838"/>
            <a:ext cx="6996435" cy="434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03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0" indent="0">
              <a:buNone/>
            </a:pPr>
            <a:r>
              <a:rPr lang="fr-FR" sz="3800" b="1" dirty="0"/>
              <a:t>Fonctions des épithéliums de revêtement :</a:t>
            </a:r>
          </a:p>
          <a:p>
            <a:endParaRPr lang="fr-FR" dirty="0"/>
          </a:p>
          <a:p>
            <a:r>
              <a:rPr lang="fr-FR" b="1" u="sng" dirty="0"/>
              <a:t>Protection</a:t>
            </a:r>
            <a:r>
              <a:rPr lang="fr-FR" dirty="0"/>
              <a:t> vis à vis du milieu extérieur qui peut être mécanique grâce </a:t>
            </a:r>
            <a:r>
              <a:rPr lang="fr-FR" dirty="0" smtClean="0"/>
              <a:t>à la </a:t>
            </a:r>
            <a:r>
              <a:rPr lang="fr-FR" dirty="0"/>
              <a:t>cohésion des cellules entre elles. Cette protection est accrue dans </a:t>
            </a:r>
            <a:r>
              <a:rPr lang="fr-FR" dirty="0" smtClean="0"/>
              <a:t>les épithéliums </a:t>
            </a:r>
            <a:r>
              <a:rPr lang="fr-FR" dirty="0"/>
              <a:t>stratifiés surtout quand ils sont kératinisés. La </a:t>
            </a:r>
            <a:r>
              <a:rPr lang="fr-FR" dirty="0" smtClean="0"/>
              <a:t>protection peut </a:t>
            </a:r>
            <a:r>
              <a:rPr lang="fr-FR" dirty="0"/>
              <a:t>également être chimique grâce au mucus synthétisé par les </a:t>
            </a:r>
            <a:r>
              <a:rPr lang="fr-FR" dirty="0" smtClean="0"/>
              <a:t>cellules épithéliales </a:t>
            </a:r>
            <a:r>
              <a:rPr lang="fr-FR" dirty="0"/>
              <a:t>(estomac);</a:t>
            </a:r>
          </a:p>
          <a:p>
            <a:endParaRPr lang="fr-FR" dirty="0"/>
          </a:p>
        </p:txBody>
      </p:sp>
    </p:spTree>
    <p:extLst>
      <p:ext uri="{BB962C8B-B14F-4D97-AF65-F5344CB8AC3E}">
        <p14:creationId xmlns:p14="http://schemas.microsoft.com/office/powerpoint/2010/main" val="4144814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a:t>*Absorption</a:t>
            </a:r>
            <a:r>
              <a:rPr lang="fr-FR" dirty="0"/>
              <a:t> notamment au niveau de l'intestin où les </a:t>
            </a:r>
            <a:r>
              <a:rPr lang="fr-FR" dirty="0" smtClean="0"/>
              <a:t>différenciations apicales </a:t>
            </a:r>
            <a:r>
              <a:rPr lang="fr-FR" dirty="0"/>
              <a:t>augmentent la surface d'échange.</a:t>
            </a:r>
          </a:p>
          <a:p>
            <a:r>
              <a:rPr lang="fr-FR" dirty="0"/>
              <a:t>*</a:t>
            </a:r>
            <a:r>
              <a:rPr lang="fr-FR" b="1" u="sng" dirty="0"/>
              <a:t>Mouvements des structures de surface </a:t>
            </a:r>
            <a:r>
              <a:rPr lang="fr-FR" dirty="0"/>
              <a:t>grâce à la présence de </a:t>
            </a:r>
            <a:r>
              <a:rPr lang="fr-FR" dirty="0" smtClean="0"/>
              <a:t>cils vibratiles </a:t>
            </a:r>
            <a:r>
              <a:rPr lang="fr-FR" dirty="0"/>
              <a:t>;</a:t>
            </a:r>
          </a:p>
          <a:p>
            <a:endParaRPr lang="fr-FR" dirty="0"/>
          </a:p>
        </p:txBody>
      </p:sp>
    </p:spTree>
    <p:extLst>
      <p:ext uri="{BB962C8B-B14F-4D97-AF65-F5344CB8AC3E}">
        <p14:creationId xmlns:p14="http://schemas.microsoft.com/office/powerpoint/2010/main" val="1140402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a:t>Réception de messages sensoriels</a:t>
            </a:r>
            <a:r>
              <a:rPr lang="fr-FR" dirty="0"/>
              <a:t>: l’épiderme est le lieu privilégié de </a:t>
            </a:r>
            <a:r>
              <a:rPr lang="fr-FR" dirty="0" smtClean="0"/>
              <a:t>la réception </a:t>
            </a:r>
            <a:r>
              <a:rPr lang="fr-FR" dirty="0"/>
              <a:t>des informations sensitives provenant du </a:t>
            </a:r>
            <a:r>
              <a:rPr lang="fr-FR" dirty="0" smtClean="0"/>
              <a:t>monde extérieur(température</a:t>
            </a:r>
            <a:r>
              <a:rPr lang="fr-FR" dirty="0"/>
              <a:t>, douleur,…etc.)grâce aux terminaisons </a:t>
            </a:r>
            <a:r>
              <a:rPr lang="fr-FR" dirty="0" smtClean="0"/>
              <a:t>nerveuses.</a:t>
            </a:r>
            <a:endParaRPr lang="fr-FR" dirty="0"/>
          </a:p>
          <a:p>
            <a:endParaRPr lang="fr-FR" dirty="0"/>
          </a:p>
        </p:txBody>
      </p:sp>
    </p:spTree>
    <p:extLst>
      <p:ext uri="{BB962C8B-B14F-4D97-AF65-F5344CB8AC3E}">
        <p14:creationId xmlns:p14="http://schemas.microsoft.com/office/powerpoint/2010/main" val="249511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solidFill>
                  <a:schemeClr val="tx1"/>
                </a:solidFill>
              </a:rPr>
              <a:t>Un épithélium est formé de cellules </a:t>
            </a:r>
            <a:r>
              <a:rPr lang="fr-FR" b="1" dirty="0" smtClean="0">
                <a:solidFill>
                  <a:schemeClr val="bg2">
                    <a:lumMod val="50000"/>
                  </a:schemeClr>
                </a:solidFill>
              </a:rPr>
              <a:t>jointives</a:t>
            </a:r>
            <a:r>
              <a:rPr lang="fr-FR" b="1" dirty="0" smtClean="0">
                <a:solidFill>
                  <a:schemeClr val="tx1"/>
                </a:solidFill>
              </a:rPr>
              <a:t>, </a:t>
            </a:r>
            <a:r>
              <a:rPr lang="fr-FR" dirty="0" smtClean="0">
                <a:solidFill>
                  <a:schemeClr val="tx1"/>
                </a:solidFill>
              </a:rPr>
              <a:t>juxtaposées, solidaires les unes des autres par des </a:t>
            </a:r>
            <a:r>
              <a:rPr lang="fr-FR" b="1" dirty="0" smtClean="0">
                <a:solidFill>
                  <a:schemeClr val="bg2">
                    <a:lumMod val="50000"/>
                  </a:schemeClr>
                </a:solidFill>
              </a:rPr>
              <a:t>systèmes de jonction </a:t>
            </a:r>
            <a:r>
              <a:rPr lang="fr-FR" dirty="0" smtClean="0">
                <a:solidFill>
                  <a:schemeClr val="tx1"/>
                </a:solidFill>
              </a:rPr>
              <a:t>et séparées du tissu </a:t>
            </a:r>
            <a:r>
              <a:rPr lang="fr-FR" b="1" dirty="0" smtClean="0">
                <a:solidFill>
                  <a:schemeClr val="bg2">
                    <a:lumMod val="50000"/>
                  </a:schemeClr>
                </a:solidFill>
              </a:rPr>
              <a:t>conjonctif sous jacent </a:t>
            </a:r>
            <a:r>
              <a:rPr lang="fr-FR" dirty="0" smtClean="0">
                <a:solidFill>
                  <a:schemeClr val="tx1"/>
                </a:solidFill>
              </a:rPr>
              <a:t>par une </a:t>
            </a:r>
            <a:r>
              <a:rPr lang="fr-FR" b="1" dirty="0" smtClean="0">
                <a:solidFill>
                  <a:schemeClr val="bg2">
                    <a:lumMod val="50000"/>
                  </a:schemeClr>
                </a:solidFill>
              </a:rPr>
              <a:t>lame basale</a:t>
            </a:r>
            <a:r>
              <a:rPr lang="fr-FR" dirty="0" smtClean="0">
                <a:solidFill>
                  <a:schemeClr val="tx1"/>
                </a:solidFill>
              </a:rPr>
              <a:t>." Les systèmes de jonction permettent notamment la cohésion des cellules entre elles ainsi que la cohésion des cellules avec les constituants de la matrice extracellulaire sous jacente.</a:t>
            </a:r>
          </a:p>
          <a:p>
            <a:endParaRPr lang="fr-FR" dirty="0"/>
          </a:p>
        </p:txBody>
      </p:sp>
    </p:spTree>
    <p:extLst>
      <p:ext uri="{BB962C8B-B14F-4D97-AF65-F5344CB8AC3E}">
        <p14:creationId xmlns:p14="http://schemas.microsoft.com/office/powerpoint/2010/main" val="329259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27280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smtClean="0"/>
              <a:t>Le tissu épithélial dérive des trois feuillets embryonnaires : </a:t>
            </a:r>
            <a:r>
              <a:rPr lang="fr-FR" b="1" dirty="0" smtClean="0"/>
              <a:t>ectoblaste, endoblaste et mésoblaste</a:t>
            </a:r>
            <a:r>
              <a:rPr lang="fr-FR" dirty="0" smtClean="0"/>
              <a:t>:</a:t>
            </a:r>
          </a:p>
          <a:p>
            <a:endParaRPr lang="fr-FR" dirty="0" smtClean="0"/>
          </a:p>
          <a:p>
            <a:r>
              <a:rPr lang="fr-FR" dirty="0" smtClean="0">
                <a:solidFill>
                  <a:schemeClr val="tx1"/>
                </a:solidFill>
              </a:rPr>
              <a:t>l</a:t>
            </a:r>
            <a:r>
              <a:rPr lang="fr-FR" b="1" dirty="0" smtClean="0">
                <a:solidFill>
                  <a:schemeClr val="tx1"/>
                </a:solidFill>
              </a:rPr>
              <a:t>'épiderme</a:t>
            </a:r>
            <a:r>
              <a:rPr lang="fr-FR" dirty="0" smtClean="0">
                <a:solidFill>
                  <a:schemeClr val="tx1"/>
                </a:solidFill>
              </a:rPr>
              <a:t>, l'épithélium de la </a:t>
            </a:r>
            <a:r>
              <a:rPr lang="fr-FR" b="1" dirty="0" smtClean="0">
                <a:solidFill>
                  <a:schemeClr val="tx1"/>
                </a:solidFill>
              </a:rPr>
              <a:t>cavité buccale </a:t>
            </a:r>
            <a:r>
              <a:rPr lang="fr-FR" dirty="0" smtClean="0">
                <a:solidFill>
                  <a:schemeClr val="tx1"/>
                </a:solidFill>
              </a:rPr>
              <a:t>dérive de </a:t>
            </a:r>
            <a:r>
              <a:rPr lang="fr-FR" dirty="0" smtClean="0"/>
              <a:t> </a:t>
            </a:r>
            <a:r>
              <a:rPr lang="fr-FR" b="1" dirty="0" smtClean="0">
                <a:solidFill>
                  <a:srgbClr val="FF0000"/>
                </a:solidFill>
              </a:rPr>
              <a:t>L'ectoblaste</a:t>
            </a:r>
          </a:p>
          <a:p>
            <a:pPr marL="0" indent="0">
              <a:buNone/>
            </a:pPr>
            <a:endParaRPr lang="fr-FR" dirty="0" smtClean="0"/>
          </a:p>
          <a:p>
            <a:r>
              <a:rPr lang="fr-FR" dirty="0" smtClean="0"/>
              <a:t> </a:t>
            </a:r>
            <a:r>
              <a:rPr lang="fr-FR" dirty="0" smtClean="0">
                <a:solidFill>
                  <a:schemeClr val="tx1"/>
                </a:solidFill>
              </a:rPr>
              <a:t>l'épithélium du </a:t>
            </a:r>
            <a:r>
              <a:rPr lang="fr-FR" b="1" dirty="0" smtClean="0">
                <a:solidFill>
                  <a:schemeClr val="tx1"/>
                </a:solidFill>
              </a:rPr>
              <a:t>tube digestif</a:t>
            </a:r>
            <a:r>
              <a:rPr lang="fr-FR" dirty="0" smtClean="0">
                <a:solidFill>
                  <a:schemeClr val="tx1"/>
                </a:solidFill>
              </a:rPr>
              <a:t>, dérive</a:t>
            </a:r>
            <a:r>
              <a:rPr lang="fr-FR" dirty="0" smtClean="0"/>
              <a:t> </a:t>
            </a:r>
            <a:r>
              <a:rPr lang="fr-FR" b="1" dirty="0" smtClean="0">
                <a:solidFill>
                  <a:srgbClr val="FF0000"/>
                </a:solidFill>
              </a:rPr>
              <a:t>l'endoblaste</a:t>
            </a:r>
            <a:r>
              <a:rPr lang="fr-FR" dirty="0" smtClean="0"/>
              <a:t> </a:t>
            </a:r>
          </a:p>
          <a:p>
            <a:pPr marL="0" indent="0">
              <a:buNone/>
            </a:pPr>
            <a:endParaRPr lang="fr-FR" dirty="0" smtClean="0"/>
          </a:p>
          <a:p>
            <a:r>
              <a:rPr lang="fr-FR" dirty="0" smtClean="0">
                <a:solidFill>
                  <a:schemeClr val="tx1"/>
                </a:solidFill>
              </a:rPr>
              <a:t>les épithéliums dérivant du </a:t>
            </a:r>
            <a:r>
              <a:rPr lang="fr-FR" b="1" dirty="0" smtClean="0">
                <a:solidFill>
                  <a:srgbClr val="FF0000"/>
                </a:solidFill>
              </a:rPr>
              <a:t>mésoblaste</a:t>
            </a:r>
            <a:r>
              <a:rPr lang="fr-FR" dirty="0" smtClean="0">
                <a:solidFill>
                  <a:schemeClr val="tx1"/>
                </a:solidFill>
              </a:rPr>
              <a:t> constitués d'une seule assise de cellules pavimenteuses sont essentiel­lement repré­sentés par les </a:t>
            </a:r>
            <a:r>
              <a:rPr lang="fr-FR" b="1" dirty="0" err="1" smtClean="0">
                <a:solidFill>
                  <a:schemeClr val="tx1"/>
                </a:solidFill>
              </a:rPr>
              <a:t>mésothéliums</a:t>
            </a:r>
            <a:r>
              <a:rPr lang="fr-FR" b="1" dirty="0" smtClean="0">
                <a:solidFill>
                  <a:schemeClr val="tx1"/>
                </a:solidFill>
              </a:rPr>
              <a:t> (cavités cœlomiques)</a:t>
            </a:r>
            <a:r>
              <a:rPr lang="fr-FR" dirty="0" smtClean="0">
                <a:solidFill>
                  <a:schemeClr val="tx1"/>
                </a:solidFill>
              </a:rPr>
              <a:t>  et les </a:t>
            </a:r>
            <a:r>
              <a:rPr lang="fr-FR" b="1" dirty="0" smtClean="0">
                <a:solidFill>
                  <a:schemeClr val="tx1"/>
                </a:solidFill>
              </a:rPr>
              <a:t>endothéliums</a:t>
            </a:r>
            <a:r>
              <a:rPr lang="fr-FR" dirty="0" smtClean="0">
                <a:solidFill>
                  <a:schemeClr val="tx1"/>
                </a:solidFill>
              </a:rPr>
              <a:t> vasculaires</a:t>
            </a:r>
            <a:endParaRPr lang="fr-FR" dirty="0">
              <a:solidFill>
                <a:schemeClr val="tx1"/>
              </a:solidFill>
            </a:endParaRPr>
          </a:p>
        </p:txBody>
      </p:sp>
    </p:spTree>
    <p:extLst>
      <p:ext uri="{BB962C8B-B14F-4D97-AF65-F5344CB8AC3E}">
        <p14:creationId xmlns:p14="http://schemas.microsoft.com/office/powerpoint/2010/main" val="5313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dirty="0"/>
              <a:t>O</a:t>
            </a:r>
            <a:r>
              <a:rPr lang="fr-FR" dirty="0" smtClean="0"/>
              <a:t>n peut classer </a:t>
            </a:r>
            <a:r>
              <a:rPr lang="fr-FR" b="1" dirty="0" smtClean="0">
                <a:solidFill>
                  <a:schemeClr val="bg2">
                    <a:lumMod val="50000"/>
                  </a:schemeClr>
                </a:solidFill>
              </a:rPr>
              <a:t>les épithéliums</a:t>
            </a:r>
            <a:r>
              <a:rPr lang="fr-FR" dirty="0" smtClean="0"/>
              <a:t>, d'après leur fonction principale, en </a:t>
            </a:r>
            <a:r>
              <a:rPr lang="fr-FR" dirty="0" smtClean="0">
                <a:solidFill>
                  <a:schemeClr val="bg2">
                    <a:lumMod val="50000"/>
                  </a:schemeClr>
                </a:solidFill>
              </a:rPr>
              <a:t>deux</a:t>
            </a:r>
            <a:r>
              <a:rPr lang="fr-FR" dirty="0" smtClean="0"/>
              <a:t> catégories :</a:t>
            </a:r>
          </a:p>
          <a:p>
            <a:r>
              <a:rPr lang="fr-FR" dirty="0" smtClean="0"/>
              <a:t> </a:t>
            </a:r>
            <a:r>
              <a:rPr lang="fr-FR" b="1" u="sng" dirty="0" smtClean="0">
                <a:solidFill>
                  <a:schemeClr val="bg2">
                    <a:lumMod val="50000"/>
                  </a:schemeClr>
                </a:solidFill>
              </a:rPr>
              <a:t>les épithéliums de revêtement</a:t>
            </a:r>
            <a:r>
              <a:rPr lang="fr-FR" b="1" u="sng" dirty="0" smtClean="0"/>
              <a:t> </a:t>
            </a:r>
            <a:r>
              <a:rPr lang="fr-FR" dirty="0" smtClean="0"/>
              <a:t>: assurant, comme leur nom l'indique, une fonction de revêtement de la surface extérieure du corps (peau) ainsi que des cavités naturelles de l'organisme (œsophage, bronches, etc.);</a:t>
            </a:r>
          </a:p>
          <a:p>
            <a:r>
              <a:rPr lang="fr-FR" b="1" u="sng" dirty="0" smtClean="0">
                <a:solidFill>
                  <a:schemeClr val="bg2">
                    <a:lumMod val="50000"/>
                  </a:schemeClr>
                </a:solidFill>
              </a:rPr>
              <a:t>les épithéliums glandulaires </a:t>
            </a:r>
            <a:r>
              <a:rPr lang="fr-FR" dirty="0" smtClean="0"/>
              <a:t>: assurant une fonction sécrétoire</a:t>
            </a:r>
          </a:p>
          <a:p>
            <a:endParaRPr lang="fr-FR" dirty="0"/>
          </a:p>
        </p:txBody>
      </p:sp>
    </p:spTree>
    <p:extLst>
      <p:ext uri="{BB962C8B-B14F-4D97-AF65-F5344CB8AC3E}">
        <p14:creationId xmlns:p14="http://schemas.microsoft.com/office/powerpoint/2010/main" val="127488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sz="5400" b="1" u="sng" dirty="0" smtClean="0">
              <a:solidFill>
                <a:schemeClr val="accent6">
                  <a:lumMod val="75000"/>
                </a:schemeClr>
              </a:solidFill>
            </a:endParaRPr>
          </a:p>
          <a:p>
            <a:pPr marL="0" indent="0" algn="ctr">
              <a:buNone/>
            </a:pPr>
            <a:r>
              <a:rPr lang="fr-FR" sz="5400" b="1" u="sng" dirty="0" smtClean="0">
                <a:solidFill>
                  <a:schemeClr val="accent6">
                    <a:lumMod val="75000"/>
                  </a:schemeClr>
                </a:solidFill>
              </a:rPr>
              <a:t>Epithéliums de revêtement</a:t>
            </a:r>
          </a:p>
          <a:p>
            <a:endParaRPr lang="fr-FR" dirty="0"/>
          </a:p>
        </p:txBody>
      </p:sp>
    </p:spTree>
    <p:extLst>
      <p:ext uri="{BB962C8B-B14F-4D97-AF65-F5344CB8AC3E}">
        <p14:creationId xmlns:p14="http://schemas.microsoft.com/office/powerpoint/2010/main" val="396363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Un épithélium de revêtement est un tissu </a:t>
            </a:r>
            <a:r>
              <a:rPr lang="fr-FR" b="1" dirty="0" err="1" smtClean="0"/>
              <a:t>avasculaire</a:t>
            </a:r>
            <a:r>
              <a:rPr lang="fr-FR" b="1" dirty="0" smtClean="0"/>
              <a:t> </a:t>
            </a:r>
            <a:r>
              <a:rPr lang="fr-FR" dirty="0" smtClean="0"/>
              <a:t>, formé par :</a:t>
            </a:r>
          </a:p>
          <a:p>
            <a:r>
              <a:rPr lang="fr-FR" dirty="0" smtClean="0"/>
              <a:t> une ou plusieurs couches,</a:t>
            </a:r>
          </a:p>
          <a:p>
            <a:r>
              <a:rPr lang="fr-FR" dirty="0" smtClean="0"/>
              <a:t> de cellules </a:t>
            </a:r>
            <a:r>
              <a:rPr lang="fr-FR" b="1" dirty="0" smtClean="0"/>
              <a:t>contiguës (juxtaposées)</a:t>
            </a:r>
            <a:r>
              <a:rPr lang="fr-FR" dirty="0" smtClean="0"/>
              <a:t>,</a:t>
            </a:r>
            <a:r>
              <a:rPr lang="fr-FR" b="1" dirty="0" smtClean="0"/>
              <a:t>jointive</a:t>
            </a:r>
          </a:p>
          <a:p>
            <a:r>
              <a:rPr lang="fr-FR" b="1" dirty="0" smtClean="0"/>
              <a:t>recouvrant</a:t>
            </a:r>
            <a:r>
              <a:rPr lang="fr-FR" dirty="0" smtClean="0"/>
              <a:t> une surface, </a:t>
            </a:r>
            <a:r>
              <a:rPr lang="fr-FR" b="1" dirty="0" smtClean="0"/>
              <a:t>interne</a:t>
            </a:r>
            <a:r>
              <a:rPr lang="fr-FR" dirty="0" smtClean="0"/>
              <a:t> ou </a:t>
            </a:r>
            <a:r>
              <a:rPr lang="fr-FR" b="1" dirty="0" smtClean="0"/>
              <a:t>externe</a:t>
            </a:r>
            <a:r>
              <a:rPr lang="fr-FR" dirty="0" smtClean="0"/>
              <a:t>, de l'organisme</a:t>
            </a:r>
          </a:p>
          <a:p>
            <a:pPr marL="0" indent="0">
              <a:buNone/>
            </a:pPr>
            <a:endParaRPr lang="fr-FR" dirty="0"/>
          </a:p>
        </p:txBody>
      </p:sp>
    </p:spTree>
    <p:extLst>
      <p:ext uri="{BB962C8B-B14F-4D97-AF65-F5344CB8AC3E}">
        <p14:creationId xmlns:p14="http://schemas.microsoft.com/office/powerpoint/2010/main" val="131239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7102</TotalTime>
  <Words>991</Words>
  <Application>Microsoft Office PowerPoint</Application>
  <PresentationFormat>Affichage à l'écran (4:3)</PresentationFormat>
  <Paragraphs>93</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Le Tissu  Epithélial</vt:lpstr>
      <vt:lpstr>Plan du cours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Epithéliums de revêtement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Tissu  Epithélial</dc:title>
  <dc:creator>hp</dc:creator>
  <cp:lastModifiedBy>hp</cp:lastModifiedBy>
  <cp:revision>36</cp:revision>
  <dcterms:created xsi:type="dcterms:W3CDTF">2018-01-06T20:31:23Z</dcterms:created>
  <dcterms:modified xsi:type="dcterms:W3CDTF">2020-01-26T13:05:08Z</dcterms:modified>
</cp:coreProperties>
</file>