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58" r:id="rId4"/>
    <p:sldId id="260" r:id="rId5"/>
    <p:sldId id="263" r:id="rId6"/>
    <p:sldId id="261" r:id="rId7"/>
    <p:sldId id="262" r:id="rId8"/>
    <p:sldId id="275" r:id="rId9"/>
    <p:sldId id="267" r:id="rId10"/>
    <p:sldId id="268" r:id="rId11"/>
    <p:sldId id="293" r:id="rId12"/>
    <p:sldId id="269" r:id="rId13"/>
    <p:sldId id="270" r:id="rId14"/>
    <p:sldId id="266" r:id="rId15"/>
    <p:sldId id="264" r:id="rId16"/>
    <p:sldId id="276" r:id="rId17"/>
    <p:sldId id="292" r:id="rId18"/>
    <p:sldId id="299" r:id="rId19"/>
    <p:sldId id="271" r:id="rId20"/>
    <p:sldId id="277" r:id="rId21"/>
    <p:sldId id="272" r:id="rId22"/>
    <p:sldId id="273" r:id="rId23"/>
    <p:sldId id="259" r:id="rId24"/>
    <p:sldId id="274" r:id="rId25"/>
    <p:sldId id="278" r:id="rId26"/>
    <p:sldId id="282" r:id="rId27"/>
    <p:sldId id="283" r:id="rId28"/>
    <p:sldId id="284" r:id="rId29"/>
    <p:sldId id="286" r:id="rId30"/>
    <p:sldId id="287" r:id="rId31"/>
    <p:sldId id="288" r:id="rId32"/>
    <p:sldId id="289" r:id="rId33"/>
    <p:sldId id="297" r:id="rId34"/>
    <p:sldId id="298" r:id="rId35"/>
    <p:sldId id="281" r:id="rId36"/>
    <p:sldId id="296" r:id="rId37"/>
    <p:sldId id="291" r:id="rId38"/>
    <p:sldId id="300" r:id="rId39"/>
    <p:sldId id="301" r:id="rId40"/>
    <p:sldId id="302" r:id="rId41"/>
    <p:sldId id="304" r:id="rId42"/>
    <p:sldId id="305" r:id="rId43"/>
    <p:sldId id="306" r:id="rId44"/>
    <p:sldId id="308" r:id="rId45"/>
    <p:sldId id="309" r:id="rId46"/>
    <p:sldId id="307" r:id="rId47"/>
    <p:sldId id="310" r:id="rId48"/>
    <p:sldId id="313" r:id="rId49"/>
    <p:sldId id="314" r:id="rId50"/>
    <p:sldId id="311" r:id="rId51"/>
    <p:sldId id="315" r:id="rId52"/>
    <p:sldId id="303" r:id="rId53"/>
    <p:sldId id="317" r:id="rId54"/>
    <p:sldId id="318" r:id="rId55"/>
    <p:sldId id="319" r:id="rId56"/>
    <p:sldId id="320" r:id="rId57"/>
    <p:sldId id="321" r:id="rId58"/>
    <p:sldId id="330" r:id="rId59"/>
    <p:sldId id="323" r:id="rId60"/>
    <p:sldId id="324" r:id="rId61"/>
    <p:sldId id="322" r:id="rId62"/>
    <p:sldId id="325" r:id="rId63"/>
    <p:sldId id="326" r:id="rId64"/>
    <p:sldId id="327" r:id="rId65"/>
    <p:sldId id="316" r:id="rId66"/>
    <p:sldId id="328" r:id="rId67"/>
    <p:sldId id="329" r:id="rId6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EC7EB5-49AD-4F94-BBA1-3AD432A7A629}" type="datetimeFigureOut">
              <a:rPr lang="fr-FR" smtClean="0"/>
              <a:t>24/12/2020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886A3-D96C-41BC-BBFB-4A420487796C}" type="slidenum">
              <a:rPr lang="fr-FR" smtClean="0"/>
              <a:t>‹N°›</a:t>
            </a:fld>
            <a:endParaRPr lang="fr-FR"/>
          </a:p>
        </p:txBody>
      </p:sp>
    </p:spTree>
    <p:extLst>
      <p:ext uri="{BB962C8B-B14F-4D97-AF65-F5344CB8AC3E}">
        <p14:creationId xmlns:p14="http://schemas.microsoft.com/office/powerpoint/2010/main" val="1831345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76886A3-D96C-41BC-BBFB-4A420487796C}" type="slidenum">
              <a:rPr lang="fr-FR" smtClean="0"/>
              <a:t>46</a:t>
            </a:fld>
            <a:endParaRPr lang="fr-FR"/>
          </a:p>
        </p:txBody>
      </p:sp>
    </p:spTree>
    <p:extLst>
      <p:ext uri="{BB962C8B-B14F-4D97-AF65-F5344CB8AC3E}">
        <p14:creationId xmlns:p14="http://schemas.microsoft.com/office/powerpoint/2010/main" val="200548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97D9F9A9-B008-4A40-BF21-286F06E62710}" type="datetimeFigureOut">
              <a:rPr lang="fr-FR" smtClean="0"/>
              <a:t>24/12/2020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3211461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D9F9A9-B008-4A40-BF21-286F06E62710}" type="datetimeFigureOut">
              <a:rPr lang="fr-FR" smtClean="0"/>
              <a:t>24/12/2020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4143199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D9F9A9-B008-4A40-BF21-286F06E62710}" type="datetimeFigureOut">
              <a:rPr lang="fr-FR" smtClean="0"/>
              <a:t>24/12/2020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580230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97D9F9A9-B008-4A40-BF21-286F06E62710}" type="datetimeFigureOut">
              <a:rPr lang="fr-FR" smtClean="0"/>
              <a:t>24/12/2020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313396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7D9F9A9-B008-4A40-BF21-286F06E62710}" type="datetimeFigureOut">
              <a:rPr lang="fr-FR" smtClean="0"/>
              <a:t>24/12/2020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3209790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97D9F9A9-B008-4A40-BF21-286F06E62710}" type="datetimeFigureOut">
              <a:rPr lang="fr-FR" smtClean="0"/>
              <a:t>24/12/2020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369155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97D9F9A9-B008-4A40-BF21-286F06E62710}" type="datetimeFigureOut">
              <a:rPr lang="fr-FR" smtClean="0"/>
              <a:t>24/12/2020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1974839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97D9F9A9-B008-4A40-BF21-286F06E62710}" type="datetimeFigureOut">
              <a:rPr lang="fr-FR" smtClean="0"/>
              <a:t>24/12/2020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1973465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7D9F9A9-B008-4A40-BF21-286F06E62710}" type="datetimeFigureOut">
              <a:rPr lang="fr-FR" smtClean="0"/>
              <a:t>24/12/2020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271502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7D9F9A9-B008-4A40-BF21-286F06E62710}" type="datetimeFigureOut">
              <a:rPr lang="fr-FR" smtClean="0"/>
              <a:t>24/12/2020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773085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7D9F9A9-B008-4A40-BF21-286F06E62710}" type="datetimeFigureOut">
              <a:rPr lang="fr-FR" smtClean="0"/>
              <a:t>24/12/2020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D76147A-3252-44EA-903F-F6742F31381B}" type="slidenum">
              <a:rPr lang="fr-FR" smtClean="0"/>
              <a:t>‹N°›</a:t>
            </a:fld>
            <a:endParaRPr lang="fr-FR"/>
          </a:p>
        </p:txBody>
      </p:sp>
    </p:spTree>
    <p:extLst>
      <p:ext uri="{BB962C8B-B14F-4D97-AF65-F5344CB8AC3E}">
        <p14:creationId xmlns:p14="http://schemas.microsoft.com/office/powerpoint/2010/main" val="175860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9F9A9-B008-4A40-BF21-286F06E62710}" type="datetimeFigureOut">
              <a:rPr lang="fr-FR" smtClean="0"/>
              <a:t>24/12/2020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6147A-3252-44EA-903F-F6742F31381B}" type="slidenum">
              <a:rPr lang="fr-FR" smtClean="0"/>
              <a:t>‹N°›</a:t>
            </a:fld>
            <a:endParaRPr lang="fr-FR"/>
          </a:p>
        </p:txBody>
      </p:sp>
    </p:spTree>
    <p:extLst>
      <p:ext uri="{BB962C8B-B14F-4D97-AF65-F5344CB8AC3E}">
        <p14:creationId xmlns:p14="http://schemas.microsoft.com/office/powerpoint/2010/main" val="4212095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r>
              <a:rPr lang="fr-FR" sz="7200" b="1" dirty="0" smtClean="0"/>
              <a:t>La Membrane </a:t>
            </a:r>
            <a:r>
              <a:rPr lang="fr-FR" sz="7200" b="1" dirty="0"/>
              <a:t>P</a:t>
            </a:r>
            <a:r>
              <a:rPr lang="fr-FR" sz="7200" b="1" dirty="0" smtClean="0"/>
              <a:t>lasmique</a:t>
            </a:r>
            <a:endParaRPr lang="fr-FR" sz="7200" b="1" dirty="0"/>
          </a:p>
        </p:txBody>
      </p:sp>
    </p:spTree>
    <p:extLst>
      <p:ext uri="{BB962C8B-B14F-4D97-AF65-F5344CB8AC3E}">
        <p14:creationId xmlns:p14="http://schemas.microsoft.com/office/powerpoint/2010/main" val="528669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7384"/>
            <a:ext cx="8229600" cy="4525963"/>
          </a:xfrm>
        </p:spPr>
        <p:txBody>
          <a:bodyPr>
            <a:noAutofit/>
          </a:bodyPr>
          <a:lstStyle/>
          <a:p>
            <a:pPr>
              <a:lnSpc>
                <a:spcPct val="170000"/>
              </a:lnSpc>
            </a:pPr>
            <a:r>
              <a:rPr lang="fr-FR" sz="2800" dirty="0" smtClean="0"/>
              <a:t>Pour étudier les membranes plasmiques, les cellules les plus fréquemment utilisées sont les </a:t>
            </a:r>
            <a:r>
              <a:rPr lang="fr-FR" sz="2800" dirty="0" smtClean="0">
                <a:solidFill>
                  <a:srgbClr val="FF0000"/>
                </a:solidFill>
              </a:rPr>
              <a:t>globules rouges (hématies ou encore érythrocyte) </a:t>
            </a:r>
            <a:r>
              <a:rPr lang="fr-FR" sz="2800" dirty="0" smtClean="0"/>
              <a:t>car étant </a:t>
            </a:r>
            <a:r>
              <a:rPr lang="fr-FR" sz="2800" dirty="0" smtClean="0">
                <a:solidFill>
                  <a:srgbClr val="FF0000"/>
                </a:solidFill>
              </a:rPr>
              <a:t>anucléés et sans organites </a:t>
            </a:r>
            <a:r>
              <a:rPr lang="fr-FR" sz="2800" dirty="0" smtClean="0"/>
              <a:t>elles sont dépourvues de membranes intracellulaires.</a:t>
            </a:r>
          </a:p>
          <a:p>
            <a:pPr>
              <a:lnSpc>
                <a:spcPct val="170000"/>
              </a:lnSpc>
            </a:pPr>
            <a:endParaRPr lang="fr-FR" sz="2800" dirty="0"/>
          </a:p>
        </p:txBody>
      </p:sp>
    </p:spTree>
    <p:extLst>
      <p:ext uri="{BB962C8B-B14F-4D97-AF65-F5344CB8AC3E}">
        <p14:creationId xmlns:p14="http://schemas.microsoft.com/office/powerpoint/2010/main" val="19565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4525963"/>
          </a:xfrm>
        </p:spPr>
        <p:txBody>
          <a:bodyPr>
            <a:noAutofit/>
          </a:bodyPr>
          <a:lstStyle/>
          <a:p>
            <a:pPr>
              <a:lnSpc>
                <a:spcPct val="150000"/>
              </a:lnSpc>
            </a:pPr>
            <a:r>
              <a:rPr lang="fr-FR" sz="2800" dirty="0"/>
              <a:t>Tout d’abord, on procède à une </a:t>
            </a:r>
            <a:r>
              <a:rPr lang="fr-FR" sz="2800" dirty="0">
                <a:solidFill>
                  <a:srgbClr val="FF0000"/>
                </a:solidFill>
              </a:rPr>
              <a:t>hémolyse </a:t>
            </a:r>
            <a:r>
              <a:rPr lang="fr-FR" sz="2800" dirty="0"/>
              <a:t>: les hématies sont placées en un milieu </a:t>
            </a:r>
            <a:r>
              <a:rPr lang="fr-FR" sz="2800" dirty="0">
                <a:solidFill>
                  <a:srgbClr val="FF0000"/>
                </a:solidFill>
              </a:rPr>
              <a:t>hypotonique (</a:t>
            </a:r>
            <a:r>
              <a:rPr lang="fr-FR" sz="2800" dirty="0"/>
              <a:t>un milieu hypotonique a une </a:t>
            </a:r>
            <a:r>
              <a:rPr lang="fr-FR" sz="2800" dirty="0">
                <a:solidFill>
                  <a:srgbClr val="FF0000"/>
                </a:solidFill>
              </a:rPr>
              <a:t>faible concentration </a:t>
            </a:r>
            <a:r>
              <a:rPr lang="fr-FR" sz="2800" dirty="0"/>
              <a:t>en soluté),l’eau va passer dans les cellules à cause de la pression osmotique provoquant un </a:t>
            </a:r>
            <a:r>
              <a:rPr lang="fr-FR" sz="2800" dirty="0">
                <a:solidFill>
                  <a:srgbClr val="FF0000"/>
                </a:solidFill>
              </a:rPr>
              <a:t>gonflement</a:t>
            </a:r>
            <a:r>
              <a:rPr lang="fr-FR" sz="2800" dirty="0"/>
              <a:t> et un </a:t>
            </a:r>
            <a:r>
              <a:rPr lang="fr-FR" sz="2800" dirty="0">
                <a:solidFill>
                  <a:srgbClr val="FF0000"/>
                </a:solidFill>
              </a:rPr>
              <a:t>éclatement </a:t>
            </a:r>
            <a:r>
              <a:rPr lang="fr-FR" sz="2800" dirty="0"/>
              <a:t>des hématies</a:t>
            </a:r>
            <a:r>
              <a:rPr lang="fr-FR" sz="2800" dirty="0" smtClean="0"/>
              <a:t>.</a:t>
            </a:r>
          </a:p>
          <a:p>
            <a:pPr>
              <a:lnSpc>
                <a:spcPct val="150000"/>
              </a:lnSpc>
            </a:pPr>
            <a:r>
              <a:rPr lang="fr-FR" sz="2800" dirty="0" smtClean="0"/>
              <a:t>On </a:t>
            </a:r>
            <a:r>
              <a:rPr lang="fr-FR" sz="2800" dirty="0"/>
              <a:t>procède par la suite à </a:t>
            </a:r>
            <a:r>
              <a:rPr lang="fr-FR" sz="2800" dirty="0" smtClean="0"/>
              <a:t>une </a:t>
            </a:r>
            <a:r>
              <a:rPr lang="fr-FR" sz="2800" dirty="0" smtClean="0">
                <a:solidFill>
                  <a:srgbClr val="FF0000"/>
                </a:solidFill>
              </a:rPr>
              <a:t>centrifugation </a:t>
            </a:r>
            <a:r>
              <a:rPr lang="fr-FR" sz="2800" dirty="0" smtClean="0"/>
              <a:t>,on </a:t>
            </a:r>
            <a:r>
              <a:rPr lang="fr-FR" sz="2800" dirty="0"/>
              <a:t>obtient alors un </a:t>
            </a:r>
            <a:r>
              <a:rPr lang="fr-FR" sz="2800" dirty="0">
                <a:solidFill>
                  <a:srgbClr val="FF0000"/>
                </a:solidFill>
              </a:rPr>
              <a:t>culot</a:t>
            </a:r>
            <a:r>
              <a:rPr lang="fr-FR" sz="2800" dirty="0"/>
              <a:t> de </a:t>
            </a:r>
            <a:r>
              <a:rPr lang="fr-FR" sz="2800" dirty="0">
                <a:solidFill>
                  <a:srgbClr val="FF0000"/>
                </a:solidFill>
              </a:rPr>
              <a:t>membranes plasmiques </a:t>
            </a:r>
            <a:r>
              <a:rPr lang="fr-FR" sz="2800" dirty="0"/>
              <a:t>qu’on appelle aussi «fantômes d’hématies».</a:t>
            </a:r>
          </a:p>
          <a:p>
            <a:pPr>
              <a:lnSpc>
                <a:spcPct val="150000"/>
              </a:lnSpc>
            </a:pPr>
            <a:endParaRPr lang="fr-FR" sz="2800" dirty="0"/>
          </a:p>
        </p:txBody>
      </p:sp>
    </p:spTree>
    <p:extLst>
      <p:ext uri="{BB962C8B-B14F-4D97-AF65-F5344CB8AC3E}">
        <p14:creationId xmlns:p14="http://schemas.microsoft.com/office/powerpoint/2010/main" val="334950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285875"/>
            <a:ext cx="8352928"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9287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smtClean="0"/>
              <a:t>L’analyse chimique des membranes plasmiques ainsi obtenues révèle la composition chimique suivante :</a:t>
            </a:r>
          </a:p>
          <a:p>
            <a:r>
              <a:rPr lang="fr-FR" dirty="0" smtClean="0"/>
              <a:t>– 40% de lipides;</a:t>
            </a:r>
          </a:p>
          <a:p>
            <a:r>
              <a:rPr lang="fr-FR" dirty="0" smtClean="0"/>
              <a:t>– 52% de protéines;</a:t>
            </a:r>
          </a:p>
          <a:p>
            <a:r>
              <a:rPr lang="fr-FR" dirty="0" smtClean="0"/>
              <a:t>– 8% de glucides.</a:t>
            </a:r>
          </a:p>
          <a:p>
            <a:endParaRPr lang="fr-FR" dirty="0"/>
          </a:p>
        </p:txBody>
      </p:sp>
    </p:spTree>
    <p:extLst>
      <p:ext uri="{BB962C8B-B14F-4D97-AF65-F5344CB8AC3E}">
        <p14:creationId xmlns:p14="http://schemas.microsoft.com/office/powerpoint/2010/main" val="871659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5013176"/>
            <a:ext cx="8229600" cy="1143000"/>
          </a:xfrm>
        </p:spPr>
        <p:txBody>
          <a:bodyPr>
            <a:normAutofit/>
          </a:bodyPr>
          <a:lstStyle/>
          <a:p>
            <a:r>
              <a:rPr lang="fr-FR" sz="3200" dirty="0" smtClean="0"/>
              <a:t>STRUCTURE DE LA MEMBRANE PLASMIQUE</a:t>
            </a:r>
            <a:endParaRPr lang="fr-FR" sz="3200" dirty="0"/>
          </a:p>
        </p:txBody>
      </p:sp>
      <p:sp>
        <p:nvSpPr>
          <p:cNvPr id="3" name="Espace réservé du contenu 2"/>
          <p:cNvSpPr>
            <a:spLocks noGrp="1"/>
          </p:cNvSpPr>
          <p:nvPr>
            <p:ph idx="1"/>
          </p:nvPr>
        </p:nvSpPr>
        <p:spPr/>
        <p:txBody>
          <a:bodyPr/>
          <a:lstStyle/>
          <a:p>
            <a:endParaRPr lang="fr-F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1412"/>
            <a:ext cx="8892480" cy="4615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2736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4525963"/>
          </a:xfrm>
        </p:spPr>
        <p:txBody>
          <a:bodyPr>
            <a:noAutofit/>
          </a:bodyPr>
          <a:lstStyle/>
          <a:p>
            <a:pPr marL="0" indent="0">
              <a:buNone/>
            </a:pPr>
            <a:r>
              <a:rPr lang="fr-FR" sz="3600" b="1" dirty="0" smtClean="0"/>
              <a:t>Propriétés des lipides membranaires</a:t>
            </a:r>
            <a:endParaRPr lang="fr-FR" sz="3600" dirty="0" smtClean="0"/>
          </a:p>
          <a:p>
            <a:r>
              <a:rPr lang="fr-FR" sz="2000" dirty="0" smtClean="0"/>
              <a:t> </a:t>
            </a:r>
            <a:r>
              <a:rPr lang="fr-FR" sz="2800" dirty="0" smtClean="0"/>
              <a:t>Ils représentent de 25 à 75 % de la masse des membranes et possèdent une caractéristique commune, </a:t>
            </a:r>
            <a:r>
              <a:rPr lang="fr-FR" sz="2800" b="1" dirty="0" smtClean="0">
                <a:solidFill>
                  <a:srgbClr val="FF0000"/>
                </a:solidFill>
              </a:rPr>
              <a:t>l’</a:t>
            </a:r>
            <a:r>
              <a:rPr lang="fr-FR" sz="2800" b="1" dirty="0" err="1" smtClean="0">
                <a:solidFill>
                  <a:srgbClr val="FF0000"/>
                </a:solidFill>
              </a:rPr>
              <a:t>amphiphilie</a:t>
            </a:r>
            <a:r>
              <a:rPr lang="fr-FR" sz="2800" b="1" dirty="0" smtClean="0"/>
              <a:t> </a:t>
            </a:r>
            <a:r>
              <a:rPr lang="fr-FR" sz="2800" dirty="0" smtClean="0"/>
              <a:t>(ou </a:t>
            </a:r>
            <a:r>
              <a:rPr lang="fr-FR" sz="2800" b="1" dirty="0" err="1" smtClean="0"/>
              <a:t>amphipathie</a:t>
            </a:r>
            <a:r>
              <a:rPr lang="fr-FR" sz="2800" b="1" dirty="0" smtClean="0"/>
              <a:t>)</a:t>
            </a:r>
            <a:r>
              <a:rPr lang="fr-FR" sz="2800" dirty="0" smtClean="0"/>
              <a:t>, c’est à-dire</a:t>
            </a:r>
            <a:r>
              <a:rPr lang="fr-FR" sz="2800" dirty="0"/>
              <a:t> </a:t>
            </a:r>
            <a:r>
              <a:rPr lang="fr-FR" sz="2800" dirty="0" smtClean="0"/>
              <a:t>la présence de deux domaines ayant des propriétés physico-chimiques opposées dans la molécule : un domaine </a:t>
            </a:r>
            <a:r>
              <a:rPr lang="fr-FR" sz="2800" b="1" dirty="0" smtClean="0">
                <a:solidFill>
                  <a:srgbClr val="FF0000"/>
                </a:solidFill>
              </a:rPr>
              <a:t>hydrophile</a:t>
            </a:r>
            <a:r>
              <a:rPr lang="fr-FR" sz="2800" dirty="0" smtClean="0"/>
              <a:t> et un domaine </a:t>
            </a:r>
            <a:r>
              <a:rPr lang="fr-FR" sz="2800" b="1" dirty="0" smtClean="0">
                <a:solidFill>
                  <a:srgbClr val="FF0000"/>
                </a:solidFill>
              </a:rPr>
              <a:t>hydrophobe</a:t>
            </a:r>
            <a:r>
              <a:rPr lang="fr-FR" sz="2800" dirty="0" smtClean="0">
                <a:solidFill>
                  <a:srgbClr val="FF0000"/>
                </a:solidFill>
              </a:rPr>
              <a:t>, </a:t>
            </a:r>
            <a:r>
              <a:rPr lang="fr-FR" sz="2800" dirty="0" smtClean="0"/>
              <a:t>. Cette propriété est capitale, car elle permet l’auto assemblage en une bicouche : deux feuillets lipidiques accolés par leurs domaines hydrophobes.</a:t>
            </a:r>
          </a:p>
          <a:p>
            <a:pPr marL="0" indent="0">
              <a:buNone/>
            </a:pPr>
            <a:r>
              <a:rPr lang="fr-FR" sz="2800" dirty="0" smtClean="0"/>
              <a:t> On distingue :</a:t>
            </a:r>
          </a:p>
          <a:p>
            <a:pPr marL="0" indent="0">
              <a:buNone/>
            </a:pPr>
            <a:endParaRPr lang="fr-FR" sz="2800" dirty="0"/>
          </a:p>
        </p:txBody>
      </p:sp>
    </p:spTree>
    <p:extLst>
      <p:ext uri="{BB962C8B-B14F-4D97-AF65-F5344CB8AC3E}">
        <p14:creationId xmlns:p14="http://schemas.microsoft.com/office/powerpoint/2010/main" val="3507263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2376264"/>
          </a:xfrm>
        </p:spPr>
        <p:txBody>
          <a:bodyPr>
            <a:normAutofit lnSpcReduction="10000"/>
          </a:bodyPr>
          <a:lstStyle/>
          <a:p>
            <a:pPr marL="0" indent="0">
              <a:buNone/>
            </a:pPr>
            <a:r>
              <a:rPr lang="fr-FR" b="1" dirty="0" smtClean="0"/>
              <a:t>- des phospholipides</a:t>
            </a:r>
            <a:r>
              <a:rPr lang="fr-FR" dirty="0" smtClean="0"/>
              <a:t>, constitués </a:t>
            </a:r>
            <a:r>
              <a:rPr lang="fr-FR" dirty="0" smtClean="0">
                <a:solidFill>
                  <a:srgbClr val="FF0000"/>
                </a:solidFill>
              </a:rPr>
              <a:t>d’alcools </a:t>
            </a:r>
            <a:r>
              <a:rPr lang="fr-FR" dirty="0" smtClean="0"/>
              <a:t>(</a:t>
            </a:r>
            <a:r>
              <a:rPr lang="fr-FR" dirty="0" smtClean="0">
                <a:solidFill>
                  <a:srgbClr val="FF0000"/>
                </a:solidFill>
              </a:rPr>
              <a:t>glycérol </a:t>
            </a:r>
            <a:r>
              <a:rPr lang="fr-FR" dirty="0" smtClean="0"/>
              <a:t>ou bien </a:t>
            </a:r>
            <a:r>
              <a:rPr lang="fr-FR" dirty="0" err="1" smtClean="0">
                <a:solidFill>
                  <a:srgbClr val="FF0000"/>
                </a:solidFill>
              </a:rPr>
              <a:t>sphingosine</a:t>
            </a:r>
            <a:r>
              <a:rPr lang="fr-FR" dirty="0" smtClean="0">
                <a:solidFill>
                  <a:srgbClr val="FF0000"/>
                </a:solidFill>
              </a:rPr>
              <a:t>)</a:t>
            </a:r>
            <a:r>
              <a:rPr lang="fr-FR" dirty="0" smtClean="0"/>
              <a:t>, de </a:t>
            </a:r>
            <a:r>
              <a:rPr lang="fr-FR" dirty="0" smtClean="0">
                <a:solidFill>
                  <a:srgbClr val="FF0000"/>
                </a:solidFill>
              </a:rPr>
              <a:t>2 acides gras(2 chaines hydrocarbonées), </a:t>
            </a:r>
            <a:r>
              <a:rPr lang="fr-FR" dirty="0" smtClean="0"/>
              <a:t>d’une molécule </a:t>
            </a:r>
            <a:r>
              <a:rPr lang="fr-FR" dirty="0" smtClean="0">
                <a:solidFill>
                  <a:srgbClr val="FF0000"/>
                </a:solidFill>
              </a:rPr>
              <a:t>d’acide phosphorique</a:t>
            </a:r>
            <a:r>
              <a:rPr lang="fr-FR" dirty="0" smtClean="0"/>
              <a:t> et d’une molécule </a:t>
            </a:r>
            <a:r>
              <a:rPr lang="fr-FR" dirty="0" smtClean="0">
                <a:solidFill>
                  <a:srgbClr val="FF0000"/>
                </a:solidFill>
              </a:rPr>
              <a:t>polaire (choline)</a:t>
            </a:r>
            <a:r>
              <a:rPr lang="fr-FR" dirty="0" smtClean="0"/>
              <a:t> ;</a:t>
            </a:r>
          </a:p>
          <a:p>
            <a:pPr marL="0" indent="0">
              <a:buNone/>
            </a:pPr>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013" y="3356992"/>
            <a:ext cx="741997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5067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0" indent="0">
              <a:buNone/>
            </a:pPr>
            <a:r>
              <a:rPr lang="fr-FR" b="1" dirty="0" smtClean="0"/>
              <a:t>-des </a:t>
            </a:r>
            <a:r>
              <a:rPr lang="fr-FR" b="1" dirty="0"/>
              <a:t>glycolipides</a:t>
            </a:r>
            <a:r>
              <a:rPr lang="fr-FR" dirty="0"/>
              <a:t>, contenant des motifs </a:t>
            </a:r>
            <a:r>
              <a:rPr lang="fr-FR" dirty="0" smtClean="0">
                <a:solidFill>
                  <a:srgbClr val="FF0000"/>
                </a:solidFill>
              </a:rPr>
              <a:t>saccharidiques</a:t>
            </a:r>
            <a:r>
              <a:rPr lang="fr-FR" dirty="0" smtClean="0"/>
              <a:t>, leur </a:t>
            </a:r>
            <a:r>
              <a:rPr lang="fr-FR" dirty="0"/>
              <a:t>présence est </a:t>
            </a:r>
            <a:r>
              <a:rPr lang="fr-FR" dirty="0">
                <a:solidFill>
                  <a:srgbClr val="FF0000"/>
                </a:solidFill>
              </a:rPr>
              <a:t>exclusivement</a:t>
            </a:r>
            <a:r>
              <a:rPr lang="fr-FR" dirty="0"/>
              <a:t> du côté </a:t>
            </a:r>
            <a:r>
              <a:rPr lang="fr-FR" dirty="0">
                <a:solidFill>
                  <a:srgbClr val="FF0000"/>
                </a:solidFill>
              </a:rPr>
              <a:t>extracellulaire</a:t>
            </a:r>
            <a:r>
              <a:rPr lang="fr-FR" dirty="0"/>
              <a:t> de la bicouche lipidique.</a:t>
            </a:r>
          </a:p>
          <a:p>
            <a:pPr marL="0" indent="0">
              <a:buNone/>
            </a:pPr>
            <a:endParaRPr lang="fr-FR" dirty="0"/>
          </a:p>
          <a:p>
            <a:pPr marL="0" indent="0">
              <a:buNone/>
            </a:pPr>
            <a:r>
              <a:rPr lang="fr-FR" dirty="0"/>
              <a:t>– </a:t>
            </a:r>
            <a:r>
              <a:rPr lang="fr-FR" b="1" dirty="0"/>
              <a:t>du cholestérol</a:t>
            </a:r>
            <a:r>
              <a:rPr lang="fr-FR" dirty="0"/>
              <a:t>, cette molécule est très abondante dans les membranes plasmiques des eucaryotes (elle est absente chez les procaryotes; </a:t>
            </a:r>
            <a:r>
              <a:rPr lang="fr-FR" dirty="0" smtClean="0"/>
              <a:t>)  </a:t>
            </a:r>
            <a:r>
              <a:rPr lang="fr-FR" dirty="0"/>
              <a:t>. Le cholestérol s'intercale entre les molécules de </a:t>
            </a:r>
            <a:r>
              <a:rPr lang="fr-FR" dirty="0" smtClean="0"/>
              <a:t>phospholipides.</a:t>
            </a:r>
            <a:endParaRPr lang="fr-FR" dirty="0"/>
          </a:p>
        </p:txBody>
      </p:sp>
    </p:spTree>
    <p:extLst>
      <p:ext uri="{BB962C8B-B14F-4D97-AF65-F5344CB8AC3E}">
        <p14:creationId xmlns:p14="http://schemas.microsoft.com/office/powerpoint/2010/main" val="3301052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5496" y="1668515"/>
            <a:ext cx="4824536" cy="413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1700808"/>
            <a:ext cx="3744416" cy="4304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4945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r>
              <a:rPr lang="fr-FR" sz="2800" b="1" dirty="0" smtClean="0"/>
              <a:t>Organisation des phospholipides en milieu aqueux</a:t>
            </a:r>
          </a:p>
          <a:p>
            <a:r>
              <a:rPr lang="fr-FR" dirty="0" smtClean="0"/>
              <a:t>Lorsque les phospholipides membranaires sont en phase aqueuse, ils peuvent s’organiser de plusieurs manières différentes :</a:t>
            </a:r>
          </a:p>
        </p:txBody>
      </p:sp>
    </p:spTree>
    <p:extLst>
      <p:ext uri="{BB962C8B-B14F-4D97-AF65-F5344CB8AC3E}">
        <p14:creationId xmlns:p14="http://schemas.microsoft.com/office/powerpoint/2010/main" val="4112743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OBJECTIFS DU COURS</a:t>
            </a:r>
            <a:r>
              <a:rPr lang="fr-FR" dirty="0" smtClean="0"/>
              <a:t/>
            </a:r>
            <a:br>
              <a:rPr lang="fr-FR" dirty="0" smtClean="0"/>
            </a:br>
            <a:endParaRPr lang="fr-FR" dirty="0"/>
          </a:p>
        </p:txBody>
      </p:sp>
      <p:sp>
        <p:nvSpPr>
          <p:cNvPr id="3" name="Espace réservé du contenu 2"/>
          <p:cNvSpPr>
            <a:spLocks noGrp="1"/>
          </p:cNvSpPr>
          <p:nvPr>
            <p:ph idx="1"/>
          </p:nvPr>
        </p:nvSpPr>
        <p:spPr/>
        <p:txBody>
          <a:bodyPr>
            <a:normAutofit fontScale="77500" lnSpcReduction="20000"/>
          </a:bodyPr>
          <a:lstStyle/>
          <a:p>
            <a:pPr>
              <a:lnSpc>
                <a:spcPct val="170000"/>
              </a:lnSpc>
            </a:pPr>
            <a:r>
              <a:rPr lang="fr-FR" dirty="0" smtClean="0"/>
              <a:t>DECRIRE LA STRUCTURE ET LA COMPOSITION DE LA MEMBRANE PLASMIQUE DES EURCARYOTE.</a:t>
            </a:r>
          </a:p>
          <a:p>
            <a:pPr>
              <a:lnSpc>
                <a:spcPct val="170000"/>
              </a:lnSpc>
            </a:pPr>
            <a:r>
              <a:rPr lang="fr-FR" dirty="0" smtClean="0"/>
              <a:t>DECRIRE LA STRUCTURE ET LES PROPRIETES DES PRINCIPAUX CONSTITUANTS DE LA MEMBRANES PLASMIQUE.</a:t>
            </a:r>
          </a:p>
          <a:p>
            <a:pPr>
              <a:lnSpc>
                <a:spcPct val="170000"/>
              </a:lnSpc>
            </a:pPr>
            <a:r>
              <a:rPr lang="fr-FR" dirty="0" smtClean="0"/>
              <a:t>DECRIRE LES PRINCIPALES FONCTIONS PHYSIOLOGIQUE DE LA MEMBRANE PLASMIQUE.</a:t>
            </a:r>
            <a:endParaRPr lang="fr-FR" dirty="0"/>
          </a:p>
        </p:txBody>
      </p:sp>
    </p:spTree>
    <p:extLst>
      <p:ext uri="{BB962C8B-B14F-4D97-AF65-F5344CB8AC3E}">
        <p14:creationId xmlns:p14="http://schemas.microsoft.com/office/powerpoint/2010/main" val="225846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745232" y="1600200"/>
            <a:ext cx="5194920" cy="4525963"/>
          </a:xfrm>
        </p:spPr>
        <p:txBody>
          <a:bodyPr>
            <a:normAutofit fontScale="85000" lnSpcReduction="10000"/>
          </a:bodyPr>
          <a:lstStyle/>
          <a:p>
            <a:r>
              <a:rPr lang="fr-FR" b="1" dirty="0" smtClean="0"/>
              <a:t>a) Bicouche lipidique</a:t>
            </a:r>
          </a:p>
          <a:p>
            <a:pPr marL="0" indent="0">
              <a:buNone/>
            </a:pPr>
            <a:r>
              <a:rPr lang="fr-FR" dirty="0" smtClean="0"/>
              <a:t>Les têtes polaires sont dirigées vers l’extérieur, en contact avec le milieu aqueux. Les queues apolaires sont dirigées vers le centre, elles font des interactions hydrophobes entre elles et sont protégées du milieu aqueux grâce aux têtes polaires. Cette organisation correspond à celle des membranes cellulaires.</a:t>
            </a:r>
          </a:p>
          <a:p>
            <a:endParaRPr lang="fr-FR" sz="1600" dirty="0" smtClean="0"/>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2701" y="2708920"/>
            <a:ext cx="3287811" cy="200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4462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5554960" cy="4525963"/>
          </a:xfrm>
        </p:spPr>
        <p:txBody>
          <a:bodyPr>
            <a:normAutofit fontScale="92500" lnSpcReduction="10000"/>
          </a:bodyPr>
          <a:lstStyle/>
          <a:p>
            <a:r>
              <a:rPr lang="fr-FR" b="1" dirty="0" smtClean="0"/>
              <a:t>b) Micelle</a:t>
            </a:r>
          </a:p>
          <a:p>
            <a:pPr marL="0" indent="0">
              <a:buNone/>
            </a:pPr>
            <a:r>
              <a:rPr lang="fr-FR" dirty="0" smtClean="0"/>
              <a:t>Ce sont des structures sphériques dans lesquelles les têtes polaires sont orientées vers l’extérieur et les queues hydrophobes  sont au centre, protégées du milieu aqueux par les têtes polaires. On les obtient suite à des traitements de la membrane plasmique par des détergents.</a:t>
            </a:r>
          </a:p>
          <a:p>
            <a:endParaRPr lang="fr-FR" dirty="0" smtClean="0"/>
          </a:p>
          <a:p>
            <a:endParaRPr lang="fr-FR" dirty="0" smtClean="0"/>
          </a:p>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61270"/>
            <a:ext cx="3168352"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086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5554960" cy="4525963"/>
          </a:xfrm>
        </p:spPr>
        <p:txBody>
          <a:bodyPr>
            <a:normAutofit fontScale="77500" lnSpcReduction="20000"/>
          </a:bodyPr>
          <a:lstStyle/>
          <a:p>
            <a:r>
              <a:rPr lang="fr-FR" b="1" dirty="0" smtClean="0"/>
              <a:t>c) Liposome</a:t>
            </a:r>
          </a:p>
          <a:p>
            <a:pPr marL="0" indent="0">
              <a:lnSpc>
                <a:spcPct val="120000"/>
              </a:lnSpc>
              <a:buNone/>
            </a:pPr>
            <a:r>
              <a:rPr lang="fr-FR" dirty="0" smtClean="0"/>
              <a:t>Ce sont des structures artificielles, fabriquées in vitro. Les liposomes ont la forme de petites vésicules sphériques délimitées par une double couche lipidique et remplies de milieu aqueux. Ils peuvent être utilisés comme vecteurs pour délivrer des drogues ou des médicaments à des cellules car ils ont la capacité de fusionner avec la membrane plasmique pour y délivrer leur contenu.</a:t>
            </a:r>
          </a:p>
          <a:p>
            <a:endParaRPr lang="fr-F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636912"/>
            <a:ext cx="3168352"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614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b="1" dirty="0" smtClean="0"/>
              <a:t>Mouvements des phospholipides</a:t>
            </a:r>
          </a:p>
          <a:p>
            <a:r>
              <a:rPr lang="fr-FR" dirty="0" smtClean="0"/>
              <a:t>Trois types de mouvements sont possibles pour les lipides :</a:t>
            </a:r>
          </a:p>
          <a:p>
            <a:pPr marL="0" indent="0">
              <a:buNone/>
            </a:pPr>
            <a:r>
              <a:rPr lang="fr-FR" dirty="0" smtClean="0"/>
              <a:t>– </a:t>
            </a:r>
            <a:r>
              <a:rPr lang="fr-FR" dirty="0" smtClean="0">
                <a:solidFill>
                  <a:srgbClr val="FF0000"/>
                </a:solidFill>
              </a:rPr>
              <a:t>rotation</a:t>
            </a:r>
            <a:r>
              <a:rPr lang="fr-FR" dirty="0" smtClean="0"/>
              <a:t> sur eux-mêmes</a:t>
            </a:r>
          </a:p>
          <a:p>
            <a:pPr marL="0" indent="0">
              <a:buNone/>
            </a:pPr>
            <a:endParaRPr lang="fr-FR" dirty="0" smtClean="0"/>
          </a:p>
          <a:p>
            <a:pPr marL="0" indent="0">
              <a:buNone/>
            </a:pPr>
            <a:r>
              <a:rPr lang="fr-FR" dirty="0" smtClean="0"/>
              <a:t>– déplacement dans un même feuillet : </a:t>
            </a:r>
            <a:r>
              <a:rPr lang="fr-FR" dirty="0" smtClean="0">
                <a:solidFill>
                  <a:srgbClr val="FF0000"/>
                </a:solidFill>
              </a:rPr>
              <a:t>diffusion latérale</a:t>
            </a:r>
          </a:p>
          <a:p>
            <a:pPr marL="0" indent="0">
              <a:buNone/>
            </a:pPr>
            <a:endParaRPr lang="fr-FR" dirty="0" smtClean="0"/>
          </a:p>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5983" y="2780928"/>
            <a:ext cx="263842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00" y="5014292"/>
            <a:ext cx="2476500" cy="1511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7451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lnSpc>
                <a:spcPct val="150000"/>
              </a:lnSpc>
              <a:buNone/>
            </a:pPr>
            <a:r>
              <a:rPr lang="fr-FR" dirty="0" smtClean="0"/>
              <a:t>– changement de feuillet : </a:t>
            </a:r>
            <a:r>
              <a:rPr lang="fr-FR" dirty="0" err="1" smtClean="0">
                <a:solidFill>
                  <a:srgbClr val="FF0000"/>
                </a:solidFill>
              </a:rPr>
              <a:t>ﬂip-ﬂop</a:t>
            </a:r>
            <a:r>
              <a:rPr lang="fr-FR" dirty="0" smtClean="0"/>
              <a:t> ou diffusion transversale. Le </a:t>
            </a:r>
            <a:r>
              <a:rPr lang="fr-FR" dirty="0" err="1" smtClean="0"/>
              <a:t>ﬂip-ﬂop</a:t>
            </a:r>
            <a:r>
              <a:rPr lang="fr-FR" dirty="0" smtClean="0"/>
              <a:t> des phospholipides nécessite l’intervention d’enzymes : </a:t>
            </a:r>
            <a:r>
              <a:rPr lang="fr-FR" dirty="0" smtClean="0">
                <a:solidFill>
                  <a:srgbClr val="FF0000"/>
                </a:solidFill>
              </a:rPr>
              <a:t>les </a:t>
            </a:r>
            <a:r>
              <a:rPr lang="fr-FR" dirty="0" err="1" smtClean="0">
                <a:solidFill>
                  <a:srgbClr val="FF0000"/>
                </a:solidFill>
              </a:rPr>
              <a:t>ﬂippases</a:t>
            </a:r>
            <a:r>
              <a:rPr lang="fr-FR" dirty="0" smtClean="0"/>
              <a:t> (nécessitent de l’énergie sous forme d’ATP).</a:t>
            </a:r>
          </a:p>
          <a:p>
            <a:endParaRPr lang="fr-FR"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687019"/>
            <a:ext cx="3283049"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119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35285"/>
            <a:ext cx="8229600" cy="4525963"/>
          </a:xfrm>
        </p:spPr>
        <p:txBody>
          <a:bodyPr>
            <a:noAutofit/>
          </a:bodyPr>
          <a:lstStyle/>
          <a:p>
            <a:pPr>
              <a:lnSpc>
                <a:spcPct val="150000"/>
              </a:lnSpc>
            </a:pPr>
            <a:r>
              <a:rPr lang="fr-FR" sz="2800" dirty="0" smtClean="0"/>
              <a:t>La </a:t>
            </a:r>
            <a:r>
              <a:rPr lang="fr-FR" sz="2800" dirty="0" smtClean="0">
                <a:solidFill>
                  <a:srgbClr val="FF0000"/>
                </a:solidFill>
              </a:rPr>
              <a:t>structure des phospholipides</a:t>
            </a:r>
            <a:r>
              <a:rPr lang="fr-FR" sz="2800" dirty="0" smtClean="0"/>
              <a:t> explique la fonction de </a:t>
            </a:r>
            <a:r>
              <a:rPr lang="fr-FR" sz="2800" dirty="0" smtClean="0">
                <a:solidFill>
                  <a:srgbClr val="FF0000"/>
                </a:solidFill>
              </a:rPr>
              <a:t>barrières</a:t>
            </a:r>
            <a:r>
              <a:rPr lang="fr-FR" sz="2800" dirty="0" smtClean="0"/>
              <a:t> entre deux compartiments aqueux assurée par les membranes. Les chaines d'acides gras hydrophobes situées à l'intérieur de la double couche de phospholipides rendent les</a:t>
            </a:r>
            <a:r>
              <a:rPr lang="fr-FR" sz="2800" dirty="0"/>
              <a:t> </a:t>
            </a:r>
            <a:r>
              <a:rPr lang="fr-FR" sz="2800" dirty="0" smtClean="0"/>
              <a:t>membranes </a:t>
            </a:r>
            <a:r>
              <a:rPr lang="fr-FR" sz="2800" dirty="0" smtClean="0">
                <a:solidFill>
                  <a:srgbClr val="FF0000"/>
                </a:solidFill>
              </a:rPr>
              <a:t>imperméables</a:t>
            </a:r>
            <a:r>
              <a:rPr lang="fr-FR" sz="2800" dirty="0" smtClean="0"/>
              <a:t> aux molécules </a:t>
            </a:r>
            <a:r>
              <a:rPr lang="fr-FR" sz="2800" dirty="0" smtClean="0">
                <a:solidFill>
                  <a:srgbClr val="FF0000"/>
                </a:solidFill>
              </a:rPr>
              <a:t>hydrosolubles.</a:t>
            </a:r>
          </a:p>
        </p:txBody>
      </p:sp>
    </p:spTree>
    <p:extLst>
      <p:ext uri="{BB962C8B-B14F-4D97-AF65-F5344CB8AC3E}">
        <p14:creationId xmlns:p14="http://schemas.microsoft.com/office/powerpoint/2010/main" val="201378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dirty="0"/>
              <a:t>Les protéines membranaires</a:t>
            </a:r>
            <a:br>
              <a:rPr lang="fr-FR" sz="3200" b="1" dirty="0"/>
            </a:br>
            <a:endParaRPr lang="fr-FR" sz="3200" b="1" dirty="0"/>
          </a:p>
        </p:txBody>
      </p:sp>
      <p:sp>
        <p:nvSpPr>
          <p:cNvPr id="3" name="Espace réservé du contenu 2"/>
          <p:cNvSpPr>
            <a:spLocks noGrp="1"/>
          </p:cNvSpPr>
          <p:nvPr>
            <p:ph idx="1"/>
          </p:nvPr>
        </p:nvSpPr>
        <p:spPr>
          <a:xfrm>
            <a:off x="457200" y="1412776"/>
            <a:ext cx="8229600" cy="4525963"/>
          </a:xfrm>
        </p:spPr>
        <p:txBody>
          <a:bodyPr>
            <a:normAutofit/>
          </a:bodyPr>
          <a:lstStyle/>
          <a:p>
            <a:pPr>
              <a:lnSpc>
                <a:spcPct val="150000"/>
              </a:lnSpc>
            </a:pPr>
            <a:r>
              <a:rPr lang="fr-FR" sz="2800" dirty="0"/>
              <a:t>Les protéines membranaires </a:t>
            </a:r>
            <a:r>
              <a:rPr lang="fr-FR" sz="2800" dirty="0">
                <a:solidFill>
                  <a:srgbClr val="FF0000"/>
                </a:solidFill>
              </a:rPr>
              <a:t>assurent la plus grande </a:t>
            </a:r>
            <a:r>
              <a:rPr lang="fr-FR" sz="2800" dirty="0"/>
              <a:t>partie des </a:t>
            </a:r>
            <a:r>
              <a:rPr lang="fr-FR" sz="2800" dirty="0" smtClean="0">
                <a:solidFill>
                  <a:srgbClr val="FF0000"/>
                </a:solidFill>
              </a:rPr>
              <a:t>fonctions spécialisées </a:t>
            </a:r>
            <a:r>
              <a:rPr lang="fr-FR" sz="2800" dirty="0"/>
              <a:t>de la cellule vis-à-vis de son environnement. Elles </a:t>
            </a:r>
            <a:r>
              <a:rPr lang="fr-FR" sz="2800" dirty="0" smtClean="0"/>
              <a:t>constituent environ </a:t>
            </a:r>
            <a:r>
              <a:rPr lang="fr-FR" sz="2800" dirty="0"/>
              <a:t>50 % du poids sec de la membrane. </a:t>
            </a:r>
            <a:endParaRPr lang="fr-FR" sz="2800" dirty="0" smtClean="0"/>
          </a:p>
          <a:p>
            <a:pPr>
              <a:lnSpc>
                <a:spcPct val="150000"/>
              </a:lnSpc>
            </a:pPr>
            <a:r>
              <a:rPr lang="fr-FR" sz="2800" dirty="0" smtClean="0"/>
              <a:t>Leur </a:t>
            </a:r>
            <a:r>
              <a:rPr lang="fr-FR" sz="2800" dirty="0" smtClean="0">
                <a:solidFill>
                  <a:srgbClr val="FF0000"/>
                </a:solidFill>
              </a:rPr>
              <a:t>classification </a:t>
            </a:r>
            <a:r>
              <a:rPr lang="fr-FR" sz="2800" dirty="0" smtClean="0"/>
              <a:t>repose </a:t>
            </a:r>
            <a:r>
              <a:rPr lang="fr-FR" sz="2800" dirty="0"/>
              <a:t>sur </a:t>
            </a:r>
            <a:r>
              <a:rPr lang="fr-FR" sz="2800" dirty="0" smtClean="0"/>
              <a:t>la façon </a:t>
            </a:r>
            <a:r>
              <a:rPr lang="fr-FR" sz="2800" dirty="0"/>
              <a:t>dont elles sont </a:t>
            </a:r>
            <a:r>
              <a:rPr lang="fr-FR" sz="2800" dirty="0">
                <a:solidFill>
                  <a:srgbClr val="FF0000"/>
                </a:solidFill>
              </a:rPr>
              <a:t>disposées dans la membrane</a:t>
            </a:r>
            <a:r>
              <a:rPr lang="fr-FR" sz="2800" dirty="0" smtClean="0"/>
              <a:t>.</a:t>
            </a:r>
          </a:p>
          <a:p>
            <a:endParaRPr lang="fr-FR" dirty="0"/>
          </a:p>
        </p:txBody>
      </p:sp>
    </p:spTree>
    <p:extLst>
      <p:ext uri="{BB962C8B-B14F-4D97-AF65-F5344CB8AC3E}">
        <p14:creationId xmlns:p14="http://schemas.microsoft.com/office/powerpoint/2010/main" val="4124565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r>
              <a:rPr lang="fr-FR" dirty="0"/>
              <a:t>On distingue </a:t>
            </a:r>
            <a:r>
              <a:rPr lang="fr-FR" dirty="0">
                <a:solidFill>
                  <a:srgbClr val="FF0000"/>
                </a:solidFill>
              </a:rPr>
              <a:t>2 catégories </a:t>
            </a:r>
            <a:r>
              <a:rPr lang="fr-FR" dirty="0"/>
              <a:t>de </a:t>
            </a:r>
            <a:r>
              <a:rPr lang="fr-FR" dirty="0" smtClean="0"/>
              <a:t>protéines </a:t>
            </a:r>
            <a:r>
              <a:rPr lang="fr-FR" dirty="0"/>
              <a:t>membranaires.</a:t>
            </a:r>
          </a:p>
          <a:p>
            <a:r>
              <a:rPr lang="fr-FR" dirty="0"/>
              <a:t>→</a:t>
            </a:r>
            <a:r>
              <a:rPr lang="fr-FR" dirty="0" smtClean="0">
                <a:solidFill>
                  <a:srgbClr val="FF0000"/>
                </a:solidFill>
              </a:rPr>
              <a:t>Protéines intégrés (intrinsèque): </a:t>
            </a:r>
            <a:r>
              <a:rPr lang="fr-FR" dirty="0"/>
              <a:t>Se sont des protéines qui </a:t>
            </a:r>
            <a:r>
              <a:rPr lang="fr-FR" dirty="0">
                <a:solidFill>
                  <a:srgbClr val="FF0000"/>
                </a:solidFill>
              </a:rPr>
              <a:t>traversent</a:t>
            </a:r>
            <a:r>
              <a:rPr lang="fr-FR" dirty="0"/>
              <a:t> la </a:t>
            </a:r>
            <a:r>
              <a:rPr lang="fr-FR" dirty="0" smtClean="0"/>
              <a:t>bicouche </a:t>
            </a:r>
            <a:r>
              <a:rPr lang="fr-FR" dirty="0" err="1" smtClean="0"/>
              <a:t>phopholipidique</a:t>
            </a:r>
            <a:endParaRPr lang="fr-FR" dirty="0"/>
          </a:p>
          <a:p>
            <a:r>
              <a:rPr lang="fr-FR" dirty="0"/>
              <a:t>→</a:t>
            </a:r>
            <a:r>
              <a:rPr lang="fr-FR" dirty="0" smtClean="0">
                <a:solidFill>
                  <a:srgbClr val="FF0000"/>
                </a:solidFill>
              </a:rPr>
              <a:t>Protéines périphériques( extrinsèque)</a:t>
            </a:r>
            <a:r>
              <a:rPr lang="fr-FR" dirty="0" smtClean="0"/>
              <a:t>: </a:t>
            </a:r>
            <a:r>
              <a:rPr lang="fr-FR" dirty="0"/>
              <a:t>Elles sont localisées à </a:t>
            </a:r>
            <a:r>
              <a:rPr lang="fr-FR" dirty="0">
                <a:solidFill>
                  <a:srgbClr val="FF0000"/>
                </a:solidFill>
              </a:rPr>
              <a:t>l'extérieur </a:t>
            </a:r>
            <a:r>
              <a:rPr lang="fr-FR" dirty="0"/>
              <a:t>de la bicouche </a:t>
            </a:r>
            <a:r>
              <a:rPr lang="fr-FR" dirty="0" err="1"/>
              <a:t>phopholipidique</a:t>
            </a:r>
            <a:r>
              <a:rPr lang="fr-FR" dirty="0"/>
              <a:t>.</a:t>
            </a:r>
          </a:p>
          <a:p>
            <a:endParaRPr lang="fr-FR" dirty="0"/>
          </a:p>
        </p:txBody>
      </p:sp>
    </p:spTree>
    <p:extLst>
      <p:ext uri="{BB962C8B-B14F-4D97-AF65-F5344CB8AC3E}">
        <p14:creationId xmlns:p14="http://schemas.microsoft.com/office/powerpoint/2010/main" val="77217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60040"/>
            <a:ext cx="8229600" cy="5949280"/>
          </a:xfrm>
        </p:spPr>
        <p:txBody>
          <a:bodyPr>
            <a:normAutofit fontScale="40000" lnSpcReduction="20000"/>
          </a:bodyPr>
          <a:lstStyle/>
          <a:p>
            <a:pPr>
              <a:lnSpc>
                <a:spcPct val="170000"/>
              </a:lnSpc>
            </a:pPr>
            <a:r>
              <a:rPr lang="fr-FR" sz="6000" dirty="0" smtClean="0"/>
              <a:t>Les </a:t>
            </a:r>
            <a:r>
              <a:rPr lang="fr-FR" sz="6000" dirty="0" smtClean="0">
                <a:solidFill>
                  <a:srgbClr val="FF0000"/>
                </a:solidFill>
              </a:rPr>
              <a:t>protéines intrinsèques </a:t>
            </a:r>
            <a:r>
              <a:rPr lang="fr-FR" sz="6000" dirty="0" smtClean="0"/>
              <a:t>peuvent être :</a:t>
            </a:r>
          </a:p>
          <a:p>
            <a:pPr>
              <a:lnSpc>
                <a:spcPct val="170000"/>
              </a:lnSpc>
            </a:pPr>
            <a:r>
              <a:rPr lang="fr-FR" sz="6000" dirty="0" smtClean="0"/>
              <a:t> </a:t>
            </a:r>
            <a:r>
              <a:rPr lang="fr-FR" sz="6000" dirty="0" smtClean="0">
                <a:solidFill>
                  <a:srgbClr val="FF0000"/>
                </a:solidFill>
              </a:rPr>
              <a:t>transmembranaires :</a:t>
            </a:r>
          </a:p>
          <a:p>
            <a:pPr marL="0" indent="0">
              <a:lnSpc>
                <a:spcPct val="170000"/>
              </a:lnSpc>
              <a:buNone/>
            </a:pPr>
            <a:r>
              <a:rPr lang="fr-FR" sz="6000" dirty="0"/>
              <a:t> </a:t>
            </a:r>
            <a:r>
              <a:rPr lang="fr-FR" sz="6000" dirty="0" smtClean="0"/>
              <a:t>sont </a:t>
            </a:r>
            <a:r>
              <a:rPr lang="fr-FR" sz="6000" dirty="0"/>
              <a:t>des protéines solidement </a:t>
            </a:r>
            <a:r>
              <a:rPr lang="fr-FR" sz="6000" dirty="0" smtClean="0"/>
              <a:t>maintenues dans </a:t>
            </a:r>
            <a:r>
              <a:rPr lang="fr-FR" sz="6000" dirty="0"/>
              <a:t>la membrane. Elles sont </a:t>
            </a:r>
            <a:r>
              <a:rPr lang="fr-FR" sz="6000" dirty="0">
                <a:solidFill>
                  <a:srgbClr val="FF0000"/>
                </a:solidFill>
              </a:rPr>
              <a:t>amphiphile</a:t>
            </a:r>
            <a:r>
              <a:rPr lang="fr-FR" sz="6000" dirty="0"/>
              <a:t>, elles possèdent des régions hydrophobes qui </a:t>
            </a:r>
            <a:r>
              <a:rPr lang="fr-FR" sz="6000" dirty="0" smtClean="0"/>
              <a:t>sont </a:t>
            </a:r>
            <a:r>
              <a:rPr lang="fr-FR" sz="6000" dirty="0" err="1" smtClean="0"/>
              <a:t>intramembranaires</a:t>
            </a:r>
            <a:r>
              <a:rPr lang="fr-FR" sz="6000" dirty="0" smtClean="0"/>
              <a:t> et qui </a:t>
            </a:r>
            <a:r>
              <a:rPr lang="fr-FR" sz="6000" dirty="0"/>
              <a:t>interagissent avec les chaînes </a:t>
            </a:r>
            <a:r>
              <a:rPr lang="fr-FR" sz="6000" dirty="0">
                <a:solidFill>
                  <a:srgbClr val="FF0000"/>
                </a:solidFill>
              </a:rPr>
              <a:t>hydrophobes</a:t>
            </a:r>
            <a:r>
              <a:rPr lang="fr-FR" sz="6000" dirty="0"/>
              <a:t> des molécules lipidiques et des régions </a:t>
            </a:r>
            <a:r>
              <a:rPr lang="fr-FR" sz="6000" dirty="0">
                <a:solidFill>
                  <a:srgbClr val="FF0000"/>
                </a:solidFill>
              </a:rPr>
              <a:t>hydrophiles</a:t>
            </a:r>
            <a:r>
              <a:rPr lang="fr-FR" sz="6000" dirty="0"/>
              <a:t> qui sont </a:t>
            </a:r>
            <a:r>
              <a:rPr lang="fr-FR" sz="6000" dirty="0" smtClean="0"/>
              <a:t>les segments </a:t>
            </a:r>
            <a:r>
              <a:rPr lang="fr-FR" sz="6000" dirty="0"/>
              <a:t>transmembranaires et qui sont exposés à l’eau des deux côtés de la membrane</a:t>
            </a:r>
            <a:r>
              <a:rPr lang="fr-FR" sz="6000" dirty="0" smtClean="0"/>
              <a:t>.</a:t>
            </a:r>
          </a:p>
          <a:p>
            <a:pPr marL="0" indent="0">
              <a:lnSpc>
                <a:spcPct val="170000"/>
              </a:lnSpc>
              <a:buNone/>
            </a:pPr>
            <a:endParaRPr lang="fr-FR" b="1" dirty="0" smtClean="0"/>
          </a:p>
          <a:p>
            <a:pPr>
              <a:lnSpc>
                <a:spcPct val="170000"/>
              </a:lnSpc>
            </a:pPr>
            <a:r>
              <a:rPr lang="fr-FR" sz="6000" b="1" dirty="0" smtClean="0"/>
              <a:t>ou</a:t>
            </a:r>
            <a:r>
              <a:rPr lang="fr-FR" sz="6000" b="1" dirty="0"/>
              <a:t>, situées dans l’un des deux feuillets lipidiques</a:t>
            </a:r>
            <a:endParaRPr lang="fr-FR" sz="6000" dirty="0"/>
          </a:p>
          <a:p>
            <a:pPr marL="0" indent="0">
              <a:lnSpc>
                <a:spcPct val="170000"/>
              </a:lnSpc>
              <a:buNone/>
            </a:pPr>
            <a:endParaRPr lang="fr-FR" dirty="0"/>
          </a:p>
          <a:p>
            <a:endParaRPr lang="fr-FR" dirty="0"/>
          </a:p>
        </p:txBody>
      </p:sp>
    </p:spTree>
    <p:extLst>
      <p:ext uri="{BB962C8B-B14F-4D97-AF65-F5344CB8AC3E}">
        <p14:creationId xmlns:p14="http://schemas.microsoft.com/office/powerpoint/2010/main" val="31477077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Les </a:t>
            </a:r>
            <a:r>
              <a:rPr lang="fr-FR" dirty="0" smtClean="0">
                <a:solidFill>
                  <a:srgbClr val="FF0000"/>
                </a:solidFill>
              </a:rPr>
              <a:t>protéines extrinsèque (périphériques)</a:t>
            </a:r>
            <a:r>
              <a:rPr lang="fr-FR" dirty="0" smtClean="0"/>
              <a:t>:</a:t>
            </a:r>
            <a:endParaRPr lang="fr-FR" dirty="0"/>
          </a:p>
          <a:p>
            <a:r>
              <a:rPr lang="fr-FR" dirty="0"/>
              <a:t>Les protéines périphériques sont </a:t>
            </a:r>
            <a:r>
              <a:rPr lang="fr-FR" b="1" dirty="0">
                <a:solidFill>
                  <a:srgbClr val="FF0000"/>
                </a:solidFill>
              </a:rPr>
              <a:t>hydrophiles</a:t>
            </a:r>
            <a:r>
              <a:rPr lang="fr-FR" dirty="0">
                <a:solidFill>
                  <a:srgbClr val="FF0000"/>
                </a:solidFill>
              </a:rPr>
              <a:t> </a:t>
            </a:r>
            <a:r>
              <a:rPr lang="fr-FR" dirty="0"/>
              <a:t>et ne pénètrent pas dans l’intérieur hydrophobe de la </a:t>
            </a:r>
            <a:r>
              <a:rPr lang="fr-FR" dirty="0" smtClean="0"/>
              <a:t>bicouche lipidique</a:t>
            </a:r>
            <a:r>
              <a:rPr lang="fr-FR" dirty="0"/>
              <a:t>. </a:t>
            </a:r>
            <a:endParaRPr lang="fr-FR" dirty="0" smtClean="0"/>
          </a:p>
          <a:p>
            <a:r>
              <a:rPr lang="fr-FR" dirty="0" smtClean="0"/>
              <a:t>Elles </a:t>
            </a:r>
            <a:r>
              <a:rPr lang="fr-FR" dirty="0"/>
              <a:t>peuvent se situer soit sur la face </a:t>
            </a:r>
            <a:r>
              <a:rPr lang="fr-FR" dirty="0" err="1" smtClean="0">
                <a:solidFill>
                  <a:srgbClr val="FF0000"/>
                </a:solidFill>
              </a:rPr>
              <a:t>cytosolique</a:t>
            </a:r>
            <a:r>
              <a:rPr lang="fr-FR" dirty="0" smtClean="0">
                <a:solidFill>
                  <a:srgbClr val="FF0000"/>
                </a:solidFill>
              </a:rPr>
              <a:t> (interne)</a:t>
            </a:r>
            <a:r>
              <a:rPr lang="fr-FR" dirty="0" smtClean="0"/>
              <a:t> </a:t>
            </a:r>
            <a:r>
              <a:rPr lang="fr-FR" dirty="0"/>
              <a:t>soit sur la face extracellulaire.</a:t>
            </a:r>
          </a:p>
          <a:p>
            <a:endParaRPr lang="fr-FR" dirty="0"/>
          </a:p>
        </p:txBody>
      </p:sp>
    </p:spTree>
    <p:extLst>
      <p:ext uri="{BB962C8B-B14F-4D97-AF65-F5344CB8AC3E}">
        <p14:creationId xmlns:p14="http://schemas.microsoft.com/office/powerpoint/2010/main" val="1393475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4525963"/>
          </a:xfrm>
        </p:spPr>
        <p:txBody>
          <a:bodyPr>
            <a:normAutofit fontScale="25000" lnSpcReduction="20000"/>
          </a:bodyPr>
          <a:lstStyle/>
          <a:p>
            <a:pPr marL="0" indent="0">
              <a:buNone/>
            </a:pPr>
            <a:r>
              <a:rPr lang="fr-FR" dirty="0" smtClean="0"/>
              <a:t> </a:t>
            </a:r>
            <a:r>
              <a:rPr lang="fr-FR" sz="12800" b="1" dirty="0" smtClean="0"/>
              <a:t>CELLULES PROCARYOTES</a:t>
            </a:r>
          </a:p>
          <a:p>
            <a:pPr marL="0" indent="0">
              <a:lnSpc>
                <a:spcPct val="160000"/>
              </a:lnSpc>
              <a:buNone/>
            </a:pPr>
            <a:endParaRPr lang="fr-FR" dirty="0" smtClean="0"/>
          </a:p>
          <a:p>
            <a:pPr marL="0" indent="0">
              <a:lnSpc>
                <a:spcPct val="170000"/>
              </a:lnSpc>
              <a:buNone/>
            </a:pPr>
            <a:r>
              <a:rPr lang="fr-FR" dirty="0" smtClean="0"/>
              <a:t> </a:t>
            </a:r>
            <a:r>
              <a:rPr lang="fr-FR" sz="11200" dirty="0"/>
              <a:t>Les procaryotes (du latin pro, «avant» et du grec </a:t>
            </a:r>
            <a:r>
              <a:rPr lang="fr-FR" sz="11200" dirty="0" err="1"/>
              <a:t>caryon</a:t>
            </a:r>
            <a:r>
              <a:rPr lang="fr-FR" sz="11200" dirty="0"/>
              <a:t>,«noyau») sont des êtres vivants unicellulaires dont la structure cellulaire ne comporte pas de noyau. Le matériel génétique formé d’une unique molécule d’ADN double-brin circulaire, se trouve libre dans le hyaloplasme. Il est dépourvu d’une membrane qui le séparerait du cytoplasme environnant. Les procaryotes ne possèdent que très rarement des organites.</a:t>
            </a:r>
          </a:p>
          <a:p>
            <a:pPr>
              <a:lnSpc>
                <a:spcPct val="170000"/>
              </a:lnSpc>
            </a:pPr>
            <a:endParaRPr lang="fr-FR" sz="9800" dirty="0"/>
          </a:p>
          <a:p>
            <a:endParaRPr lang="fr-FR" sz="9800" dirty="0"/>
          </a:p>
        </p:txBody>
      </p:sp>
    </p:spTree>
    <p:extLst>
      <p:ext uri="{BB962C8B-B14F-4D97-AF65-F5344CB8AC3E}">
        <p14:creationId xmlns:p14="http://schemas.microsoft.com/office/powerpoint/2010/main" val="3380353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280920"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461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r>
              <a:rPr lang="fr-FR" b="1" dirty="0"/>
              <a:t>Mouvements des protéines au sein de la membrane</a:t>
            </a:r>
            <a:r>
              <a:rPr lang="fr-FR" dirty="0"/>
              <a:t>.</a:t>
            </a:r>
          </a:p>
          <a:p>
            <a:r>
              <a:rPr lang="fr-FR" dirty="0"/>
              <a:t>Seulement deux types de mouvements sont possibles pour les protéines :</a:t>
            </a:r>
          </a:p>
          <a:p>
            <a:r>
              <a:rPr lang="fr-FR" dirty="0"/>
              <a:t>– rotation sur elle-même ;</a:t>
            </a:r>
          </a:p>
          <a:p>
            <a:r>
              <a:rPr lang="fr-FR" dirty="0"/>
              <a:t>– diffusion </a:t>
            </a:r>
            <a:r>
              <a:rPr lang="fr-FR" dirty="0" smtClean="0"/>
              <a:t>latérale</a:t>
            </a:r>
            <a:endParaRPr lang="fr-FR" dirty="0"/>
          </a:p>
        </p:txBody>
      </p:sp>
    </p:spTree>
    <p:extLst>
      <p:ext uri="{BB962C8B-B14F-4D97-AF65-F5344CB8AC3E}">
        <p14:creationId xmlns:p14="http://schemas.microsoft.com/office/powerpoint/2010/main" val="20695540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glucides membranaires</a:t>
            </a:r>
            <a:endParaRPr lang="fr-FR" b="1" dirty="0"/>
          </a:p>
        </p:txBody>
      </p:sp>
      <p:sp>
        <p:nvSpPr>
          <p:cNvPr id="3" name="Espace réservé du contenu 2"/>
          <p:cNvSpPr>
            <a:spLocks noGrp="1"/>
          </p:cNvSpPr>
          <p:nvPr>
            <p:ph idx="1"/>
          </p:nvPr>
        </p:nvSpPr>
        <p:spPr>
          <a:xfrm>
            <a:off x="457200" y="1600200"/>
            <a:ext cx="5554960" cy="4637111"/>
          </a:xfrm>
        </p:spPr>
        <p:txBody>
          <a:bodyPr>
            <a:normAutofit fontScale="85000" lnSpcReduction="20000"/>
          </a:bodyPr>
          <a:lstStyle/>
          <a:p>
            <a:r>
              <a:rPr lang="fr-FR" dirty="0">
                <a:solidFill>
                  <a:srgbClr val="FF0000"/>
                </a:solidFill>
              </a:rPr>
              <a:t>Les glucides </a:t>
            </a:r>
            <a:r>
              <a:rPr lang="fr-FR" dirty="0"/>
              <a:t>sont présents sur la </a:t>
            </a:r>
            <a:r>
              <a:rPr lang="fr-FR" dirty="0">
                <a:solidFill>
                  <a:srgbClr val="FF0000"/>
                </a:solidFill>
              </a:rPr>
              <a:t>face externe </a:t>
            </a:r>
            <a:r>
              <a:rPr lang="fr-FR" dirty="0"/>
              <a:t>de la </a:t>
            </a:r>
            <a:r>
              <a:rPr lang="fr-FR" dirty="0">
                <a:solidFill>
                  <a:srgbClr val="FF0000"/>
                </a:solidFill>
              </a:rPr>
              <a:t>membrane plasmique</a:t>
            </a:r>
            <a:r>
              <a:rPr lang="fr-FR" dirty="0"/>
              <a:t> lies de façon covalente aux protéines membranaires (=</a:t>
            </a:r>
            <a:r>
              <a:rPr lang="fr-FR" dirty="0">
                <a:solidFill>
                  <a:srgbClr val="FF0000"/>
                </a:solidFill>
              </a:rPr>
              <a:t>glycoprotéines</a:t>
            </a:r>
            <a:r>
              <a:rPr lang="fr-FR" dirty="0"/>
              <a:t>) et aux lipides membranaires (=</a:t>
            </a:r>
            <a:r>
              <a:rPr lang="fr-FR" dirty="0">
                <a:solidFill>
                  <a:srgbClr val="FF0000"/>
                </a:solidFill>
              </a:rPr>
              <a:t>glycolipides</a:t>
            </a:r>
            <a:r>
              <a:rPr lang="fr-FR" dirty="0"/>
              <a:t>).</a:t>
            </a:r>
          </a:p>
          <a:p>
            <a:r>
              <a:rPr lang="fr-FR" dirty="0"/>
              <a:t>         Ils forment à la surface de la cellule un </a:t>
            </a:r>
            <a:r>
              <a:rPr lang="fr-FR" dirty="0">
                <a:solidFill>
                  <a:srgbClr val="FF0000"/>
                </a:solidFill>
              </a:rPr>
              <a:t>revêtement fibreux </a:t>
            </a:r>
            <a:r>
              <a:rPr lang="fr-FR" dirty="0"/>
              <a:t>qui porte le nom de « </a:t>
            </a:r>
            <a:r>
              <a:rPr lang="fr-FR" dirty="0" err="1">
                <a:solidFill>
                  <a:srgbClr val="FF0000"/>
                </a:solidFill>
              </a:rPr>
              <a:t>Cell-coat</a:t>
            </a:r>
            <a:r>
              <a:rPr lang="fr-FR" dirty="0">
                <a:solidFill>
                  <a:srgbClr val="FF0000"/>
                </a:solidFill>
              </a:rPr>
              <a:t> ».</a:t>
            </a:r>
          </a:p>
          <a:p>
            <a:r>
              <a:rPr lang="fr-FR" dirty="0"/>
              <a:t>         </a:t>
            </a:r>
            <a:r>
              <a:rPr lang="fr-FR" b="1" dirty="0" err="1"/>
              <a:t>N.b.</a:t>
            </a:r>
            <a:r>
              <a:rPr lang="fr-FR" dirty="0"/>
              <a:t> </a:t>
            </a:r>
            <a:r>
              <a:rPr lang="fr-FR" dirty="0">
                <a:solidFill>
                  <a:srgbClr val="FF0000"/>
                </a:solidFill>
              </a:rPr>
              <a:t>La présence de </a:t>
            </a:r>
            <a:r>
              <a:rPr lang="fr-FR" dirty="0" err="1">
                <a:solidFill>
                  <a:srgbClr val="FF0000"/>
                </a:solidFill>
              </a:rPr>
              <a:t>Cell-coat</a:t>
            </a:r>
            <a:r>
              <a:rPr lang="fr-FR" dirty="0">
                <a:solidFill>
                  <a:srgbClr val="FF0000"/>
                </a:solidFill>
              </a:rPr>
              <a:t> ne concerne que la membrane plasmique et pas les autres biomembranes</a:t>
            </a:r>
            <a:r>
              <a:rPr lang="fr-FR" dirty="0" smtClean="0">
                <a:solidFill>
                  <a:srgbClr val="FF0000"/>
                </a:solidFill>
              </a:rPr>
              <a:t>.</a:t>
            </a:r>
          </a:p>
          <a:p>
            <a:endParaRPr lang="fr-FR" dirty="0"/>
          </a:p>
          <a:p>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1628800"/>
            <a:ext cx="4320480"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83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ctr"/>
            <a:r>
              <a:rPr lang="fr-FR" sz="6000" b="1" dirty="0" smtClean="0"/>
              <a:t>La membrane plasmique est une </a:t>
            </a:r>
            <a:r>
              <a:rPr lang="fr-FR" sz="6000" b="1" dirty="0" smtClean="0">
                <a:solidFill>
                  <a:srgbClr val="FF0000"/>
                </a:solidFill>
              </a:rPr>
              <a:t>mosaïque</a:t>
            </a:r>
            <a:r>
              <a:rPr lang="fr-FR" sz="6000" b="1" dirty="0" smtClean="0"/>
              <a:t> </a:t>
            </a:r>
            <a:r>
              <a:rPr lang="fr-FR" sz="6000" b="1" dirty="0" smtClean="0">
                <a:solidFill>
                  <a:srgbClr val="FF0000"/>
                </a:solidFill>
              </a:rPr>
              <a:t>fluide</a:t>
            </a:r>
            <a:r>
              <a:rPr lang="fr-FR" sz="6000" b="1" dirty="0" smtClean="0"/>
              <a:t> </a:t>
            </a:r>
            <a:r>
              <a:rPr lang="fr-FR" sz="6600" b="1" dirty="0" smtClean="0">
                <a:solidFill>
                  <a:srgbClr val="FF0000"/>
                </a:solidFill>
              </a:rPr>
              <a:t>asymétrique</a:t>
            </a:r>
            <a:endParaRPr lang="fr-FR" sz="6600" b="1" dirty="0">
              <a:solidFill>
                <a:srgbClr val="FF0000"/>
              </a:solidFill>
            </a:endParaRPr>
          </a:p>
        </p:txBody>
      </p:sp>
    </p:spTree>
    <p:extLst>
      <p:ext uri="{BB962C8B-B14F-4D97-AF65-F5344CB8AC3E}">
        <p14:creationId xmlns:p14="http://schemas.microsoft.com/office/powerpoint/2010/main" val="32165602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70000" lnSpcReduction="20000"/>
          </a:bodyPr>
          <a:lstStyle/>
          <a:p>
            <a:r>
              <a:rPr lang="fr-FR" sz="5800" b="1" dirty="0"/>
              <a:t>La fluidité </a:t>
            </a:r>
            <a:r>
              <a:rPr lang="fr-FR" sz="5800" b="1" dirty="0" smtClean="0"/>
              <a:t>membranaire</a:t>
            </a:r>
          </a:p>
          <a:p>
            <a:r>
              <a:rPr lang="fr-FR" sz="5900" dirty="0" smtClean="0"/>
              <a:t>les </a:t>
            </a:r>
            <a:r>
              <a:rPr lang="fr-FR" sz="5900" dirty="0"/>
              <a:t>membranes ne sont </a:t>
            </a:r>
            <a:r>
              <a:rPr lang="fr-FR" sz="5900" dirty="0">
                <a:solidFill>
                  <a:srgbClr val="FF0000"/>
                </a:solidFill>
              </a:rPr>
              <a:t>pas rigides</a:t>
            </a:r>
            <a:r>
              <a:rPr lang="fr-FR" sz="5900" dirty="0"/>
              <a:t>. La maintenance de la fluidité membranaire est </a:t>
            </a:r>
            <a:r>
              <a:rPr lang="fr-FR" sz="5900" dirty="0">
                <a:solidFill>
                  <a:srgbClr val="FF0000"/>
                </a:solidFill>
              </a:rPr>
              <a:t>indispensable</a:t>
            </a:r>
            <a:r>
              <a:rPr lang="fr-FR" sz="5900" dirty="0"/>
              <a:t> à leur bon </a:t>
            </a:r>
            <a:r>
              <a:rPr lang="fr-FR" sz="5900" dirty="0" smtClean="0"/>
              <a:t>fonctionnement . Les </a:t>
            </a:r>
            <a:r>
              <a:rPr lang="fr-FR" sz="5900" dirty="0"/>
              <a:t>lipides et les protéines sont capables de mouvements libres</a:t>
            </a:r>
          </a:p>
        </p:txBody>
      </p:sp>
    </p:spTree>
    <p:extLst>
      <p:ext uri="{BB962C8B-B14F-4D97-AF65-F5344CB8AC3E}">
        <p14:creationId xmlns:p14="http://schemas.microsoft.com/office/powerpoint/2010/main" val="15581666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847253"/>
            <a:ext cx="6120680" cy="4525963"/>
          </a:xfrm>
        </p:spPr>
        <p:txBody>
          <a:bodyPr>
            <a:noAutofit/>
          </a:bodyPr>
          <a:lstStyle/>
          <a:p>
            <a:pPr>
              <a:lnSpc>
                <a:spcPct val="150000"/>
              </a:lnSpc>
              <a:buNone/>
            </a:pPr>
            <a:r>
              <a:rPr lang="fr-FR" sz="2400" dirty="0"/>
              <a:t>La </a:t>
            </a:r>
            <a:r>
              <a:rPr lang="fr-FR" sz="2400" dirty="0">
                <a:solidFill>
                  <a:srgbClr val="FF0000"/>
                </a:solidFill>
              </a:rPr>
              <a:t>fluidité </a:t>
            </a:r>
            <a:r>
              <a:rPr lang="fr-FR" sz="2400" dirty="0"/>
              <a:t>de la DCL peut être </a:t>
            </a:r>
            <a:r>
              <a:rPr lang="fr-FR" sz="2400" dirty="0">
                <a:solidFill>
                  <a:srgbClr val="FF0000"/>
                </a:solidFill>
              </a:rPr>
              <a:t>influencée</a:t>
            </a:r>
            <a:r>
              <a:rPr lang="fr-FR" sz="2400" dirty="0"/>
              <a:t> par :</a:t>
            </a:r>
          </a:p>
          <a:p>
            <a:pPr lvl="0">
              <a:lnSpc>
                <a:spcPct val="150000"/>
              </a:lnSpc>
            </a:pPr>
            <a:r>
              <a:rPr lang="fr-FR" sz="2400" dirty="0"/>
              <a:t>la </a:t>
            </a:r>
            <a:r>
              <a:rPr lang="fr-FR" sz="2400" dirty="0">
                <a:solidFill>
                  <a:srgbClr val="FF0000"/>
                </a:solidFill>
              </a:rPr>
              <a:t>longueur des chaînes hydrocarbonées </a:t>
            </a:r>
            <a:r>
              <a:rPr lang="fr-FR" sz="2400" dirty="0"/>
              <a:t>des queues hydrophobes : plus elles sont courtes, plus la membrane est fluide.</a:t>
            </a:r>
          </a:p>
          <a:p>
            <a:pPr lvl="0">
              <a:lnSpc>
                <a:spcPct val="150000"/>
              </a:lnSpc>
            </a:pPr>
            <a:r>
              <a:rPr lang="fr-FR" sz="2400" dirty="0"/>
              <a:t>le </a:t>
            </a:r>
            <a:r>
              <a:rPr lang="fr-FR" sz="2400" dirty="0">
                <a:solidFill>
                  <a:srgbClr val="FF0000"/>
                </a:solidFill>
              </a:rPr>
              <a:t>nombre de liaisons insaturées </a:t>
            </a:r>
            <a:r>
              <a:rPr lang="fr-FR" sz="2400" dirty="0"/>
              <a:t>dans la </a:t>
            </a:r>
            <a:r>
              <a:rPr lang="fr-FR" sz="2400" dirty="0" smtClean="0"/>
              <a:t>chaîne hydrocarbonée </a:t>
            </a:r>
            <a:r>
              <a:rPr lang="fr-FR" sz="2400" dirty="0"/>
              <a:t> :chacune induit un coude réduisant les interactions de la molécule lipidique avec ses voisines </a:t>
            </a:r>
            <a:r>
              <a:rPr lang="fr-FR" sz="2400" dirty="0">
                <a:solidFill>
                  <a:srgbClr val="FF0000"/>
                </a:solidFill>
              </a:rPr>
              <a:t>d’où gain de fluidité.                         </a:t>
            </a:r>
          </a:p>
          <a:p>
            <a:pPr lvl="0">
              <a:lnSpc>
                <a:spcPct val="150000"/>
              </a:lnSpc>
            </a:pPr>
            <a:endParaRPr lang="fr-F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980728"/>
            <a:ext cx="3096344"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8914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859"/>
            <a:ext cx="8229600" cy="4525963"/>
          </a:xfrm>
        </p:spPr>
        <p:txBody>
          <a:bodyPr>
            <a:normAutofit fontScale="25000" lnSpcReduction="20000"/>
          </a:bodyPr>
          <a:lstStyle/>
          <a:p>
            <a:endParaRPr lang="fr-FR" dirty="0" smtClean="0"/>
          </a:p>
          <a:p>
            <a:pPr lvl="0">
              <a:lnSpc>
                <a:spcPct val="170000"/>
              </a:lnSpc>
            </a:pPr>
            <a:r>
              <a:rPr lang="fr-FR" sz="11200" dirty="0" smtClean="0"/>
              <a:t>la </a:t>
            </a:r>
            <a:r>
              <a:rPr lang="fr-FR" sz="11200" dirty="0" smtClean="0">
                <a:solidFill>
                  <a:srgbClr val="FF0000"/>
                </a:solidFill>
              </a:rPr>
              <a:t>quantité de cholestérol</a:t>
            </a:r>
            <a:r>
              <a:rPr lang="fr-FR" sz="11200" dirty="0" smtClean="0"/>
              <a:t> : l’augmentation du cholestérol intra membranaire provoque un </a:t>
            </a:r>
            <a:r>
              <a:rPr lang="fr-FR" sz="11200" dirty="0" smtClean="0">
                <a:solidFill>
                  <a:srgbClr val="FF0000"/>
                </a:solidFill>
              </a:rPr>
              <a:t>accroissement de la rigidité membranaire</a:t>
            </a:r>
            <a:r>
              <a:rPr lang="fr-FR" sz="11200" dirty="0" smtClean="0"/>
              <a:t> : les chaînes hydrocarbonées du cholestérol interagissent avec les chaînes hydrocarbonées des phospholipides.</a:t>
            </a:r>
          </a:p>
          <a:p>
            <a:pPr>
              <a:lnSpc>
                <a:spcPct val="170000"/>
              </a:lnSpc>
            </a:pPr>
            <a:r>
              <a:rPr lang="fr-FR" sz="11200" dirty="0" smtClean="0">
                <a:solidFill>
                  <a:srgbClr val="FF0000"/>
                </a:solidFill>
              </a:rPr>
              <a:t>la température</a:t>
            </a:r>
            <a:r>
              <a:rPr lang="fr-FR" sz="11200" dirty="0" smtClean="0"/>
              <a:t> : l’augmentation de la température provoque une augmentation de la mobilité des lipides, sa diminution provoque une diminution de la fluidité membranaire et les molécules lipidiques deviennent figées au dessous de 15°.</a:t>
            </a:r>
          </a:p>
          <a:p>
            <a:pPr>
              <a:lnSpc>
                <a:spcPct val="170000"/>
              </a:lnSpc>
            </a:pPr>
            <a:endParaRPr lang="fr-FR" sz="11200" dirty="0" smtClean="0"/>
          </a:p>
          <a:p>
            <a:endParaRPr lang="fr-FR" dirty="0"/>
          </a:p>
        </p:txBody>
      </p:sp>
    </p:spTree>
    <p:extLst>
      <p:ext uri="{BB962C8B-B14F-4D97-AF65-F5344CB8AC3E}">
        <p14:creationId xmlns:p14="http://schemas.microsoft.com/office/powerpoint/2010/main" val="3806834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t>L’asymétrie membranaire</a:t>
            </a:r>
            <a:endParaRPr lang="fr-FR" dirty="0"/>
          </a:p>
        </p:txBody>
      </p:sp>
      <p:sp>
        <p:nvSpPr>
          <p:cNvPr id="3" name="Espace réservé du contenu 2"/>
          <p:cNvSpPr>
            <a:spLocks noGrp="1"/>
          </p:cNvSpPr>
          <p:nvPr>
            <p:ph idx="1"/>
          </p:nvPr>
        </p:nvSpPr>
        <p:spPr/>
        <p:txBody>
          <a:bodyPr>
            <a:normAutofit/>
          </a:bodyPr>
          <a:lstStyle/>
          <a:p>
            <a:pPr>
              <a:buNone/>
            </a:pPr>
            <a:r>
              <a:rPr lang="fr-FR" dirty="0"/>
              <a:t>La M.P. est une structure asymétrique .Cette asymétrie est soulignée par l’existence sur le </a:t>
            </a:r>
            <a:r>
              <a:rPr lang="fr-FR" dirty="0" smtClean="0"/>
              <a:t>côté </a:t>
            </a:r>
            <a:r>
              <a:rPr lang="fr-FR" dirty="0"/>
              <a:t>externe d’un revêtement fibrillaire, le </a:t>
            </a:r>
            <a:r>
              <a:rPr lang="fr-FR" dirty="0" err="1" smtClean="0">
                <a:solidFill>
                  <a:srgbClr val="FF0000"/>
                </a:solidFill>
              </a:rPr>
              <a:t>Cell-coat</a:t>
            </a:r>
            <a:r>
              <a:rPr lang="fr-FR" dirty="0" smtClean="0"/>
              <a:t>, de </a:t>
            </a:r>
            <a:r>
              <a:rPr lang="fr-FR" dirty="0"/>
              <a:t>plus cette asymétrie est due à la différence de la composition en protéines des deux monocouches, reflétant ainsi les différentes fonctions remplies au niveau des deux faces.</a:t>
            </a:r>
          </a:p>
          <a:p>
            <a:endParaRPr lang="fr-FR" dirty="0"/>
          </a:p>
        </p:txBody>
      </p:sp>
    </p:spTree>
    <p:extLst>
      <p:ext uri="{BB962C8B-B14F-4D97-AF65-F5344CB8AC3E}">
        <p14:creationId xmlns:p14="http://schemas.microsoft.com/office/powerpoint/2010/main" val="1161034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976664"/>
          </a:xfrm>
        </p:spPr>
        <p:txBody>
          <a:bodyPr>
            <a:normAutofit fontScale="92500"/>
          </a:bodyPr>
          <a:lstStyle/>
          <a:p>
            <a:r>
              <a:rPr lang="fr-FR" b="1" u="sng" dirty="0"/>
              <a:t>LES PRINCIPALES FONCTIONS PHYSIOLOGIQUE DE LA MEMBRANE PLASMIQUE</a:t>
            </a:r>
            <a:r>
              <a:rPr lang="fr-FR" b="1" u="sng" dirty="0" smtClean="0"/>
              <a:t>.</a:t>
            </a:r>
          </a:p>
          <a:p>
            <a:pPr marL="0" indent="0">
              <a:buNone/>
            </a:pPr>
            <a:endParaRPr lang="fr-FR" dirty="0"/>
          </a:p>
          <a:p>
            <a:pPr>
              <a:buFont typeface="Arial" charset="0"/>
              <a:buChar char="•"/>
            </a:pPr>
            <a:r>
              <a:rPr lang="fr-FR" sz="2800" dirty="0" smtClean="0"/>
              <a:t>communication </a:t>
            </a:r>
            <a:r>
              <a:rPr lang="fr-FR" sz="2800" dirty="0"/>
              <a:t>intercellulaire via des signaux chimiques.(voir chapitre: signaux de transduction membranaires</a:t>
            </a:r>
            <a:r>
              <a:rPr lang="fr-FR" sz="2800" dirty="0" smtClean="0"/>
              <a:t>).</a:t>
            </a:r>
          </a:p>
          <a:p>
            <a:pPr>
              <a:buFont typeface="Arial" charset="0"/>
              <a:buChar char="•"/>
            </a:pPr>
            <a:endParaRPr lang="fr-FR" sz="2800" dirty="0"/>
          </a:p>
          <a:p>
            <a:r>
              <a:rPr lang="fr-FR" sz="2800" dirty="0" smtClean="0"/>
              <a:t>l’adhérence </a:t>
            </a:r>
            <a:r>
              <a:rPr lang="fr-FR" sz="2800" dirty="0"/>
              <a:t>des cellules entre elles et dans le milieu (matrice extracellulaire) : jonctions intercellulaires, forme des domaines spécialisés </a:t>
            </a:r>
            <a:r>
              <a:rPr lang="fr-FR" sz="2800" dirty="0" smtClean="0"/>
              <a:t>d’adhérence.(</a:t>
            </a:r>
            <a:r>
              <a:rPr lang="fr-FR" sz="2800" dirty="0"/>
              <a:t>voir chapitre: épithéliums de revêtement</a:t>
            </a:r>
            <a:r>
              <a:rPr lang="fr-FR" sz="2800" dirty="0" smtClean="0"/>
              <a:t>).</a:t>
            </a:r>
          </a:p>
          <a:p>
            <a:pPr>
              <a:buNone/>
            </a:pPr>
            <a:endParaRPr lang="fr-FR" sz="2800" dirty="0"/>
          </a:p>
          <a:p>
            <a:r>
              <a:rPr lang="fr-FR" sz="2800" dirty="0" smtClean="0">
                <a:solidFill>
                  <a:srgbClr val="FF0000"/>
                </a:solidFill>
              </a:rPr>
              <a:t> </a:t>
            </a:r>
            <a:r>
              <a:rPr lang="fr-FR" sz="2800" dirty="0">
                <a:solidFill>
                  <a:srgbClr val="FF0000"/>
                </a:solidFill>
              </a:rPr>
              <a:t>transport de molécules au niveau de la membrane. </a:t>
            </a:r>
          </a:p>
          <a:p>
            <a:endParaRPr lang="fr-FR" dirty="0"/>
          </a:p>
        </p:txBody>
      </p:sp>
    </p:spTree>
    <p:extLst>
      <p:ext uri="{BB962C8B-B14F-4D97-AF65-F5344CB8AC3E}">
        <p14:creationId xmlns:p14="http://schemas.microsoft.com/office/powerpoint/2010/main" val="244476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a:t>Transports membranaires</a:t>
            </a:r>
            <a:r>
              <a:rPr lang="fr-FR" dirty="0"/>
              <a:t/>
            </a:r>
            <a:br>
              <a:rPr lang="fr-FR" dirty="0"/>
            </a:br>
            <a:endParaRPr lang="fr-FR" dirty="0"/>
          </a:p>
        </p:txBody>
      </p:sp>
      <p:sp>
        <p:nvSpPr>
          <p:cNvPr id="3" name="Espace réservé du contenu 2"/>
          <p:cNvSpPr>
            <a:spLocks noGrp="1"/>
          </p:cNvSpPr>
          <p:nvPr>
            <p:ph idx="1"/>
          </p:nvPr>
        </p:nvSpPr>
        <p:spPr>
          <a:xfrm>
            <a:off x="457200" y="1124744"/>
            <a:ext cx="8229600" cy="5544616"/>
          </a:xfrm>
        </p:spPr>
        <p:txBody>
          <a:bodyPr>
            <a:normAutofit fontScale="40000" lnSpcReduction="20000"/>
          </a:bodyPr>
          <a:lstStyle/>
          <a:p>
            <a:pPr>
              <a:lnSpc>
                <a:spcPct val="170000"/>
              </a:lnSpc>
            </a:pPr>
            <a:r>
              <a:rPr lang="fr-FR" sz="6000" dirty="0"/>
              <a:t>Pour survivre et/ou assurer sa fonction biologique, la </a:t>
            </a:r>
            <a:r>
              <a:rPr lang="fr-FR" sz="6000" dirty="0">
                <a:solidFill>
                  <a:srgbClr val="FF0000"/>
                </a:solidFill>
              </a:rPr>
              <a:t>cellule réalise </a:t>
            </a:r>
            <a:r>
              <a:rPr lang="fr-FR" sz="6000" dirty="0" smtClean="0">
                <a:solidFill>
                  <a:srgbClr val="FF0000"/>
                </a:solidFill>
              </a:rPr>
              <a:t>des échanges </a:t>
            </a:r>
            <a:r>
              <a:rPr lang="fr-FR" sz="6000" dirty="0"/>
              <a:t>avec son environnement : récupérer des nutriments dont elle </a:t>
            </a:r>
            <a:r>
              <a:rPr lang="fr-FR" sz="6000" dirty="0" smtClean="0"/>
              <a:t>a besoin</a:t>
            </a:r>
            <a:r>
              <a:rPr lang="fr-FR" sz="6000" dirty="0"/>
              <a:t>, échanger des ions en vue de son activation ou bien éliminer </a:t>
            </a:r>
            <a:r>
              <a:rPr lang="fr-FR" sz="6000" dirty="0" smtClean="0"/>
              <a:t>des déchets </a:t>
            </a:r>
            <a:r>
              <a:rPr lang="fr-FR" sz="6000" dirty="0"/>
              <a:t>moléculaires issus de son activité. On distingue ainsi les </a:t>
            </a:r>
            <a:r>
              <a:rPr lang="fr-FR" sz="6000" dirty="0" smtClean="0"/>
              <a:t>échanges par </a:t>
            </a:r>
            <a:r>
              <a:rPr lang="fr-FR" sz="6000" dirty="0">
                <a:solidFill>
                  <a:srgbClr val="FF0000"/>
                </a:solidFill>
              </a:rPr>
              <a:t>transport actif ou passif.</a:t>
            </a:r>
          </a:p>
          <a:p>
            <a:pPr>
              <a:lnSpc>
                <a:spcPct val="170000"/>
              </a:lnSpc>
            </a:pPr>
            <a:r>
              <a:rPr lang="fr-FR" sz="6000" b="1" u="sng" dirty="0">
                <a:solidFill>
                  <a:srgbClr val="FF0000"/>
                </a:solidFill>
              </a:rPr>
              <a:t>La membrane plasmique est sélective </a:t>
            </a:r>
            <a:r>
              <a:rPr lang="fr-FR" sz="6000" dirty="0"/>
              <a:t>: certains composants pourront </a:t>
            </a:r>
            <a:r>
              <a:rPr lang="fr-FR" sz="6000" dirty="0" smtClean="0"/>
              <a:t>la franchir</a:t>
            </a:r>
            <a:r>
              <a:rPr lang="fr-FR" sz="6000" dirty="0"/>
              <a:t>, d’autres pas. </a:t>
            </a:r>
            <a:r>
              <a:rPr lang="fr-FR" sz="6000" dirty="0">
                <a:solidFill>
                  <a:srgbClr val="FF0000"/>
                </a:solidFill>
              </a:rPr>
              <a:t>La nature biochimique </a:t>
            </a:r>
            <a:r>
              <a:rPr lang="fr-FR" sz="6000" dirty="0"/>
              <a:t>du composé devant la </a:t>
            </a:r>
            <a:r>
              <a:rPr lang="fr-FR" sz="6000" dirty="0" smtClean="0"/>
              <a:t>traverser est </a:t>
            </a:r>
            <a:r>
              <a:rPr lang="fr-FR" sz="6000" dirty="0"/>
              <a:t>donc </a:t>
            </a:r>
            <a:r>
              <a:rPr lang="fr-FR" sz="6000" dirty="0" smtClean="0"/>
              <a:t>essentielle.</a:t>
            </a:r>
            <a:endParaRPr lang="fr-FR" sz="6000" dirty="0"/>
          </a:p>
          <a:p>
            <a:pPr>
              <a:lnSpc>
                <a:spcPct val="170000"/>
              </a:lnSpc>
            </a:pPr>
            <a:endParaRPr lang="fr-FR" dirty="0"/>
          </a:p>
        </p:txBody>
      </p:sp>
    </p:spTree>
    <p:extLst>
      <p:ext uri="{BB962C8B-B14F-4D97-AF65-F5344CB8AC3E}">
        <p14:creationId xmlns:p14="http://schemas.microsoft.com/office/powerpoint/2010/main" val="371129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b="1" dirty="0" smtClean="0"/>
              <a:t>CELLULES EUCARYOTES </a:t>
            </a:r>
          </a:p>
          <a:p>
            <a:pPr marL="0" indent="0">
              <a:lnSpc>
                <a:spcPct val="150000"/>
              </a:lnSpc>
              <a:buNone/>
            </a:pPr>
            <a:r>
              <a:rPr lang="fr-FR" sz="2800" dirty="0" smtClean="0"/>
              <a:t> </a:t>
            </a:r>
            <a:r>
              <a:rPr lang="fr-FR" sz="2800" dirty="0" smtClean="0"/>
              <a:t>Les eucaryotes ont une organisation complexe et de nombreux organites. Le matériel génétique est enfermé dans un noyau entouré d’une enveloppe nucléaire. Ils constituent un très large groupe d’organismes, uni ou</a:t>
            </a:r>
            <a:r>
              <a:rPr lang="fr-FR" sz="2800" dirty="0"/>
              <a:t> </a:t>
            </a:r>
            <a:r>
              <a:rPr lang="fr-FR" sz="2800" dirty="0" smtClean="0"/>
              <a:t>pluricellulaires.</a:t>
            </a:r>
          </a:p>
          <a:p>
            <a:endParaRPr lang="fr-FR" sz="2800" dirty="0"/>
          </a:p>
        </p:txBody>
      </p:sp>
    </p:spTree>
    <p:extLst>
      <p:ext uri="{BB962C8B-B14F-4D97-AF65-F5344CB8AC3E}">
        <p14:creationId xmlns:p14="http://schemas.microsoft.com/office/powerpoint/2010/main" val="5317217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835292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993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44624"/>
            <a:ext cx="8229600" cy="6525344"/>
          </a:xfrm>
        </p:spPr>
        <p:txBody>
          <a:bodyPr>
            <a:normAutofit fontScale="85000" lnSpcReduction="20000"/>
          </a:bodyPr>
          <a:lstStyle/>
          <a:p>
            <a:pPr marL="0" indent="0">
              <a:buNone/>
            </a:pPr>
            <a:endParaRPr lang="fr-FR" sz="5400" b="1" dirty="0" smtClean="0">
              <a:solidFill>
                <a:srgbClr val="7030A0"/>
              </a:solidFill>
            </a:endParaRPr>
          </a:p>
          <a:p>
            <a:pPr>
              <a:lnSpc>
                <a:spcPct val="170000"/>
              </a:lnSpc>
            </a:pPr>
            <a:r>
              <a:rPr lang="fr-FR" sz="2800" dirty="0" smtClean="0"/>
              <a:t>On distinguer deux </a:t>
            </a:r>
            <a:r>
              <a:rPr lang="fr-FR" sz="2800" dirty="0"/>
              <a:t>types de transport</a:t>
            </a:r>
            <a:r>
              <a:rPr lang="fr-FR" sz="2800" dirty="0" smtClean="0"/>
              <a:t>:</a:t>
            </a:r>
            <a:endParaRPr lang="fr-FR" sz="5400" b="1" dirty="0">
              <a:solidFill>
                <a:srgbClr val="7030A0"/>
              </a:solidFill>
            </a:endParaRPr>
          </a:p>
          <a:p>
            <a:pPr>
              <a:lnSpc>
                <a:spcPct val="170000"/>
              </a:lnSpc>
            </a:pPr>
            <a:r>
              <a:rPr lang="fr-FR" sz="2800" b="1" u="sng" dirty="0" smtClean="0">
                <a:solidFill>
                  <a:srgbClr val="FF0000"/>
                </a:solidFill>
              </a:rPr>
              <a:t>les transports </a:t>
            </a:r>
            <a:r>
              <a:rPr lang="fr-FR" sz="2800" b="1" u="sng" dirty="0" err="1" smtClean="0">
                <a:solidFill>
                  <a:srgbClr val="FF0000"/>
                </a:solidFill>
              </a:rPr>
              <a:t>perméatifs</a:t>
            </a:r>
            <a:r>
              <a:rPr lang="fr-FR" sz="2800" b="1" u="sng" dirty="0" smtClean="0">
                <a:solidFill>
                  <a:srgbClr val="FF0000"/>
                </a:solidFill>
              </a:rPr>
              <a:t>  </a:t>
            </a:r>
          </a:p>
          <a:p>
            <a:pPr>
              <a:lnSpc>
                <a:spcPct val="170000"/>
              </a:lnSpc>
            </a:pPr>
            <a:r>
              <a:rPr lang="fr-FR" sz="2800" dirty="0" smtClean="0"/>
              <a:t>concernent les </a:t>
            </a:r>
            <a:r>
              <a:rPr lang="fr-FR" sz="2800" dirty="0" smtClean="0">
                <a:solidFill>
                  <a:srgbClr val="FF0000"/>
                </a:solidFill>
              </a:rPr>
              <a:t>petites molécules </a:t>
            </a:r>
            <a:r>
              <a:rPr lang="fr-FR" sz="2800" dirty="0" smtClean="0"/>
              <a:t>comme les </a:t>
            </a:r>
            <a:r>
              <a:rPr lang="fr-FR" sz="2800" dirty="0" smtClean="0">
                <a:solidFill>
                  <a:srgbClr val="FF0000"/>
                </a:solidFill>
              </a:rPr>
              <a:t>ions</a:t>
            </a:r>
            <a:r>
              <a:rPr lang="fr-FR" sz="2800" dirty="0" smtClean="0"/>
              <a:t>, les substances de </a:t>
            </a:r>
            <a:r>
              <a:rPr lang="fr-FR" sz="2800" dirty="0" smtClean="0">
                <a:solidFill>
                  <a:srgbClr val="FF0000"/>
                </a:solidFill>
              </a:rPr>
              <a:t>faibles poids moléculaire </a:t>
            </a:r>
            <a:r>
              <a:rPr lang="fr-FR" sz="2800" dirty="0" smtClean="0"/>
              <a:t>dont le passage transmembranaire </a:t>
            </a:r>
            <a:r>
              <a:rPr lang="fr-FR" sz="2800" dirty="0" smtClean="0">
                <a:solidFill>
                  <a:srgbClr val="FF0000"/>
                </a:solidFill>
              </a:rPr>
              <a:t>n’implique pas des modifications morphologiques de la membrane plasmique.</a:t>
            </a:r>
          </a:p>
          <a:p>
            <a:pPr lvl="0">
              <a:lnSpc>
                <a:spcPct val="170000"/>
              </a:lnSpc>
            </a:pPr>
            <a:r>
              <a:rPr lang="fr-FR" sz="2800" b="1" u="sng" dirty="0">
                <a:solidFill>
                  <a:srgbClr val="FF0000"/>
                </a:solidFill>
              </a:rPr>
              <a:t>les transports </a:t>
            </a:r>
            <a:r>
              <a:rPr lang="fr-FR" sz="2800" b="1" u="sng" dirty="0" err="1">
                <a:solidFill>
                  <a:srgbClr val="FF0000"/>
                </a:solidFill>
              </a:rPr>
              <a:t>cytotiques</a:t>
            </a:r>
            <a:r>
              <a:rPr lang="fr-FR" sz="2800" b="1" u="sng" dirty="0">
                <a:solidFill>
                  <a:srgbClr val="FF0000"/>
                </a:solidFill>
              </a:rPr>
              <a:t>  </a:t>
            </a:r>
            <a:r>
              <a:rPr lang="fr-FR" sz="2800" dirty="0"/>
              <a:t>concernent les </a:t>
            </a:r>
            <a:r>
              <a:rPr lang="fr-FR" sz="2800" dirty="0">
                <a:solidFill>
                  <a:srgbClr val="FF0000"/>
                </a:solidFill>
              </a:rPr>
              <a:t>substances de haut poids moléculaire </a:t>
            </a:r>
            <a:r>
              <a:rPr lang="fr-FR" sz="2800" dirty="0"/>
              <a:t>et qui provoquent une </a:t>
            </a:r>
            <a:r>
              <a:rPr lang="fr-FR" sz="2800" dirty="0">
                <a:solidFill>
                  <a:srgbClr val="FF0000"/>
                </a:solidFill>
              </a:rPr>
              <a:t>déformation de la membrane plasmique </a:t>
            </a:r>
            <a:r>
              <a:rPr lang="fr-FR" sz="2800" dirty="0"/>
              <a:t>aboutissant à la formation d’une vacuole (</a:t>
            </a:r>
            <a:r>
              <a:rPr lang="fr-FR" sz="2800" dirty="0">
                <a:solidFill>
                  <a:srgbClr val="FF0000"/>
                </a:solidFill>
              </a:rPr>
              <a:t>endocytose et exocytose).</a:t>
            </a:r>
          </a:p>
          <a:p>
            <a:endParaRPr lang="fr-FR" dirty="0"/>
          </a:p>
        </p:txBody>
      </p:sp>
    </p:spTree>
    <p:extLst>
      <p:ext uri="{BB962C8B-B14F-4D97-AF65-F5344CB8AC3E}">
        <p14:creationId xmlns:p14="http://schemas.microsoft.com/office/powerpoint/2010/main" val="844648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pPr marL="0" indent="0" algn="ctr">
              <a:buNone/>
            </a:pPr>
            <a:r>
              <a:rPr lang="fr-FR" sz="6600" b="1" u="sng" dirty="0" smtClean="0">
                <a:solidFill>
                  <a:srgbClr val="FF0000"/>
                </a:solidFill>
              </a:rPr>
              <a:t>Transports </a:t>
            </a:r>
            <a:r>
              <a:rPr lang="fr-FR" sz="6600" b="1" u="sng" dirty="0" err="1" smtClean="0">
                <a:solidFill>
                  <a:srgbClr val="FF0000"/>
                </a:solidFill>
              </a:rPr>
              <a:t>perméatifs</a:t>
            </a:r>
            <a:endParaRPr lang="fr-FR" sz="6600" b="1" u="sng" dirty="0" smtClean="0">
              <a:solidFill>
                <a:srgbClr val="FF0000"/>
              </a:solidFill>
            </a:endParaRPr>
          </a:p>
          <a:p>
            <a:pPr marL="0" indent="0" algn="ctr">
              <a:buNone/>
            </a:pPr>
            <a:r>
              <a:rPr lang="fr-FR" sz="6600" dirty="0"/>
              <a:t>On distingue deux types de transports </a:t>
            </a:r>
            <a:r>
              <a:rPr lang="fr-FR" sz="6600" dirty="0" err="1"/>
              <a:t>perméatifs</a:t>
            </a:r>
            <a:r>
              <a:rPr lang="fr-FR" sz="6600" dirty="0"/>
              <a:t> : le </a:t>
            </a:r>
            <a:r>
              <a:rPr lang="fr-FR" sz="6600" dirty="0">
                <a:solidFill>
                  <a:srgbClr val="00B050"/>
                </a:solidFill>
              </a:rPr>
              <a:t>transport passif </a:t>
            </a:r>
            <a:r>
              <a:rPr lang="fr-FR" sz="6600" dirty="0"/>
              <a:t>et le</a:t>
            </a:r>
            <a:r>
              <a:rPr lang="fr-FR" sz="6600" dirty="0">
                <a:solidFill>
                  <a:srgbClr val="00B050"/>
                </a:solidFill>
              </a:rPr>
              <a:t> transport actif</a:t>
            </a:r>
            <a:r>
              <a:rPr lang="fr-FR" sz="6600" dirty="0"/>
              <a:t>.</a:t>
            </a:r>
            <a:endParaRPr lang="fr-FR" sz="6600" dirty="0">
              <a:solidFill>
                <a:srgbClr val="FF0000"/>
              </a:solidFill>
            </a:endParaRPr>
          </a:p>
        </p:txBody>
      </p:sp>
    </p:spTree>
    <p:extLst>
      <p:ext uri="{BB962C8B-B14F-4D97-AF65-F5344CB8AC3E}">
        <p14:creationId xmlns:p14="http://schemas.microsoft.com/office/powerpoint/2010/main" val="3652029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r>
              <a:rPr lang="fr-FR" dirty="0"/>
              <a:t>Transports </a:t>
            </a:r>
            <a:r>
              <a:rPr lang="fr-FR" b="1" dirty="0">
                <a:solidFill>
                  <a:srgbClr val="00B050"/>
                </a:solidFill>
              </a:rPr>
              <a:t>passifs</a:t>
            </a:r>
            <a:r>
              <a:rPr lang="fr-FR" dirty="0"/>
              <a:t> : </a:t>
            </a:r>
            <a:endParaRPr lang="fr-FR" dirty="0" smtClean="0"/>
          </a:p>
          <a:p>
            <a:r>
              <a:rPr lang="fr-FR" b="1" dirty="0"/>
              <a:t>Principe :</a:t>
            </a:r>
          </a:p>
          <a:p>
            <a:pPr marL="0" indent="0">
              <a:buNone/>
            </a:pPr>
            <a:r>
              <a:rPr lang="fr-FR" dirty="0"/>
              <a:t>• Déplacement des solutés </a:t>
            </a:r>
            <a:r>
              <a:rPr lang="fr-FR" b="1" dirty="0">
                <a:solidFill>
                  <a:srgbClr val="00B050"/>
                </a:solidFill>
              </a:rPr>
              <a:t>selon leur gradient de concentration : du </a:t>
            </a:r>
            <a:r>
              <a:rPr lang="fr-FR" b="1" dirty="0" smtClean="0">
                <a:solidFill>
                  <a:srgbClr val="00B050"/>
                </a:solidFill>
              </a:rPr>
              <a:t>milieu le </a:t>
            </a:r>
            <a:r>
              <a:rPr lang="fr-FR" b="1" dirty="0">
                <a:solidFill>
                  <a:srgbClr val="00B050"/>
                </a:solidFill>
              </a:rPr>
              <a:t>plus concentré en solutés vers le milieu le moins concentré </a:t>
            </a:r>
            <a:r>
              <a:rPr lang="fr-FR" dirty="0"/>
              <a:t>en </a:t>
            </a:r>
            <a:r>
              <a:rPr lang="fr-FR" dirty="0" smtClean="0"/>
              <a:t>solutés, jusqu’à </a:t>
            </a:r>
            <a:r>
              <a:rPr lang="fr-FR" dirty="0"/>
              <a:t>égalité de concentration entre les 2 milieux.</a:t>
            </a:r>
          </a:p>
          <a:p>
            <a:pPr marL="0" indent="0">
              <a:buNone/>
            </a:pPr>
            <a:r>
              <a:rPr lang="fr-FR" dirty="0"/>
              <a:t>• </a:t>
            </a:r>
            <a:r>
              <a:rPr lang="fr-FR" b="1" dirty="0">
                <a:solidFill>
                  <a:srgbClr val="00B050"/>
                </a:solidFill>
              </a:rPr>
              <a:t>Ne nécessite pas d’énergie.</a:t>
            </a:r>
          </a:p>
          <a:p>
            <a:r>
              <a:rPr lang="fr-FR" dirty="0"/>
              <a:t>On distingue la </a:t>
            </a:r>
            <a:r>
              <a:rPr lang="fr-FR" dirty="0">
                <a:solidFill>
                  <a:srgbClr val="00B050"/>
                </a:solidFill>
              </a:rPr>
              <a:t>diffusion simple </a:t>
            </a:r>
            <a:r>
              <a:rPr lang="fr-FR" dirty="0"/>
              <a:t>et la </a:t>
            </a:r>
            <a:r>
              <a:rPr lang="fr-FR" dirty="0">
                <a:solidFill>
                  <a:srgbClr val="00B050"/>
                </a:solidFill>
              </a:rPr>
              <a:t>diffusion facilitée.</a:t>
            </a:r>
          </a:p>
          <a:p>
            <a:endParaRPr lang="fr-FR" dirty="0" smtClean="0"/>
          </a:p>
          <a:p>
            <a:endParaRPr lang="fr-FR" dirty="0"/>
          </a:p>
        </p:txBody>
      </p:sp>
    </p:spTree>
    <p:extLst>
      <p:ext uri="{BB962C8B-B14F-4D97-AF65-F5344CB8AC3E}">
        <p14:creationId xmlns:p14="http://schemas.microsoft.com/office/powerpoint/2010/main" val="40515981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29600" cy="6048672"/>
          </a:xfrm>
        </p:spPr>
        <p:txBody>
          <a:bodyPr>
            <a:noAutofit/>
          </a:bodyPr>
          <a:lstStyle/>
          <a:p>
            <a:r>
              <a:rPr lang="fr-FR" sz="2800" dirty="0">
                <a:solidFill>
                  <a:srgbClr val="00B050"/>
                </a:solidFill>
              </a:rPr>
              <a:t>Diffusion simple</a:t>
            </a:r>
          </a:p>
          <a:p>
            <a:r>
              <a:rPr lang="fr-FR" sz="2800" dirty="0"/>
              <a:t>Un soluté </a:t>
            </a:r>
            <a:r>
              <a:rPr lang="fr-FR" sz="2800" dirty="0">
                <a:solidFill>
                  <a:srgbClr val="00B050"/>
                </a:solidFill>
              </a:rPr>
              <a:t>franchit directement la double couche lipidique</a:t>
            </a:r>
            <a:r>
              <a:rPr lang="fr-FR" sz="2800" dirty="0"/>
              <a:t>. Ce procédé </a:t>
            </a:r>
            <a:r>
              <a:rPr lang="fr-FR" sz="2800" dirty="0" smtClean="0">
                <a:solidFill>
                  <a:srgbClr val="00B050"/>
                </a:solidFill>
              </a:rPr>
              <a:t>ne nécessite </a:t>
            </a:r>
            <a:r>
              <a:rPr lang="fr-FR" sz="2800" dirty="0">
                <a:solidFill>
                  <a:srgbClr val="00B050"/>
                </a:solidFill>
              </a:rPr>
              <a:t>donc pas de transporteur membranaire</a:t>
            </a:r>
            <a:r>
              <a:rPr lang="fr-FR" sz="2800" dirty="0"/>
              <a:t>. </a:t>
            </a:r>
            <a:endParaRPr lang="fr-FR" sz="2800" dirty="0" smtClean="0"/>
          </a:p>
          <a:p>
            <a:r>
              <a:rPr lang="fr-FR" sz="2800" dirty="0" smtClean="0"/>
              <a:t>La </a:t>
            </a:r>
            <a:r>
              <a:rPr lang="fr-FR" sz="2800" b="1" dirty="0" smtClean="0"/>
              <a:t>vitesse </a:t>
            </a:r>
            <a:r>
              <a:rPr lang="fr-FR" sz="2800" dirty="0" smtClean="0"/>
              <a:t>de diffusion est proportionnelle :</a:t>
            </a:r>
          </a:p>
          <a:p>
            <a:r>
              <a:rPr lang="fr-FR" sz="2800" dirty="0" smtClean="0"/>
              <a:t>– à la différence de concentration entre les 2 milieux </a:t>
            </a:r>
          </a:p>
          <a:p>
            <a:r>
              <a:rPr lang="fr-FR" sz="2800" dirty="0" smtClean="0"/>
              <a:t>– à la température.</a:t>
            </a:r>
          </a:p>
          <a:p>
            <a:pPr lvl="0"/>
            <a:r>
              <a:rPr lang="fr-FR" sz="2800" dirty="0" smtClean="0"/>
              <a:t>Et inversement proportionnelle à la taille de l’élément à transporter</a:t>
            </a:r>
            <a:r>
              <a:rPr lang="fr-FR" sz="2800" b="1" dirty="0"/>
              <a:t> :</a:t>
            </a:r>
            <a:r>
              <a:rPr lang="fr-FR" sz="2800" dirty="0"/>
              <a:t> plus les molécules sont petites, plus la vitesse de pénétration à travers la membrane est rapide</a:t>
            </a:r>
            <a:r>
              <a:rPr lang="fr-FR" sz="2800" dirty="0" smtClean="0"/>
              <a:t>.</a:t>
            </a:r>
          </a:p>
          <a:p>
            <a:r>
              <a:rPr lang="fr-FR" sz="2800" b="1" u="sng" dirty="0" smtClean="0"/>
              <a:t>Ex : O2, CO2, alcool, molécules liposolubles (acides gras, hormones stéroïdiennes)</a:t>
            </a:r>
          </a:p>
          <a:p>
            <a:endParaRPr lang="fr-FR" sz="2800" dirty="0"/>
          </a:p>
        </p:txBody>
      </p:sp>
    </p:spTree>
    <p:extLst>
      <p:ext uri="{BB962C8B-B14F-4D97-AF65-F5344CB8AC3E}">
        <p14:creationId xmlns:p14="http://schemas.microsoft.com/office/powerpoint/2010/main" val="42471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76672"/>
            <a:ext cx="8229600" cy="6120680"/>
          </a:xfrm>
        </p:spPr>
        <p:txBody>
          <a:bodyPr>
            <a:normAutofit fontScale="92500" lnSpcReduction="20000"/>
          </a:bodyPr>
          <a:lstStyle/>
          <a:p>
            <a:r>
              <a:rPr lang="fr-FR" dirty="0"/>
              <a:t>Conditions nécessaires à la </a:t>
            </a:r>
            <a:r>
              <a:rPr lang="fr-FR" dirty="0">
                <a:solidFill>
                  <a:srgbClr val="00B050"/>
                </a:solidFill>
              </a:rPr>
              <a:t>diffusion simple</a:t>
            </a:r>
          </a:p>
          <a:p>
            <a:r>
              <a:rPr lang="fr-FR" b="1" dirty="0"/>
              <a:t>Faible masse et volume moléculaires </a:t>
            </a:r>
            <a:r>
              <a:rPr lang="fr-FR" dirty="0"/>
              <a:t>: seuls les </a:t>
            </a:r>
            <a:r>
              <a:rPr lang="fr-FR" dirty="0">
                <a:solidFill>
                  <a:srgbClr val="00B050"/>
                </a:solidFill>
              </a:rPr>
              <a:t>petites molécules de faible masse moléculaire </a:t>
            </a:r>
            <a:r>
              <a:rPr lang="fr-FR" dirty="0"/>
              <a:t>peuvent </a:t>
            </a:r>
            <a:r>
              <a:rPr lang="fr-FR" dirty="0" smtClean="0"/>
              <a:t>traverser la </a:t>
            </a:r>
            <a:r>
              <a:rPr lang="fr-FR" dirty="0"/>
              <a:t>membrane.</a:t>
            </a:r>
          </a:p>
          <a:p>
            <a:r>
              <a:rPr lang="fr-FR" b="1" dirty="0"/>
              <a:t>L’absence de polarité </a:t>
            </a:r>
            <a:r>
              <a:rPr lang="fr-FR" dirty="0"/>
              <a:t>: la molécule doit donc être </a:t>
            </a:r>
            <a:r>
              <a:rPr lang="fr-FR" dirty="0">
                <a:solidFill>
                  <a:srgbClr val="00B050"/>
                </a:solidFill>
              </a:rPr>
              <a:t>hydrophobe (apolaire ou lipophile</a:t>
            </a:r>
            <a:r>
              <a:rPr lang="fr-FR" dirty="0"/>
              <a:t>) comme les stéroïdes, </a:t>
            </a:r>
            <a:r>
              <a:rPr lang="fr-FR" dirty="0" smtClean="0"/>
              <a:t>les gaz </a:t>
            </a:r>
            <a:r>
              <a:rPr lang="fr-FR" dirty="0"/>
              <a:t>(oxygène, dioxyde de carbone, oxyde d’azote), </a:t>
            </a:r>
            <a:endParaRPr lang="fr-FR" dirty="0" smtClean="0"/>
          </a:p>
          <a:p>
            <a:r>
              <a:rPr lang="fr-FR" b="1" dirty="0" smtClean="0"/>
              <a:t>Gradient </a:t>
            </a:r>
            <a:r>
              <a:rPr lang="fr-FR" b="1" dirty="0"/>
              <a:t>de concentration </a:t>
            </a:r>
            <a:r>
              <a:rPr lang="fr-FR" dirty="0"/>
              <a:t>: le déplacement de la molécule repose sur </a:t>
            </a:r>
            <a:r>
              <a:rPr lang="fr-FR" dirty="0">
                <a:solidFill>
                  <a:srgbClr val="00B050"/>
                </a:solidFill>
              </a:rPr>
              <a:t>la différence de concentration d’une </a:t>
            </a:r>
            <a:r>
              <a:rPr lang="fr-FR" dirty="0" smtClean="0">
                <a:solidFill>
                  <a:srgbClr val="00B050"/>
                </a:solidFill>
              </a:rPr>
              <a:t>part et </a:t>
            </a:r>
            <a:r>
              <a:rPr lang="fr-FR" dirty="0">
                <a:solidFill>
                  <a:srgbClr val="00B050"/>
                </a:solidFill>
              </a:rPr>
              <a:t>d’autre de la </a:t>
            </a:r>
            <a:r>
              <a:rPr lang="fr-FR" dirty="0" smtClean="0">
                <a:solidFill>
                  <a:srgbClr val="00B050"/>
                </a:solidFill>
              </a:rPr>
              <a:t>membrane</a:t>
            </a:r>
          </a:p>
          <a:p>
            <a:r>
              <a:rPr lang="fr-FR" b="1" dirty="0"/>
              <a:t>Absence de charge :</a:t>
            </a:r>
            <a:r>
              <a:rPr lang="fr-FR" dirty="0"/>
              <a:t> une molécule chargée, même de très petite dimension ne pénètre pas dans la double couche</a:t>
            </a:r>
          </a:p>
          <a:p>
            <a:endParaRPr lang="fr-FR" dirty="0">
              <a:solidFill>
                <a:srgbClr val="00B050"/>
              </a:solidFill>
            </a:endParaRPr>
          </a:p>
          <a:p>
            <a:endParaRPr lang="fr-FR" dirty="0"/>
          </a:p>
        </p:txBody>
      </p:sp>
    </p:spTree>
    <p:extLst>
      <p:ext uri="{BB962C8B-B14F-4D97-AF65-F5344CB8AC3E}">
        <p14:creationId xmlns:p14="http://schemas.microsoft.com/office/powerpoint/2010/main" val="29103735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43197"/>
            <a:ext cx="8229600" cy="4525963"/>
          </a:xfrm>
        </p:spPr>
        <p:txBody>
          <a:bodyPr>
            <a:noAutofit/>
          </a:bodyPr>
          <a:lstStyle/>
          <a:p>
            <a:pPr>
              <a:lnSpc>
                <a:spcPct val="170000"/>
              </a:lnSpc>
            </a:pPr>
            <a:r>
              <a:rPr lang="fr-FR" sz="2800" b="1" dirty="0">
                <a:solidFill>
                  <a:schemeClr val="accent5">
                    <a:lumMod val="75000"/>
                  </a:schemeClr>
                </a:solidFill>
              </a:rPr>
              <a:t>La diffusion facilitée</a:t>
            </a:r>
          </a:p>
          <a:p>
            <a:pPr>
              <a:lnSpc>
                <a:spcPct val="170000"/>
              </a:lnSpc>
            </a:pPr>
            <a:r>
              <a:rPr lang="fr-FR" sz="2800" dirty="0" smtClean="0"/>
              <a:t>La diffusion facilitée est le passage transmembranaire de molécules, </a:t>
            </a:r>
            <a:r>
              <a:rPr lang="fr-FR" sz="2800" dirty="0" smtClean="0">
                <a:solidFill>
                  <a:schemeClr val="accent5">
                    <a:lumMod val="75000"/>
                  </a:schemeClr>
                </a:solidFill>
              </a:rPr>
              <a:t>dans le sens du gradient de concentration</a:t>
            </a:r>
            <a:r>
              <a:rPr lang="fr-FR" sz="2800" dirty="0" smtClean="0"/>
              <a:t>, </a:t>
            </a:r>
            <a:r>
              <a:rPr lang="fr-FR" sz="2800" dirty="0" smtClean="0">
                <a:solidFill>
                  <a:schemeClr val="accent5">
                    <a:lumMod val="75000"/>
                  </a:schemeClr>
                </a:solidFill>
              </a:rPr>
              <a:t>sans </a:t>
            </a:r>
            <a:r>
              <a:rPr lang="fr-FR" sz="2800" dirty="0">
                <a:solidFill>
                  <a:schemeClr val="accent5">
                    <a:lumMod val="75000"/>
                  </a:schemeClr>
                </a:solidFill>
              </a:rPr>
              <a:t>dépense d’énergie </a:t>
            </a:r>
            <a:r>
              <a:rPr lang="fr-FR" sz="2800" dirty="0"/>
              <a:t>d’origine cellulaire, </a:t>
            </a:r>
            <a:r>
              <a:rPr lang="fr-FR" sz="2800" dirty="0">
                <a:solidFill>
                  <a:schemeClr val="accent5">
                    <a:lumMod val="75000"/>
                  </a:schemeClr>
                </a:solidFill>
              </a:rPr>
              <a:t>grâce à </a:t>
            </a:r>
            <a:r>
              <a:rPr lang="fr-FR" sz="2800" dirty="0" smtClean="0">
                <a:solidFill>
                  <a:schemeClr val="accent5">
                    <a:lumMod val="75000"/>
                  </a:schemeClr>
                </a:solidFill>
              </a:rPr>
              <a:t>des protéines de transport membranaires </a:t>
            </a:r>
            <a:r>
              <a:rPr lang="fr-FR" sz="2800" dirty="0" smtClean="0"/>
              <a:t>. </a:t>
            </a:r>
          </a:p>
        </p:txBody>
      </p:sp>
    </p:spTree>
    <p:extLst>
      <p:ext uri="{BB962C8B-B14F-4D97-AF65-F5344CB8AC3E}">
        <p14:creationId xmlns:p14="http://schemas.microsoft.com/office/powerpoint/2010/main" val="28449881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229600" cy="4525963"/>
          </a:xfrm>
        </p:spPr>
        <p:txBody>
          <a:bodyPr>
            <a:normAutofit fontScale="25000" lnSpcReduction="20000"/>
          </a:bodyPr>
          <a:lstStyle/>
          <a:p>
            <a:pPr>
              <a:lnSpc>
                <a:spcPct val="170000"/>
              </a:lnSpc>
            </a:pPr>
            <a:r>
              <a:rPr lang="fr-FR" sz="11200" dirty="0"/>
              <a:t>On distingue 2 transports facilités :</a:t>
            </a:r>
          </a:p>
          <a:p>
            <a:pPr>
              <a:lnSpc>
                <a:spcPct val="170000"/>
              </a:lnSpc>
            </a:pPr>
            <a:r>
              <a:rPr lang="fr-FR" sz="11200" dirty="0"/>
              <a:t>– </a:t>
            </a:r>
            <a:r>
              <a:rPr lang="fr-FR" sz="11200" b="1" dirty="0"/>
              <a:t>Diffusion facilitée par canal</a:t>
            </a:r>
            <a:r>
              <a:rPr lang="fr-FR" sz="11200" dirty="0" smtClean="0"/>
              <a:t>.</a:t>
            </a:r>
          </a:p>
          <a:p>
            <a:pPr>
              <a:lnSpc>
                <a:spcPct val="170000"/>
              </a:lnSpc>
            </a:pPr>
            <a:r>
              <a:rPr lang="fr-FR" sz="8000" dirty="0"/>
              <a:t>Les canaux protéiques membranaires sont des </a:t>
            </a:r>
            <a:r>
              <a:rPr lang="fr-FR" sz="8000" b="1" dirty="0">
                <a:solidFill>
                  <a:schemeClr val="accent5">
                    <a:lumMod val="75000"/>
                  </a:schemeClr>
                </a:solidFill>
              </a:rPr>
              <a:t>petits pores très sélectifs </a:t>
            </a:r>
            <a:r>
              <a:rPr lang="fr-FR" sz="8000" dirty="0"/>
              <a:t>responsables du </a:t>
            </a:r>
            <a:r>
              <a:rPr lang="fr-FR" sz="8000" b="1" dirty="0">
                <a:solidFill>
                  <a:schemeClr val="accent5">
                    <a:lumMod val="75000"/>
                  </a:schemeClr>
                </a:solidFill>
              </a:rPr>
              <a:t>transport spécifique des ions </a:t>
            </a:r>
            <a:r>
              <a:rPr lang="fr-FR" sz="8000" b="1" dirty="0"/>
              <a:t>(Na</a:t>
            </a:r>
            <a:r>
              <a:rPr lang="fr-FR" sz="8000" dirty="0"/>
              <a:t>+ ,K+ ,Ca++ ,Cl- …….) d’où leur nom de </a:t>
            </a:r>
            <a:r>
              <a:rPr lang="fr-FR" sz="8000" b="1" dirty="0"/>
              <a:t>canaux ioniques</a:t>
            </a:r>
            <a:r>
              <a:rPr lang="fr-FR" sz="8000" dirty="0"/>
              <a:t>. Le soluté étant </a:t>
            </a:r>
            <a:r>
              <a:rPr lang="fr-FR" sz="8000" b="1" dirty="0"/>
              <a:t>chargé </a:t>
            </a:r>
            <a:r>
              <a:rPr lang="fr-FR" sz="8000" dirty="0"/>
              <a:t>,le transport dépendra à la fois du </a:t>
            </a:r>
            <a:r>
              <a:rPr lang="fr-FR" sz="8000" dirty="0">
                <a:solidFill>
                  <a:schemeClr val="accent5">
                    <a:lumMod val="75000"/>
                  </a:schemeClr>
                </a:solidFill>
              </a:rPr>
              <a:t>gradient de concentration </a:t>
            </a:r>
            <a:r>
              <a:rPr lang="fr-FR" sz="8000" dirty="0"/>
              <a:t>et du </a:t>
            </a:r>
            <a:r>
              <a:rPr lang="fr-FR" sz="8000" dirty="0">
                <a:solidFill>
                  <a:schemeClr val="accent5">
                    <a:lumMod val="75000"/>
                  </a:schemeClr>
                </a:solidFill>
              </a:rPr>
              <a:t>gradient électrique (potentiel de membrane)</a:t>
            </a:r>
            <a:r>
              <a:rPr lang="fr-FR" sz="8000" dirty="0"/>
              <a:t>.Ces deux gradients constituent ensemble le gradient électrochimique et les ions diffuseront dans le sens de leur gradient électrochimique </a:t>
            </a:r>
            <a:r>
              <a:rPr lang="fr-FR" sz="8000" dirty="0" smtClean="0"/>
              <a:t>.</a:t>
            </a:r>
          </a:p>
          <a:p>
            <a:pPr>
              <a:lnSpc>
                <a:spcPct val="170000"/>
              </a:lnSpc>
            </a:pPr>
            <a:r>
              <a:rPr lang="fr-FR" sz="8000" b="1" dirty="0" smtClean="0">
                <a:solidFill>
                  <a:schemeClr val="accent5">
                    <a:lumMod val="75000"/>
                  </a:schemeClr>
                </a:solidFill>
              </a:rPr>
              <a:t>De </a:t>
            </a:r>
            <a:r>
              <a:rPr lang="fr-FR" sz="8000" b="1" dirty="0">
                <a:solidFill>
                  <a:schemeClr val="accent5">
                    <a:lumMod val="75000"/>
                  </a:schemeClr>
                </a:solidFill>
              </a:rPr>
              <a:t>part et d’autre de toutes les membranes plasmiques ,il existe une différence de potentiel (</a:t>
            </a:r>
            <a:r>
              <a:rPr lang="fr-FR" sz="8000" b="1" dirty="0" err="1">
                <a:solidFill>
                  <a:schemeClr val="accent5">
                    <a:lumMod val="75000"/>
                  </a:schemeClr>
                </a:solidFill>
              </a:rPr>
              <a:t>d.d.p</a:t>
            </a:r>
            <a:r>
              <a:rPr lang="fr-FR" sz="8000" b="1" dirty="0">
                <a:solidFill>
                  <a:schemeClr val="accent5">
                    <a:lumMod val="75000"/>
                  </a:schemeClr>
                </a:solidFill>
              </a:rPr>
              <a:t>.) électrique (gradient de tension),la face interne de la membrane plasmique étant chargée négativement par rapport à la face externe</a:t>
            </a:r>
            <a:r>
              <a:rPr lang="fr-FR" sz="8000" b="1" dirty="0" smtClean="0">
                <a:solidFill>
                  <a:schemeClr val="accent5">
                    <a:lumMod val="75000"/>
                  </a:schemeClr>
                </a:solidFill>
              </a:rPr>
              <a:t>. </a:t>
            </a:r>
          </a:p>
          <a:p>
            <a:pPr>
              <a:lnSpc>
                <a:spcPct val="170000"/>
              </a:lnSpc>
            </a:pPr>
            <a:endParaRPr lang="fr-FR" sz="8000" dirty="0" smtClean="0"/>
          </a:p>
          <a:p>
            <a:pPr>
              <a:lnSpc>
                <a:spcPct val="170000"/>
              </a:lnSpc>
            </a:pPr>
            <a:endParaRPr lang="fr-FR" sz="8000" dirty="0" smtClean="0"/>
          </a:p>
          <a:p>
            <a:pPr marL="0" indent="0">
              <a:lnSpc>
                <a:spcPct val="170000"/>
              </a:lnSpc>
              <a:buNone/>
            </a:pPr>
            <a:endParaRPr lang="fr-FR" sz="8000" dirty="0"/>
          </a:p>
        </p:txBody>
      </p:sp>
    </p:spTree>
    <p:extLst>
      <p:ext uri="{BB962C8B-B14F-4D97-AF65-F5344CB8AC3E}">
        <p14:creationId xmlns:p14="http://schemas.microsoft.com/office/powerpoint/2010/main" val="2482234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b="1" dirty="0"/>
              <a:t>les canaux ioniques potentiels-dépendants: </a:t>
            </a:r>
            <a:r>
              <a:rPr lang="fr-FR" dirty="0"/>
              <a:t>leur  fonctionnement est contrôlé par le </a:t>
            </a:r>
            <a:r>
              <a:rPr lang="fr-FR" b="1" dirty="0"/>
              <a:t>potentiel de membrane </a:t>
            </a:r>
            <a:r>
              <a:rPr lang="fr-FR" dirty="0"/>
              <a:t>et ses </a:t>
            </a:r>
            <a:r>
              <a:rPr lang="fr-FR" dirty="0" smtClean="0"/>
              <a:t>variations( </a:t>
            </a:r>
            <a:r>
              <a:rPr lang="fr-FR" dirty="0"/>
              <a:t>canaux k</a:t>
            </a:r>
            <a:r>
              <a:rPr lang="fr-FR" dirty="0" smtClean="0"/>
              <a:t>+, ca</a:t>
            </a:r>
            <a:r>
              <a:rPr lang="fr-FR" dirty="0"/>
              <a:t>++,</a:t>
            </a:r>
            <a:r>
              <a:rPr lang="fr-FR" dirty="0" smtClean="0"/>
              <a:t>Cl-).</a:t>
            </a:r>
            <a:endParaRPr lang="fr-FR" dirty="0"/>
          </a:p>
          <a:p>
            <a:r>
              <a:rPr lang="fr-FR" b="1" dirty="0"/>
              <a:t>les canaux ioniques ligands-dépendants</a:t>
            </a:r>
            <a:r>
              <a:rPr lang="fr-FR" dirty="0"/>
              <a:t>: leur ouverture dépend de la fixation d’un </a:t>
            </a:r>
            <a:r>
              <a:rPr lang="fr-FR" b="1" dirty="0"/>
              <a:t>ligand, </a:t>
            </a:r>
            <a:r>
              <a:rPr lang="fr-FR" dirty="0"/>
              <a:t>Les canaux ioniques ligand-dépendants des neurones en sont un </a:t>
            </a:r>
            <a:r>
              <a:rPr lang="fr-FR" dirty="0" smtClean="0"/>
              <a:t>exemple.</a:t>
            </a:r>
            <a:endParaRPr lang="fr-FR" dirty="0"/>
          </a:p>
        </p:txBody>
      </p:sp>
    </p:spTree>
    <p:extLst>
      <p:ext uri="{BB962C8B-B14F-4D97-AF65-F5344CB8AC3E}">
        <p14:creationId xmlns:p14="http://schemas.microsoft.com/office/powerpoint/2010/main" val="1648606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0688"/>
            <a:ext cx="8352928" cy="5544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32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036496" cy="6912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15382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4525963"/>
          </a:xfrm>
        </p:spPr>
        <p:txBody>
          <a:bodyPr>
            <a:normAutofit fontScale="25000" lnSpcReduction="20000"/>
          </a:bodyPr>
          <a:lstStyle/>
          <a:p>
            <a:pPr>
              <a:lnSpc>
                <a:spcPct val="170000"/>
              </a:lnSpc>
            </a:pPr>
            <a:r>
              <a:rPr lang="fr-FR" sz="9600" b="1" dirty="0"/>
              <a:t>Diffusion facilitée par protéine porteuse(</a:t>
            </a:r>
            <a:r>
              <a:rPr lang="fr-FR" sz="9600" b="1" dirty="0">
                <a:solidFill>
                  <a:schemeClr val="accent5">
                    <a:lumMod val="75000"/>
                  </a:schemeClr>
                </a:solidFill>
              </a:rPr>
              <a:t>perméases)</a:t>
            </a:r>
            <a:r>
              <a:rPr lang="fr-FR" sz="9600" dirty="0"/>
              <a:t> : Chaque protéine porteuse possède un site de fixation spécifique pour son soluté (molécule transportée).En se liant au soluté, elle subit un changement de conformation pour faire passer le soluté d’un coté à l’autre de la membrane</a:t>
            </a:r>
            <a:r>
              <a:rPr lang="fr-FR" sz="9600" dirty="0" smtClean="0"/>
              <a:t>.</a:t>
            </a:r>
          </a:p>
          <a:p>
            <a:pPr>
              <a:lnSpc>
                <a:spcPct val="170000"/>
              </a:lnSpc>
            </a:pPr>
            <a:endParaRPr lang="fr-FR" sz="9600" dirty="0"/>
          </a:p>
          <a:p>
            <a:endParaRPr lang="fr-FR" dirty="0"/>
          </a:p>
          <a:p>
            <a:endParaRPr lang="fr-FR" dirty="0"/>
          </a:p>
        </p:txBody>
      </p:sp>
      <p:pic>
        <p:nvPicPr>
          <p:cNvPr id="4" name="Picture 5"/>
          <p:cNvPicPr>
            <a:picLocks noChangeAspect="1" noChangeArrowheads="1"/>
          </p:cNvPicPr>
          <p:nvPr/>
        </p:nvPicPr>
        <p:blipFill>
          <a:blip r:embed="rId2"/>
          <a:srcRect/>
          <a:stretch>
            <a:fillRect/>
          </a:stretch>
        </p:blipFill>
        <p:spPr bwMode="auto">
          <a:xfrm>
            <a:off x="720080" y="4077072"/>
            <a:ext cx="7452320" cy="2571750"/>
          </a:xfrm>
          <a:prstGeom prst="rect">
            <a:avLst/>
          </a:prstGeom>
          <a:noFill/>
          <a:ln w="9525">
            <a:noFill/>
            <a:miter lim="800000"/>
            <a:headEnd/>
            <a:tailEnd/>
          </a:ln>
          <a:effectLst/>
        </p:spPr>
      </p:pic>
    </p:spTree>
    <p:extLst>
      <p:ext uri="{BB962C8B-B14F-4D97-AF65-F5344CB8AC3E}">
        <p14:creationId xmlns:p14="http://schemas.microsoft.com/office/powerpoint/2010/main" val="39691294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6632"/>
            <a:ext cx="8229600" cy="6624736"/>
          </a:xfrm>
        </p:spPr>
        <p:txBody>
          <a:bodyPr>
            <a:normAutofit fontScale="70000" lnSpcReduction="20000"/>
          </a:bodyPr>
          <a:lstStyle/>
          <a:p>
            <a:pPr>
              <a:lnSpc>
                <a:spcPct val="170000"/>
              </a:lnSpc>
            </a:pPr>
            <a:r>
              <a:rPr lang="fr-FR" dirty="0" smtClean="0"/>
              <a:t> </a:t>
            </a:r>
            <a:r>
              <a:rPr lang="fr-FR" b="1" dirty="0">
                <a:solidFill>
                  <a:schemeClr val="accent5">
                    <a:lumMod val="75000"/>
                  </a:schemeClr>
                </a:solidFill>
              </a:rPr>
              <a:t>Les </a:t>
            </a:r>
            <a:r>
              <a:rPr lang="fr-FR" b="1" dirty="0" smtClean="0">
                <a:solidFill>
                  <a:schemeClr val="accent5">
                    <a:lumMod val="75000"/>
                  </a:schemeClr>
                </a:solidFill>
              </a:rPr>
              <a:t>perméases </a:t>
            </a:r>
            <a:r>
              <a:rPr lang="fr-FR" dirty="0" smtClean="0"/>
              <a:t>sont </a:t>
            </a:r>
            <a:r>
              <a:rPr lang="fr-FR" dirty="0"/>
              <a:t>des protéines transmembranaires membranaires qui assurent la diffusion facilitée.</a:t>
            </a:r>
          </a:p>
          <a:p>
            <a:pPr marL="0" indent="0">
              <a:lnSpc>
                <a:spcPct val="170000"/>
              </a:lnSpc>
              <a:buNone/>
            </a:pPr>
            <a:r>
              <a:rPr lang="fr-FR" dirty="0" smtClean="0"/>
              <a:t>L’ensemble </a:t>
            </a:r>
            <a:r>
              <a:rPr lang="fr-FR" dirty="0"/>
              <a:t>de ces protéines se distingue selon </a:t>
            </a:r>
            <a:r>
              <a:rPr lang="fr-FR" b="1" dirty="0">
                <a:solidFill>
                  <a:schemeClr val="accent5">
                    <a:lumMod val="75000"/>
                  </a:schemeClr>
                </a:solidFill>
              </a:rPr>
              <a:t>le nombre</a:t>
            </a:r>
            <a:r>
              <a:rPr lang="fr-FR" b="1" dirty="0"/>
              <a:t> </a:t>
            </a:r>
            <a:r>
              <a:rPr lang="fr-FR" dirty="0"/>
              <a:t>et </a:t>
            </a:r>
            <a:r>
              <a:rPr lang="fr-FR" b="1" dirty="0">
                <a:solidFill>
                  <a:schemeClr val="accent5">
                    <a:lumMod val="75000"/>
                  </a:schemeClr>
                </a:solidFill>
              </a:rPr>
              <a:t>le sens </a:t>
            </a:r>
            <a:r>
              <a:rPr lang="fr-FR" dirty="0"/>
              <a:t>des molécules transportées.</a:t>
            </a:r>
          </a:p>
          <a:p>
            <a:pPr>
              <a:lnSpc>
                <a:spcPct val="170000"/>
              </a:lnSpc>
            </a:pPr>
            <a:r>
              <a:rPr lang="fr-FR" dirty="0"/>
              <a:t>Elles se subdivisent en trois catégories :</a:t>
            </a:r>
          </a:p>
          <a:p>
            <a:pPr>
              <a:lnSpc>
                <a:spcPct val="170000"/>
              </a:lnSpc>
            </a:pPr>
            <a:r>
              <a:rPr lang="fr-FR" b="1" u="sng" dirty="0" err="1">
                <a:solidFill>
                  <a:schemeClr val="accent5">
                    <a:lumMod val="75000"/>
                  </a:schemeClr>
                </a:solidFill>
              </a:rPr>
              <a:t>Uniport</a:t>
            </a:r>
            <a:r>
              <a:rPr lang="fr-FR" u="sng" dirty="0"/>
              <a:t> :</a:t>
            </a:r>
            <a:r>
              <a:rPr lang="fr-FR" dirty="0"/>
              <a:t> les protéines de type </a:t>
            </a:r>
            <a:r>
              <a:rPr lang="fr-FR" dirty="0" err="1"/>
              <a:t>uniport</a:t>
            </a:r>
            <a:r>
              <a:rPr lang="fr-FR" dirty="0"/>
              <a:t> </a:t>
            </a:r>
            <a:r>
              <a:rPr lang="fr-FR" dirty="0" smtClean="0"/>
              <a:t> </a:t>
            </a:r>
            <a:r>
              <a:rPr lang="fr-FR" dirty="0"/>
              <a:t>transportent </a:t>
            </a:r>
            <a:r>
              <a:rPr lang="fr-FR" dirty="0">
                <a:solidFill>
                  <a:schemeClr val="accent5">
                    <a:lumMod val="75000"/>
                  </a:schemeClr>
                </a:solidFill>
              </a:rPr>
              <a:t>une molécule </a:t>
            </a:r>
            <a:r>
              <a:rPr lang="fr-FR" dirty="0" smtClean="0"/>
              <a:t>dans </a:t>
            </a:r>
            <a:r>
              <a:rPr lang="fr-FR" dirty="0">
                <a:solidFill>
                  <a:schemeClr val="accent5">
                    <a:lumMod val="75000"/>
                  </a:schemeClr>
                </a:solidFill>
              </a:rPr>
              <a:t>une direction</a:t>
            </a:r>
            <a:r>
              <a:rPr lang="fr-FR" dirty="0" smtClean="0">
                <a:solidFill>
                  <a:schemeClr val="accent5">
                    <a:lumMod val="75000"/>
                  </a:schemeClr>
                </a:solidFill>
              </a:rPr>
              <a:t>.</a:t>
            </a:r>
            <a:endParaRPr lang="fr-FR" dirty="0">
              <a:solidFill>
                <a:schemeClr val="accent5">
                  <a:lumMod val="75000"/>
                </a:schemeClr>
              </a:solidFill>
            </a:endParaRPr>
          </a:p>
          <a:p>
            <a:pPr>
              <a:lnSpc>
                <a:spcPct val="170000"/>
              </a:lnSpc>
            </a:pPr>
            <a:r>
              <a:rPr lang="fr-FR" b="1" u="sng" dirty="0" err="1">
                <a:solidFill>
                  <a:schemeClr val="accent5">
                    <a:lumMod val="75000"/>
                  </a:schemeClr>
                </a:solidFill>
              </a:rPr>
              <a:t>Symport</a:t>
            </a:r>
            <a:r>
              <a:rPr lang="fr-FR" dirty="0"/>
              <a:t> : les protéines de type </a:t>
            </a:r>
            <a:r>
              <a:rPr lang="fr-FR" dirty="0" err="1"/>
              <a:t>symport</a:t>
            </a:r>
            <a:r>
              <a:rPr lang="fr-FR" dirty="0"/>
              <a:t> </a:t>
            </a:r>
            <a:r>
              <a:rPr lang="fr-FR" dirty="0" smtClean="0"/>
              <a:t> </a:t>
            </a:r>
            <a:r>
              <a:rPr lang="fr-FR" dirty="0"/>
              <a:t>transportent </a:t>
            </a:r>
            <a:r>
              <a:rPr lang="fr-FR" dirty="0">
                <a:solidFill>
                  <a:schemeClr val="accent5">
                    <a:lumMod val="75000"/>
                  </a:schemeClr>
                </a:solidFill>
              </a:rPr>
              <a:t>deux substances de nature différente </a:t>
            </a:r>
            <a:r>
              <a:rPr lang="fr-FR" dirty="0" smtClean="0"/>
              <a:t>dans la </a:t>
            </a:r>
            <a:r>
              <a:rPr lang="fr-FR" dirty="0">
                <a:solidFill>
                  <a:schemeClr val="accent5">
                    <a:lumMod val="75000"/>
                  </a:schemeClr>
                </a:solidFill>
              </a:rPr>
              <a:t>même direction.</a:t>
            </a:r>
          </a:p>
          <a:p>
            <a:pPr>
              <a:lnSpc>
                <a:spcPct val="170000"/>
              </a:lnSpc>
            </a:pPr>
            <a:r>
              <a:rPr lang="fr-FR" b="1" u="sng" dirty="0">
                <a:solidFill>
                  <a:schemeClr val="accent5">
                    <a:lumMod val="75000"/>
                  </a:schemeClr>
                </a:solidFill>
              </a:rPr>
              <a:t>Antiport</a:t>
            </a:r>
            <a:r>
              <a:rPr lang="fr-FR" b="1" u="sng" dirty="0"/>
              <a:t> </a:t>
            </a:r>
            <a:r>
              <a:rPr lang="fr-FR" dirty="0"/>
              <a:t>: les protéines de type antiport </a:t>
            </a:r>
            <a:r>
              <a:rPr lang="fr-FR" dirty="0" smtClean="0"/>
              <a:t> </a:t>
            </a:r>
            <a:r>
              <a:rPr lang="fr-FR" dirty="0"/>
              <a:t>transportent </a:t>
            </a:r>
            <a:r>
              <a:rPr lang="fr-FR" dirty="0">
                <a:solidFill>
                  <a:schemeClr val="accent5">
                    <a:lumMod val="75000"/>
                  </a:schemeClr>
                </a:solidFill>
              </a:rPr>
              <a:t>deux substances de nature différente </a:t>
            </a:r>
            <a:r>
              <a:rPr lang="fr-FR" dirty="0" smtClean="0"/>
              <a:t>dans des </a:t>
            </a:r>
            <a:r>
              <a:rPr lang="fr-FR" dirty="0">
                <a:solidFill>
                  <a:schemeClr val="accent5">
                    <a:lumMod val="75000"/>
                  </a:schemeClr>
                </a:solidFill>
              </a:rPr>
              <a:t>directions opposées.</a:t>
            </a:r>
          </a:p>
          <a:p>
            <a:endParaRPr lang="fr-FR" dirty="0"/>
          </a:p>
        </p:txBody>
      </p:sp>
    </p:spTree>
    <p:extLst>
      <p:ext uri="{BB962C8B-B14F-4D97-AF65-F5344CB8AC3E}">
        <p14:creationId xmlns:p14="http://schemas.microsoft.com/office/powerpoint/2010/main" val="24221423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3600" b="1" dirty="0">
                <a:solidFill>
                  <a:schemeClr val="accent6">
                    <a:lumMod val="75000"/>
                  </a:schemeClr>
                </a:solidFill>
              </a:rPr>
              <a:t>Transports actifs : </a:t>
            </a:r>
          </a:p>
          <a:p>
            <a:r>
              <a:rPr lang="fr-FR" dirty="0"/>
              <a:t>– Transport du soluté réalisé </a:t>
            </a:r>
            <a:r>
              <a:rPr lang="fr-FR" dirty="0">
                <a:solidFill>
                  <a:schemeClr val="accent6">
                    <a:lumMod val="75000"/>
                  </a:schemeClr>
                </a:solidFill>
              </a:rPr>
              <a:t>contre son gradient de concentration.</a:t>
            </a:r>
          </a:p>
          <a:p>
            <a:r>
              <a:rPr lang="fr-FR" dirty="0"/>
              <a:t>– </a:t>
            </a:r>
            <a:r>
              <a:rPr lang="fr-FR" dirty="0">
                <a:solidFill>
                  <a:schemeClr val="accent6">
                    <a:lumMod val="75000"/>
                  </a:schemeClr>
                </a:solidFill>
              </a:rPr>
              <a:t>Nécessite donc de l’énergie</a:t>
            </a:r>
            <a:r>
              <a:rPr lang="fr-FR" dirty="0"/>
              <a:t>. </a:t>
            </a:r>
            <a:endParaRPr lang="fr-FR" dirty="0" smtClean="0"/>
          </a:p>
          <a:p>
            <a:r>
              <a:rPr lang="fr-FR" dirty="0" smtClean="0"/>
              <a:t>En </a:t>
            </a:r>
            <a:r>
              <a:rPr lang="fr-FR" dirty="0"/>
              <a:t>fonction </a:t>
            </a:r>
            <a:r>
              <a:rPr lang="fr-FR" dirty="0">
                <a:solidFill>
                  <a:schemeClr val="accent6">
                    <a:lumMod val="75000"/>
                  </a:schemeClr>
                </a:solidFill>
              </a:rPr>
              <a:t>du type d’énergie </a:t>
            </a:r>
            <a:r>
              <a:rPr lang="fr-FR" dirty="0"/>
              <a:t>fournie, </a:t>
            </a:r>
            <a:r>
              <a:rPr lang="fr-FR" dirty="0" smtClean="0"/>
              <a:t>on distingue </a:t>
            </a:r>
            <a:r>
              <a:rPr lang="fr-FR" dirty="0"/>
              <a:t>les transports </a:t>
            </a:r>
            <a:r>
              <a:rPr lang="fr-FR" dirty="0">
                <a:solidFill>
                  <a:schemeClr val="accent6">
                    <a:lumMod val="75000"/>
                  </a:schemeClr>
                </a:solidFill>
              </a:rPr>
              <a:t>actifs primaire et secondaire</a:t>
            </a:r>
          </a:p>
          <a:p>
            <a:endParaRPr lang="fr-FR" dirty="0"/>
          </a:p>
        </p:txBody>
      </p:sp>
    </p:spTree>
    <p:extLst>
      <p:ext uri="{BB962C8B-B14F-4D97-AF65-F5344CB8AC3E}">
        <p14:creationId xmlns:p14="http://schemas.microsoft.com/office/powerpoint/2010/main" val="14487581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r>
              <a:rPr lang="fr-FR" b="1" u="sng" dirty="0"/>
              <a:t>Transport </a:t>
            </a:r>
            <a:r>
              <a:rPr lang="fr-FR" b="1" u="sng" dirty="0">
                <a:solidFill>
                  <a:schemeClr val="accent6">
                    <a:lumMod val="75000"/>
                  </a:schemeClr>
                </a:solidFill>
              </a:rPr>
              <a:t>actif </a:t>
            </a:r>
            <a:r>
              <a:rPr lang="fr-FR" b="1" u="sng" dirty="0" smtClean="0">
                <a:solidFill>
                  <a:schemeClr val="accent6">
                    <a:lumMod val="75000"/>
                  </a:schemeClr>
                </a:solidFill>
              </a:rPr>
              <a:t>primaire:</a:t>
            </a:r>
            <a:endParaRPr lang="fr-FR" b="1" u="sng" dirty="0">
              <a:solidFill>
                <a:schemeClr val="accent6">
                  <a:lumMod val="75000"/>
                </a:schemeClr>
              </a:solidFill>
            </a:endParaRPr>
          </a:p>
          <a:p>
            <a:r>
              <a:rPr lang="fr-FR" dirty="0">
                <a:solidFill>
                  <a:schemeClr val="accent6">
                    <a:lumMod val="75000"/>
                  </a:schemeClr>
                </a:solidFill>
              </a:rPr>
              <a:t>L’énergie est fournie par l’hydrolyse d’une molécule </a:t>
            </a:r>
            <a:r>
              <a:rPr lang="fr-FR" dirty="0" smtClean="0">
                <a:solidFill>
                  <a:schemeClr val="accent6">
                    <a:lumMod val="75000"/>
                  </a:schemeClr>
                </a:solidFill>
              </a:rPr>
              <a:t>d’ATP</a:t>
            </a:r>
            <a:r>
              <a:rPr lang="fr-FR" dirty="0" smtClean="0"/>
              <a:t>. </a:t>
            </a:r>
            <a:r>
              <a:rPr lang="fr-FR" dirty="0"/>
              <a:t>Ex : </a:t>
            </a:r>
            <a:r>
              <a:rPr lang="fr-FR" dirty="0">
                <a:solidFill>
                  <a:schemeClr val="accent6">
                    <a:lumMod val="75000"/>
                  </a:schemeClr>
                </a:solidFill>
              </a:rPr>
              <a:t>Pompe Na+/K+ ATPase </a:t>
            </a:r>
            <a:r>
              <a:rPr lang="fr-FR" dirty="0"/>
              <a:t>(Fait sortir 3 Na+ et rentrer 2 </a:t>
            </a:r>
            <a:r>
              <a:rPr lang="fr-FR" dirty="0" smtClean="0"/>
              <a:t>K+ de </a:t>
            </a:r>
            <a:r>
              <a:rPr lang="fr-FR" dirty="0"/>
              <a:t>la cellule) </a:t>
            </a:r>
          </a:p>
        </p:txBody>
      </p:sp>
    </p:spTree>
    <p:extLst>
      <p:ext uri="{BB962C8B-B14F-4D97-AF65-F5344CB8AC3E}">
        <p14:creationId xmlns:p14="http://schemas.microsoft.com/office/powerpoint/2010/main" val="29546254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85000" lnSpcReduction="10000"/>
          </a:bodyPr>
          <a:lstStyle/>
          <a:p>
            <a:r>
              <a:rPr lang="fr-FR" sz="4200" u="sng" dirty="0">
                <a:solidFill>
                  <a:schemeClr val="accent6">
                    <a:lumMod val="75000"/>
                  </a:schemeClr>
                </a:solidFill>
              </a:rPr>
              <a:t>Pompe sodium / potassium</a:t>
            </a:r>
          </a:p>
          <a:p>
            <a:r>
              <a:rPr lang="fr-FR" dirty="0" smtClean="0"/>
              <a:t>La pompe sodium/potassium ou Na</a:t>
            </a:r>
            <a:r>
              <a:rPr lang="fr-FR" dirty="0"/>
              <a:t>+/</a:t>
            </a:r>
            <a:r>
              <a:rPr lang="fr-FR" dirty="0" smtClean="0"/>
              <a:t>K+ ATPase est une protéine enzymatique dont l’activité utilise l’énergie issue </a:t>
            </a:r>
            <a:r>
              <a:rPr lang="fr-FR" dirty="0"/>
              <a:t>de la dégradation de l’ATP en ADP et phosphore inorganique pour échanger les ions sodium (Na+) </a:t>
            </a:r>
            <a:r>
              <a:rPr lang="fr-FR" dirty="0" smtClean="0"/>
              <a:t>issus du </a:t>
            </a:r>
            <a:r>
              <a:rPr lang="fr-FR" dirty="0"/>
              <a:t>milieu intracellulaire avec les ions potassium K+ issus du milieu extracellulaire, donc </a:t>
            </a:r>
            <a:r>
              <a:rPr lang="fr-FR" dirty="0">
                <a:solidFill>
                  <a:schemeClr val="accent6">
                    <a:lumMod val="75000"/>
                  </a:schemeClr>
                </a:solidFill>
              </a:rPr>
              <a:t>contre leur gradient </a:t>
            </a:r>
            <a:r>
              <a:rPr lang="fr-FR" dirty="0" smtClean="0">
                <a:solidFill>
                  <a:schemeClr val="accent6">
                    <a:lumMod val="75000"/>
                  </a:schemeClr>
                </a:solidFill>
              </a:rPr>
              <a:t>de concentration</a:t>
            </a:r>
            <a:r>
              <a:rPr lang="fr-FR" dirty="0"/>
              <a:t>, dans un rapport précis </a:t>
            </a:r>
            <a:r>
              <a:rPr lang="fr-FR" dirty="0">
                <a:solidFill>
                  <a:schemeClr val="accent6">
                    <a:lumMod val="75000"/>
                  </a:schemeClr>
                </a:solidFill>
              </a:rPr>
              <a:t>(3Na+/2K</a:t>
            </a:r>
            <a:r>
              <a:rPr lang="fr-FR" dirty="0" smtClean="0">
                <a:solidFill>
                  <a:schemeClr val="accent6">
                    <a:lumMod val="75000"/>
                  </a:schemeClr>
                </a:solidFill>
              </a:rPr>
              <a:t>+).</a:t>
            </a:r>
          </a:p>
          <a:p>
            <a:r>
              <a:rPr lang="fr-FR" dirty="0">
                <a:solidFill>
                  <a:schemeClr val="accent6">
                    <a:lumMod val="75000"/>
                  </a:schemeClr>
                </a:solidFill>
              </a:rPr>
              <a:t>Cette pompe joue un rôle dans le maintien du potentiel de repos </a:t>
            </a:r>
            <a:r>
              <a:rPr lang="fr-FR" dirty="0" smtClean="0">
                <a:solidFill>
                  <a:schemeClr val="accent6">
                    <a:lumMod val="75000"/>
                  </a:schemeClr>
                </a:solidFill>
              </a:rPr>
              <a:t>des cellules. </a:t>
            </a:r>
            <a:endParaRPr lang="fr-FR" dirty="0">
              <a:solidFill>
                <a:schemeClr val="accent6">
                  <a:lumMod val="75000"/>
                </a:schemeClr>
              </a:solidFill>
            </a:endParaRPr>
          </a:p>
          <a:p>
            <a:endParaRPr lang="fr-FR" dirty="0"/>
          </a:p>
        </p:txBody>
      </p:sp>
    </p:spTree>
    <p:extLst>
      <p:ext uri="{BB962C8B-B14F-4D97-AF65-F5344CB8AC3E}">
        <p14:creationId xmlns:p14="http://schemas.microsoft.com/office/powerpoint/2010/main" val="17572958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95363"/>
            <a:ext cx="8496944"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19249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fontScale="92500" lnSpcReduction="10000"/>
          </a:bodyPr>
          <a:lstStyle/>
          <a:p>
            <a:r>
              <a:rPr lang="fr-FR" dirty="0"/>
              <a:t>Tout d'abord, un ion Na</a:t>
            </a:r>
            <a:r>
              <a:rPr lang="fr-FR" baseline="30000" dirty="0"/>
              <a:t>+</a:t>
            </a:r>
            <a:r>
              <a:rPr lang="fr-FR" dirty="0"/>
              <a:t> se lie (avec haute affinité) à la protéine dans son domaine intracellulaire. </a:t>
            </a:r>
            <a:br>
              <a:rPr lang="fr-FR" dirty="0"/>
            </a:br>
            <a:r>
              <a:rPr lang="fr-FR" dirty="0"/>
              <a:t>-Cette liaison stimule </a:t>
            </a:r>
            <a:r>
              <a:rPr lang="fr-FR" b="1" dirty="0"/>
              <a:t>l'hydrolyse de l'ATP</a:t>
            </a:r>
            <a:r>
              <a:rPr lang="fr-FR" dirty="0"/>
              <a:t> (lié à la pompe) et la </a:t>
            </a:r>
            <a:r>
              <a:rPr lang="fr-FR" b="1" dirty="0"/>
              <a:t>phosphorylation</a:t>
            </a:r>
            <a:r>
              <a:rPr lang="fr-FR" dirty="0"/>
              <a:t> de la pompe. </a:t>
            </a:r>
            <a:br>
              <a:rPr lang="fr-FR" dirty="0"/>
            </a:br>
            <a:r>
              <a:rPr lang="fr-FR" dirty="0"/>
              <a:t> -l’enzyme phosphorylée modifie sa configuration et amène les 3 Na+ sur la face externe. </a:t>
            </a:r>
          </a:p>
          <a:p>
            <a:pPr marL="0" indent="0">
              <a:buNone/>
            </a:pPr>
            <a:r>
              <a:rPr lang="fr-FR" dirty="0"/>
              <a:t>    -Une déphosphorylation de l’enzyme s’accompagne de la libération des ions Na+ à l’extérieur de la cellule et de l’accrochage de 2 ions K+ </a:t>
            </a:r>
            <a:r>
              <a:rPr lang="fr-FR" dirty="0" smtClean="0"/>
              <a:t>.</a:t>
            </a:r>
          </a:p>
          <a:p>
            <a:pPr marL="0" indent="0">
              <a:buNone/>
            </a:pPr>
            <a:r>
              <a:rPr lang="fr-FR" dirty="0"/>
              <a:t>La pompe reprend sa forme initiale en libérant les ions K+ à </a:t>
            </a:r>
            <a:r>
              <a:rPr lang="fr-FR" dirty="0" smtClean="0"/>
              <a:t>l’</a:t>
            </a:r>
            <a:r>
              <a:rPr lang="fr-FR" dirty="0" err="1" smtClean="0"/>
              <a:t>interieur</a:t>
            </a:r>
            <a:r>
              <a:rPr lang="fr-FR" dirty="0" smtClean="0"/>
              <a:t> de </a:t>
            </a:r>
            <a:r>
              <a:rPr lang="fr-FR" dirty="0"/>
              <a:t>la cellule.</a:t>
            </a:r>
          </a:p>
          <a:p>
            <a:pPr marL="0" indent="0">
              <a:buNone/>
            </a:pPr>
            <a:endParaRPr lang="fr-FR" dirty="0" smtClean="0"/>
          </a:p>
          <a:p>
            <a:pPr marL="0" indent="0">
              <a:buNone/>
            </a:pPr>
            <a:endParaRPr lang="fr-FR" dirty="0"/>
          </a:p>
          <a:p>
            <a:endParaRPr lang="fr-FR" dirty="0"/>
          </a:p>
        </p:txBody>
      </p:sp>
    </p:spTree>
    <p:extLst>
      <p:ext uri="{BB962C8B-B14F-4D97-AF65-F5344CB8AC3E}">
        <p14:creationId xmlns:p14="http://schemas.microsoft.com/office/powerpoint/2010/main" val="1913368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760640"/>
          </a:xfrm>
        </p:spPr>
        <p:txBody>
          <a:bodyPr>
            <a:normAutofit fontScale="92500" lnSpcReduction="20000"/>
          </a:bodyPr>
          <a:lstStyle/>
          <a:p>
            <a:r>
              <a:rPr lang="fr-FR" b="1" u="sng" dirty="0"/>
              <a:t>Transport </a:t>
            </a:r>
            <a:r>
              <a:rPr lang="fr-FR" b="1" u="sng" dirty="0">
                <a:solidFill>
                  <a:srgbClr val="FF0000"/>
                </a:solidFill>
              </a:rPr>
              <a:t>actif secondaire</a:t>
            </a:r>
          </a:p>
          <a:p>
            <a:r>
              <a:rPr lang="fr-FR" dirty="0" smtClean="0"/>
              <a:t>contrairement </a:t>
            </a:r>
            <a:r>
              <a:rPr lang="fr-FR" dirty="0"/>
              <a:t>au transport actif primaire, </a:t>
            </a:r>
            <a:r>
              <a:rPr lang="fr-FR" dirty="0" smtClean="0"/>
              <a:t>il n’utilise </a:t>
            </a:r>
            <a:r>
              <a:rPr lang="fr-FR" dirty="0"/>
              <a:t>pas l’énergie qui lui est </a:t>
            </a:r>
            <a:r>
              <a:rPr lang="fr-FR" dirty="0" smtClean="0"/>
              <a:t>directement fournie </a:t>
            </a:r>
            <a:r>
              <a:rPr lang="fr-FR" dirty="0"/>
              <a:t>comme lors de l’hydrolyse de l’ATP, </a:t>
            </a:r>
            <a:r>
              <a:rPr lang="fr-FR" dirty="0" smtClean="0"/>
              <a:t>l’énergie </a:t>
            </a:r>
            <a:r>
              <a:rPr lang="fr-FR" dirty="0"/>
              <a:t>est fournie par le </a:t>
            </a:r>
            <a:r>
              <a:rPr lang="fr-FR" dirty="0" err="1"/>
              <a:t>co</a:t>
            </a:r>
            <a:r>
              <a:rPr lang="fr-FR" dirty="0"/>
              <a:t>-transport à la place, c’est la </a:t>
            </a:r>
            <a:r>
              <a:rPr lang="fr-FR" b="1" u="sng" dirty="0">
                <a:solidFill>
                  <a:srgbClr val="FF0000"/>
                </a:solidFill>
              </a:rPr>
              <a:t>différence de potentiel électrochimique </a:t>
            </a:r>
            <a:r>
              <a:rPr lang="fr-FR" b="1" u="sng" dirty="0" smtClean="0">
                <a:solidFill>
                  <a:srgbClr val="FF0000"/>
                </a:solidFill>
              </a:rPr>
              <a:t>qui est </a:t>
            </a:r>
            <a:r>
              <a:rPr lang="fr-FR" b="1" u="sng" dirty="0">
                <a:solidFill>
                  <a:srgbClr val="FF0000"/>
                </a:solidFill>
              </a:rPr>
              <a:t>utilisée.</a:t>
            </a:r>
            <a:r>
              <a:rPr lang="fr-FR" b="1" u="sng" dirty="0"/>
              <a:t> </a:t>
            </a:r>
            <a:r>
              <a:rPr lang="fr-FR" dirty="0"/>
              <a:t>Un type de soluté se déplace en fonction d’un gradient électrochimique permettant ainsi à un </a:t>
            </a:r>
            <a:r>
              <a:rPr lang="fr-FR" dirty="0" smtClean="0"/>
              <a:t>soluté d’un autre type de se déplacer en allant à l’encontre de son gradient de concentration . </a:t>
            </a:r>
          </a:p>
          <a:p>
            <a:r>
              <a:rPr lang="fr-FR" dirty="0" smtClean="0"/>
              <a:t>Ex: Co-transports </a:t>
            </a:r>
            <a:r>
              <a:rPr lang="fr-FR" dirty="0"/>
              <a:t>utilisant gradient de Na+ (plus concentré dans le </a:t>
            </a:r>
            <a:r>
              <a:rPr lang="fr-FR" dirty="0" smtClean="0"/>
              <a:t>milieu extracellulaire</a:t>
            </a:r>
            <a:r>
              <a:rPr lang="fr-FR" dirty="0"/>
              <a:t>) : </a:t>
            </a:r>
            <a:r>
              <a:rPr lang="fr-FR" b="1" dirty="0"/>
              <a:t>Absorption du glucose par </a:t>
            </a:r>
            <a:r>
              <a:rPr lang="fr-FR" b="1" dirty="0" err="1"/>
              <a:t>symport</a:t>
            </a:r>
            <a:r>
              <a:rPr lang="fr-FR" b="1" dirty="0"/>
              <a:t> Glucose/Na+</a:t>
            </a:r>
          </a:p>
          <a:p>
            <a:endParaRPr lang="fr-FR" dirty="0"/>
          </a:p>
        </p:txBody>
      </p:sp>
    </p:spTree>
    <p:extLst>
      <p:ext uri="{BB962C8B-B14F-4D97-AF65-F5344CB8AC3E}">
        <p14:creationId xmlns:p14="http://schemas.microsoft.com/office/powerpoint/2010/main" val="3678591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548680"/>
            <a:ext cx="8424936" cy="5418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338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490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11560" y="44624"/>
            <a:ext cx="8085584" cy="5544616"/>
          </a:xfrm>
        </p:spPr>
        <p:txBody>
          <a:bodyPr>
            <a:noAutofit/>
          </a:bodyPr>
          <a:lstStyle/>
          <a:p>
            <a:pPr>
              <a:lnSpc>
                <a:spcPct val="170000"/>
              </a:lnSpc>
            </a:pPr>
            <a:r>
              <a:rPr lang="fr-FR" sz="2400" dirty="0" smtClean="0"/>
              <a:t>La membrane plasmique est une structure </a:t>
            </a:r>
            <a:r>
              <a:rPr lang="fr-FR" sz="2400" dirty="0" smtClean="0">
                <a:solidFill>
                  <a:srgbClr val="FF0000"/>
                </a:solidFill>
              </a:rPr>
              <a:t>dynamique</a:t>
            </a:r>
            <a:r>
              <a:rPr lang="fr-FR" sz="2400" dirty="0" smtClean="0"/>
              <a:t> , </a:t>
            </a:r>
            <a:r>
              <a:rPr lang="fr-FR" sz="2400" dirty="0" smtClean="0">
                <a:solidFill>
                  <a:srgbClr val="FF0000"/>
                </a:solidFill>
              </a:rPr>
              <a:t>organisée </a:t>
            </a:r>
            <a:r>
              <a:rPr lang="fr-FR" sz="2400" dirty="0" smtClean="0"/>
              <a:t> , indispensable à la vie d’une cellule.</a:t>
            </a:r>
          </a:p>
          <a:p>
            <a:pPr>
              <a:lnSpc>
                <a:spcPct val="170000"/>
              </a:lnSpc>
            </a:pPr>
            <a:r>
              <a:rPr lang="fr-FR" sz="2400" dirty="0" smtClean="0"/>
              <a:t>Elle </a:t>
            </a:r>
            <a:r>
              <a:rPr lang="fr-FR" sz="2400" dirty="0" smtClean="0">
                <a:solidFill>
                  <a:srgbClr val="FF0000"/>
                </a:solidFill>
              </a:rPr>
              <a:t>sépare</a:t>
            </a:r>
            <a:r>
              <a:rPr lang="fr-FR" sz="2400" dirty="0" smtClean="0"/>
              <a:t> le </a:t>
            </a:r>
            <a:r>
              <a:rPr lang="fr-FR" sz="2400" dirty="0" smtClean="0">
                <a:solidFill>
                  <a:srgbClr val="FF0000"/>
                </a:solidFill>
              </a:rPr>
              <a:t>cytoplasme</a:t>
            </a:r>
            <a:r>
              <a:rPr lang="fr-FR" sz="2400" dirty="0" smtClean="0"/>
              <a:t>(milieu intra cellulaire)du milieu </a:t>
            </a:r>
            <a:r>
              <a:rPr lang="fr-FR" sz="2400" dirty="0" smtClean="0">
                <a:solidFill>
                  <a:srgbClr val="FF0000"/>
                </a:solidFill>
              </a:rPr>
              <a:t>extra cellulaire</a:t>
            </a:r>
            <a:r>
              <a:rPr lang="fr-FR" sz="2400" dirty="0" smtClean="0"/>
              <a:t>. Le rôle fondamental des membranes est d’assurer une </a:t>
            </a:r>
            <a:r>
              <a:rPr lang="fr-FR" sz="2400" b="1" u="sng" dirty="0" smtClean="0">
                <a:solidFill>
                  <a:srgbClr val="FF0000"/>
                </a:solidFill>
              </a:rPr>
              <a:t>compartimentation</a:t>
            </a:r>
            <a:r>
              <a:rPr lang="fr-FR" sz="2400" dirty="0" smtClean="0"/>
              <a:t> métabolique et chimique en permettant le </a:t>
            </a:r>
            <a:r>
              <a:rPr lang="fr-FR" sz="2400" dirty="0" smtClean="0">
                <a:solidFill>
                  <a:srgbClr val="FF0000"/>
                </a:solidFill>
              </a:rPr>
              <a:t>maintien</a:t>
            </a:r>
            <a:r>
              <a:rPr lang="fr-FR" sz="2400" dirty="0" smtClean="0"/>
              <a:t> de compositions et de </a:t>
            </a:r>
            <a:r>
              <a:rPr lang="fr-FR" sz="2400" dirty="0" smtClean="0">
                <a:solidFill>
                  <a:srgbClr val="FF0000"/>
                </a:solidFill>
              </a:rPr>
              <a:t>concentrations</a:t>
            </a:r>
            <a:r>
              <a:rPr lang="fr-FR" sz="2400" dirty="0" smtClean="0"/>
              <a:t> différentes dans les espaces qu’elles délimitent. Grâce à une </a:t>
            </a:r>
            <a:r>
              <a:rPr lang="fr-FR" sz="2400" dirty="0" smtClean="0">
                <a:solidFill>
                  <a:srgbClr val="FF0000"/>
                </a:solidFill>
              </a:rPr>
              <a:t>perméabilité très sélective </a:t>
            </a:r>
            <a:r>
              <a:rPr lang="fr-FR" sz="2400" dirty="0" smtClean="0"/>
              <a:t>, elle joue un double rôle de </a:t>
            </a:r>
            <a:r>
              <a:rPr lang="fr-FR" sz="2400" dirty="0" smtClean="0">
                <a:solidFill>
                  <a:srgbClr val="FF0000"/>
                </a:solidFill>
              </a:rPr>
              <a:t>protection</a:t>
            </a:r>
            <a:r>
              <a:rPr lang="fr-FR" sz="2400" dirty="0" smtClean="0"/>
              <a:t> et de </a:t>
            </a:r>
            <a:r>
              <a:rPr lang="fr-FR" sz="2400" dirty="0" smtClean="0">
                <a:solidFill>
                  <a:srgbClr val="FF0000"/>
                </a:solidFill>
              </a:rPr>
              <a:t>contrôle des échanges </a:t>
            </a:r>
            <a:r>
              <a:rPr lang="fr-FR" sz="2400" dirty="0" smtClean="0"/>
              <a:t>entre les milieux intracellulaire et extracellulaire.</a:t>
            </a:r>
          </a:p>
          <a:p>
            <a:endParaRPr lang="fr-FR" sz="700" dirty="0" smtClean="0"/>
          </a:p>
          <a:p>
            <a:endParaRPr lang="fr-FR" sz="700" dirty="0"/>
          </a:p>
        </p:txBody>
      </p:sp>
    </p:spTree>
    <p:extLst>
      <p:ext uri="{BB962C8B-B14F-4D97-AF65-F5344CB8AC3E}">
        <p14:creationId xmlns:p14="http://schemas.microsoft.com/office/powerpoint/2010/main" val="26107082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ctr"/>
            <a:r>
              <a:rPr lang="fr-FR" sz="6600" b="1" dirty="0" smtClean="0">
                <a:solidFill>
                  <a:srgbClr val="FF0000"/>
                </a:solidFill>
              </a:rPr>
              <a:t>Transports </a:t>
            </a:r>
            <a:r>
              <a:rPr lang="fr-FR" sz="6600" b="1" dirty="0" err="1" smtClean="0">
                <a:solidFill>
                  <a:srgbClr val="FF0000"/>
                </a:solidFill>
              </a:rPr>
              <a:t>cytotiques</a:t>
            </a:r>
            <a:endParaRPr lang="fr-FR" sz="6600" b="1" dirty="0" smtClean="0">
              <a:solidFill>
                <a:srgbClr val="FF0000"/>
              </a:solidFill>
            </a:endParaRPr>
          </a:p>
          <a:p>
            <a:pPr algn="ctr"/>
            <a:r>
              <a:rPr lang="fr-FR" sz="4800" dirty="0"/>
              <a:t>On distingue deux types de </a:t>
            </a:r>
            <a:r>
              <a:rPr lang="fr-FR" sz="4800" dirty="0" smtClean="0"/>
              <a:t>transports</a:t>
            </a:r>
          </a:p>
          <a:p>
            <a:pPr algn="ctr"/>
            <a:r>
              <a:rPr lang="fr-FR" sz="4800" b="1" dirty="0">
                <a:solidFill>
                  <a:srgbClr val="FF0000"/>
                </a:solidFill>
              </a:rPr>
              <a:t>l’endocytose et l’exocytose.</a:t>
            </a:r>
          </a:p>
          <a:p>
            <a:pPr algn="ctr"/>
            <a:endParaRPr lang="fr-FR" sz="6600" b="1" dirty="0">
              <a:solidFill>
                <a:srgbClr val="FF0000"/>
              </a:solidFill>
            </a:endParaRPr>
          </a:p>
        </p:txBody>
      </p:sp>
    </p:spTree>
    <p:extLst>
      <p:ext uri="{BB962C8B-B14F-4D97-AF65-F5344CB8AC3E}">
        <p14:creationId xmlns:p14="http://schemas.microsoft.com/office/powerpoint/2010/main" val="21795146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dirty="0"/>
              <a:t>Les transports </a:t>
            </a:r>
            <a:r>
              <a:rPr lang="fr-FR" dirty="0" err="1"/>
              <a:t>cytotiques</a:t>
            </a:r>
            <a:r>
              <a:rPr lang="fr-FR" dirty="0"/>
              <a:t> sont des transports </a:t>
            </a:r>
            <a:r>
              <a:rPr lang="fr-FR" dirty="0" smtClean="0"/>
              <a:t>qui impliquent </a:t>
            </a:r>
            <a:r>
              <a:rPr lang="fr-FR" dirty="0"/>
              <a:t>des déformations et </a:t>
            </a:r>
            <a:r>
              <a:rPr lang="fr-FR" dirty="0" err="1" smtClean="0"/>
              <a:t>modiﬁcations</a:t>
            </a:r>
            <a:r>
              <a:rPr lang="fr-FR" dirty="0" smtClean="0"/>
              <a:t> morphologiques </a:t>
            </a:r>
            <a:r>
              <a:rPr lang="fr-FR" dirty="0"/>
              <a:t>visibles en microscopie électronique de la membrane plasmique. </a:t>
            </a:r>
            <a:r>
              <a:rPr lang="fr-FR" dirty="0" smtClean="0"/>
              <a:t>Et l’utilisation de vésicules de transport </a:t>
            </a:r>
            <a:r>
              <a:rPr lang="fr-FR" dirty="0" err="1" smtClean="0"/>
              <a:t>appart,Ils</a:t>
            </a:r>
            <a:r>
              <a:rPr lang="fr-FR" dirty="0" smtClean="0"/>
              <a:t> concernent les </a:t>
            </a:r>
            <a:r>
              <a:rPr lang="fr-FR" dirty="0"/>
              <a:t>molécules de poids moléculaire élevé, voir des particules de </a:t>
            </a:r>
            <a:r>
              <a:rPr lang="fr-FR" dirty="0" err="1"/>
              <a:t>gande</a:t>
            </a:r>
            <a:r>
              <a:rPr lang="fr-FR" dirty="0"/>
              <a:t> </a:t>
            </a:r>
            <a:r>
              <a:rPr lang="fr-FR" dirty="0" smtClean="0"/>
              <a:t>taille</a:t>
            </a:r>
            <a:endParaRPr lang="fr-FR" dirty="0"/>
          </a:p>
          <a:p>
            <a:endParaRPr lang="fr-FR" dirty="0"/>
          </a:p>
        </p:txBody>
      </p:sp>
    </p:spTree>
    <p:extLst>
      <p:ext uri="{BB962C8B-B14F-4D97-AF65-F5344CB8AC3E}">
        <p14:creationId xmlns:p14="http://schemas.microsoft.com/office/powerpoint/2010/main" val="35889971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71400"/>
            <a:ext cx="8229600" cy="1143000"/>
          </a:xfrm>
        </p:spPr>
        <p:txBody>
          <a:bodyPr/>
          <a:lstStyle/>
          <a:p>
            <a:r>
              <a:rPr lang="fr-FR" b="1" u="sng" dirty="0" smtClean="0">
                <a:solidFill>
                  <a:srgbClr val="FF0000"/>
                </a:solidFill>
              </a:rPr>
              <a:t>Endocytose</a:t>
            </a:r>
            <a:r>
              <a:rPr lang="fr-FR" dirty="0" smtClean="0"/>
              <a:t> </a:t>
            </a:r>
            <a:endParaRPr lang="fr-FR" dirty="0"/>
          </a:p>
        </p:txBody>
      </p:sp>
      <p:sp>
        <p:nvSpPr>
          <p:cNvPr id="3" name="Espace réservé du contenu 2"/>
          <p:cNvSpPr>
            <a:spLocks noGrp="1"/>
          </p:cNvSpPr>
          <p:nvPr>
            <p:ph idx="1"/>
          </p:nvPr>
        </p:nvSpPr>
        <p:spPr>
          <a:xfrm>
            <a:off x="457200" y="980728"/>
            <a:ext cx="8229600" cy="5688632"/>
          </a:xfrm>
        </p:spPr>
        <p:txBody>
          <a:bodyPr>
            <a:normAutofit fontScale="92500" lnSpcReduction="20000"/>
          </a:bodyPr>
          <a:lstStyle/>
          <a:p>
            <a:r>
              <a:rPr lang="fr-FR" dirty="0" smtClean="0"/>
              <a:t>Processus par lequel une cellule </a:t>
            </a:r>
            <a:r>
              <a:rPr lang="fr-FR" b="1" dirty="0" smtClean="0"/>
              <a:t>absorbe des particules ou solutés en les englobant dans des vésicules par invagination de la membrane plasmique</a:t>
            </a:r>
          </a:p>
          <a:p>
            <a:endParaRPr lang="fr-FR" b="1" dirty="0" smtClean="0"/>
          </a:p>
          <a:p>
            <a:endParaRPr lang="fr-FR" b="1" dirty="0"/>
          </a:p>
          <a:p>
            <a:endParaRPr lang="fr-FR" b="1" dirty="0" smtClean="0"/>
          </a:p>
          <a:p>
            <a:endParaRPr lang="fr-FR" b="1" dirty="0"/>
          </a:p>
          <a:p>
            <a:endParaRPr lang="fr-FR" b="1" dirty="0" smtClean="0"/>
          </a:p>
          <a:p>
            <a:r>
              <a:rPr lang="fr-FR" dirty="0"/>
              <a:t>On distingue :</a:t>
            </a:r>
          </a:p>
          <a:p>
            <a:pPr lvl="0"/>
            <a:r>
              <a:rPr lang="fr-FR" b="1" dirty="0">
                <a:solidFill>
                  <a:schemeClr val="tx2"/>
                </a:solidFill>
              </a:rPr>
              <a:t>la pinocytose </a:t>
            </a:r>
            <a:r>
              <a:rPr lang="fr-FR" dirty="0">
                <a:solidFill>
                  <a:schemeClr val="tx2"/>
                </a:solidFill>
              </a:rPr>
              <a:t>.</a:t>
            </a:r>
          </a:p>
          <a:p>
            <a:pPr lvl="0"/>
            <a:r>
              <a:rPr lang="fr-FR" b="1" dirty="0">
                <a:solidFill>
                  <a:schemeClr val="tx2"/>
                </a:solidFill>
              </a:rPr>
              <a:t>L’endocytose par l’intermédiaire de récepteurs</a:t>
            </a:r>
          </a:p>
          <a:p>
            <a:r>
              <a:rPr lang="fr-FR" b="1" dirty="0">
                <a:solidFill>
                  <a:schemeClr val="tx2"/>
                </a:solidFill>
              </a:rPr>
              <a:t>la phagocytose</a:t>
            </a:r>
            <a:endParaRPr lang="fr-FR" dirty="0">
              <a:solidFill>
                <a:schemeClr val="tx2"/>
              </a:solidFill>
            </a:endParaRPr>
          </a:p>
          <a:p>
            <a:endParaRPr lang="fr-FR"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80928"/>
            <a:ext cx="809853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21995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4525963"/>
          </a:xfrm>
        </p:spPr>
        <p:txBody>
          <a:bodyPr/>
          <a:lstStyle/>
          <a:p>
            <a:r>
              <a:rPr lang="fr-FR" b="1" dirty="0" smtClean="0">
                <a:solidFill>
                  <a:srgbClr val="FF0000"/>
                </a:solidFill>
              </a:rPr>
              <a:t>La pinocytose</a:t>
            </a:r>
          </a:p>
          <a:p>
            <a:r>
              <a:rPr lang="fr-FR" dirty="0"/>
              <a:t>Ingestion de molécules </a:t>
            </a:r>
            <a:r>
              <a:rPr lang="fr-FR" dirty="0" smtClean="0"/>
              <a:t>solubles, </a:t>
            </a:r>
            <a:r>
              <a:rPr lang="fr-FR" dirty="0"/>
              <a:t>prélevées dans le milieu </a:t>
            </a:r>
            <a:r>
              <a:rPr lang="fr-FR" dirty="0" smtClean="0"/>
              <a:t>extracellulaire:</a:t>
            </a:r>
            <a:endParaRPr lang="fr-FR" dirty="0"/>
          </a:p>
          <a:p>
            <a:endParaRPr lang="fr-F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2420888"/>
            <a:ext cx="83439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0463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9392"/>
            <a:ext cx="8229600" cy="4525963"/>
          </a:xfrm>
        </p:spPr>
        <p:txBody>
          <a:bodyPr/>
          <a:lstStyle/>
          <a:p>
            <a:r>
              <a:rPr lang="fr-FR" b="1" dirty="0" smtClean="0">
                <a:solidFill>
                  <a:srgbClr val="FF0000"/>
                </a:solidFill>
              </a:rPr>
              <a:t>La phagocytose</a:t>
            </a:r>
          </a:p>
          <a:p>
            <a:r>
              <a:rPr lang="fr-FR" dirty="0"/>
              <a:t>correspond aux mécanismes d’ingestion de microorganismes et de débris cellulaires et conduisant à la formation de moyennes ou de grandes vésicules</a:t>
            </a:r>
            <a:r>
              <a:rPr lang="fr-FR" dirty="0" smtClean="0"/>
              <a:t>.</a:t>
            </a:r>
          </a:p>
          <a:p>
            <a:endParaRPr lang="fr-FR"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420889"/>
            <a:ext cx="8964487" cy="4248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1047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620688"/>
            <a:ext cx="8229600" cy="4525963"/>
          </a:xfrm>
        </p:spPr>
        <p:txBody>
          <a:bodyPr/>
          <a:lstStyle/>
          <a:p>
            <a:r>
              <a:rPr lang="fr-FR" b="1" dirty="0" smtClean="0">
                <a:solidFill>
                  <a:srgbClr val="FF0000"/>
                </a:solidFill>
              </a:rPr>
              <a:t>Endocytose par l’intermédiaire de récepteurs</a:t>
            </a:r>
            <a:endParaRPr lang="fr-FR" b="1"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412776"/>
            <a:ext cx="8424936" cy="4678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82159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25" y="1052736"/>
            <a:ext cx="8676455"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29118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1143000"/>
          </a:xfrm>
        </p:spPr>
        <p:txBody>
          <a:bodyPr/>
          <a:lstStyle/>
          <a:p>
            <a:r>
              <a:rPr lang="fr-FR" b="1" u="sng" dirty="0">
                <a:solidFill>
                  <a:srgbClr val="FF0000"/>
                </a:solidFill>
              </a:rPr>
              <a:t>E</a:t>
            </a:r>
            <a:r>
              <a:rPr lang="fr-FR" b="1" u="sng" dirty="0" smtClean="0">
                <a:solidFill>
                  <a:srgbClr val="FF0000"/>
                </a:solidFill>
              </a:rPr>
              <a:t>xocytose</a:t>
            </a:r>
            <a:r>
              <a:rPr lang="fr-FR" b="1" u="sng" dirty="0">
                <a:solidFill>
                  <a:srgbClr val="FF0000"/>
                </a:solidFill>
              </a:rPr>
              <a:t> :</a:t>
            </a:r>
            <a:endParaRPr lang="fr-FR" u="sng" dirty="0">
              <a:solidFill>
                <a:srgbClr val="FF0000"/>
              </a:solidFill>
            </a:endParaRPr>
          </a:p>
        </p:txBody>
      </p:sp>
      <p:sp>
        <p:nvSpPr>
          <p:cNvPr id="3" name="Espace réservé du contenu 2"/>
          <p:cNvSpPr>
            <a:spLocks noGrp="1"/>
          </p:cNvSpPr>
          <p:nvPr>
            <p:ph idx="1"/>
          </p:nvPr>
        </p:nvSpPr>
        <p:spPr>
          <a:xfrm>
            <a:off x="457200" y="908720"/>
            <a:ext cx="8229600" cy="4525963"/>
          </a:xfrm>
        </p:spPr>
        <p:txBody>
          <a:bodyPr/>
          <a:lstStyle/>
          <a:p>
            <a:r>
              <a:rPr lang="fr-FR" dirty="0" smtClean="0"/>
              <a:t>le </a:t>
            </a:r>
            <a:r>
              <a:rPr lang="fr-FR" dirty="0"/>
              <a:t>contenu des vésicules intracellulaires est libéré à l'extérieur de la cellule .Pour cela, la membrane des vésicules fusionne avec la membrane plasmique grâce à des protéines de fusion .Ce processus permet à la cellule, soit d'émettre des produits de sécrétion dans le milieu extérieur, soit de rejeter ses déchets</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4437112"/>
            <a:ext cx="783907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940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4834880" cy="4525963"/>
          </a:xfrm>
        </p:spPr>
        <p:txBody>
          <a:bodyPr>
            <a:noAutofit/>
          </a:bodyPr>
          <a:lstStyle/>
          <a:p>
            <a:r>
              <a:rPr lang="fr-FR" sz="2400" b="1" dirty="0" smtClean="0"/>
              <a:t>Structure de la membrane plasmique</a:t>
            </a:r>
          </a:p>
          <a:p>
            <a:pPr marL="0" indent="0">
              <a:buNone/>
            </a:pPr>
            <a:r>
              <a:rPr lang="fr-FR" sz="2400" b="1" dirty="0" smtClean="0"/>
              <a:t>En microscopie électronique à transmission</a:t>
            </a:r>
          </a:p>
          <a:p>
            <a:pPr marL="0" indent="0">
              <a:lnSpc>
                <a:spcPct val="150000"/>
              </a:lnSpc>
              <a:buNone/>
            </a:pPr>
            <a:r>
              <a:rPr lang="fr-FR" sz="2400" dirty="0"/>
              <a:t>Après </a:t>
            </a:r>
            <a:r>
              <a:rPr lang="fr-FR" sz="2400" b="1" dirty="0"/>
              <a:t>fixation</a:t>
            </a:r>
            <a:r>
              <a:rPr lang="fr-FR" sz="2400" dirty="0"/>
              <a:t> et contraste au </a:t>
            </a:r>
            <a:r>
              <a:rPr lang="fr-FR" sz="2400" b="1" dirty="0" err="1"/>
              <a:t>tétroxyde</a:t>
            </a:r>
            <a:r>
              <a:rPr lang="fr-FR" sz="2400" b="1" dirty="0"/>
              <a:t> d’osmium</a:t>
            </a:r>
            <a:r>
              <a:rPr lang="fr-FR" sz="2400" dirty="0"/>
              <a:t>, les coupes de membrane plasmique apparaissent au microscope électronique à transmission comme étant </a:t>
            </a:r>
            <a:r>
              <a:rPr lang="fr-FR" sz="2400" b="1" dirty="0" err="1"/>
              <a:t>tristratiﬁée</a:t>
            </a:r>
            <a:r>
              <a:rPr lang="fr-FR" sz="2400" b="1" dirty="0"/>
              <a:t> </a:t>
            </a:r>
            <a:r>
              <a:rPr lang="fr-FR" sz="2400" dirty="0"/>
              <a:t> (ou </a:t>
            </a:r>
            <a:r>
              <a:rPr lang="fr-FR" sz="2400" dirty="0" err="1"/>
              <a:t>trilamellaire</a:t>
            </a:r>
            <a:r>
              <a:rPr lang="fr-FR" sz="2400" dirty="0"/>
              <a:t> ), c’est-à-dire formée de trois feuillets :</a:t>
            </a:r>
          </a:p>
          <a:p>
            <a:pPr marL="0" indent="0">
              <a:buNone/>
            </a:pPr>
            <a:r>
              <a:rPr lang="fr-FR" sz="2400" dirty="0"/>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4430" y="1452563"/>
            <a:ext cx="34480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3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marL="0" indent="0">
              <a:buNone/>
            </a:pPr>
            <a:r>
              <a:rPr lang="fr-FR" dirty="0" smtClean="0"/>
              <a:t>- </a:t>
            </a:r>
            <a:r>
              <a:rPr lang="fr-FR" b="1" dirty="0" smtClean="0"/>
              <a:t>un feuillet externe dense  </a:t>
            </a:r>
            <a:r>
              <a:rPr lang="fr-FR" dirty="0" smtClean="0"/>
              <a:t>d’une épaisseur de 20 à 25 Å;</a:t>
            </a:r>
          </a:p>
          <a:p>
            <a:pPr marL="0" indent="0">
              <a:buNone/>
            </a:pPr>
            <a:r>
              <a:rPr lang="fr-FR" dirty="0" smtClean="0"/>
              <a:t> – </a:t>
            </a:r>
            <a:r>
              <a:rPr lang="fr-FR" b="1" dirty="0" smtClean="0"/>
              <a:t>un feuillet moyen clair </a:t>
            </a:r>
            <a:r>
              <a:rPr lang="fr-FR" dirty="0" smtClean="0"/>
              <a:t>d’une épaisseur de 30 à 40 Å;</a:t>
            </a:r>
          </a:p>
          <a:p>
            <a:pPr marL="0" indent="0">
              <a:buNone/>
            </a:pPr>
            <a:r>
              <a:rPr lang="fr-FR" dirty="0" smtClean="0"/>
              <a:t> – </a:t>
            </a:r>
            <a:r>
              <a:rPr lang="fr-FR" b="1" dirty="0" smtClean="0"/>
              <a:t>un feuillet interne dense </a:t>
            </a:r>
            <a:r>
              <a:rPr lang="fr-FR" dirty="0" smtClean="0"/>
              <a:t>d’une épaisseur de 20 à 25 Å.</a:t>
            </a:r>
          </a:p>
          <a:p>
            <a:r>
              <a:rPr lang="fr-FR" dirty="0" smtClean="0"/>
              <a:t>Ainsi, l’épaisseur de la membrane plasmique varie entre 70 et 100 Å.</a:t>
            </a:r>
          </a:p>
          <a:p>
            <a:endParaRPr lang="fr-FR" dirty="0" smtClean="0"/>
          </a:p>
          <a:p>
            <a:endParaRPr lang="fr-FR" dirty="0"/>
          </a:p>
        </p:txBody>
      </p:sp>
    </p:spTree>
    <p:extLst>
      <p:ext uri="{BB962C8B-B14F-4D97-AF65-F5344CB8AC3E}">
        <p14:creationId xmlns:p14="http://schemas.microsoft.com/office/powerpoint/2010/main" val="337214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r>
              <a:rPr lang="fr-FR" b="1" dirty="0" smtClean="0"/>
              <a:t>Composition chimique et architecture des membranes plasmiques </a:t>
            </a:r>
          </a:p>
          <a:p>
            <a:pPr>
              <a:lnSpc>
                <a:spcPct val="170000"/>
              </a:lnSpc>
            </a:pPr>
            <a:r>
              <a:rPr lang="fr-FR" dirty="0" smtClean="0"/>
              <a:t>Toutes les </a:t>
            </a:r>
            <a:r>
              <a:rPr lang="fr-FR" dirty="0" smtClean="0">
                <a:solidFill>
                  <a:srgbClr val="FF0000"/>
                </a:solidFill>
              </a:rPr>
              <a:t>membranes biologiques </a:t>
            </a:r>
            <a:r>
              <a:rPr lang="fr-FR" dirty="0" smtClean="0"/>
              <a:t>sont organisées de la </a:t>
            </a:r>
            <a:r>
              <a:rPr lang="fr-FR" dirty="0" smtClean="0">
                <a:solidFill>
                  <a:srgbClr val="FF0000"/>
                </a:solidFill>
              </a:rPr>
              <a:t>même façon</a:t>
            </a:r>
            <a:r>
              <a:rPr lang="fr-FR" dirty="0" smtClean="0"/>
              <a:t>, qu’il s’agisse de la membrane cytoplasmique propre à chaque cellule ou des membranes internes caractéristiques des Eucaryotes. Elles contiennent, dans des proportions variables, trois types de molécules : </a:t>
            </a:r>
            <a:r>
              <a:rPr lang="fr-FR" b="1" dirty="0" smtClean="0"/>
              <a:t>des lipides, des protéines et des glucides.</a:t>
            </a:r>
          </a:p>
          <a:p>
            <a:pPr>
              <a:lnSpc>
                <a:spcPct val="170000"/>
              </a:lnSpc>
            </a:pPr>
            <a:endParaRPr lang="fr-FR" dirty="0"/>
          </a:p>
        </p:txBody>
      </p:sp>
    </p:spTree>
    <p:extLst>
      <p:ext uri="{BB962C8B-B14F-4D97-AF65-F5344CB8AC3E}">
        <p14:creationId xmlns:p14="http://schemas.microsoft.com/office/powerpoint/2010/main" val="365702036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27545</TotalTime>
  <Words>2582</Words>
  <Application>Microsoft Office PowerPoint</Application>
  <PresentationFormat>Affichage à l'écran (4:3)</PresentationFormat>
  <Paragraphs>176</Paragraphs>
  <Slides>67</Slides>
  <Notes>1</Notes>
  <HiddenSlides>0</HiddenSlides>
  <MMClips>0</MMClips>
  <ScaleCrop>false</ScaleCrop>
  <HeadingPairs>
    <vt:vector size="4" baseType="variant">
      <vt:variant>
        <vt:lpstr>Thème</vt:lpstr>
      </vt:variant>
      <vt:variant>
        <vt:i4>1</vt:i4>
      </vt:variant>
      <vt:variant>
        <vt:lpstr>Titres des diapositives</vt:lpstr>
      </vt:variant>
      <vt:variant>
        <vt:i4>67</vt:i4>
      </vt:variant>
    </vt:vector>
  </HeadingPairs>
  <TitlesOfParts>
    <vt:vector size="68" baseType="lpstr">
      <vt:lpstr>Thème Office</vt:lpstr>
      <vt:lpstr>La Membrane Plasmique</vt:lpstr>
      <vt:lpstr>OBJECTIFS DU COURS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STRUCTURE DE LA MEMBRANE PLASMIQUE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Les protéines membranaires </vt:lpstr>
      <vt:lpstr>Présentation PowerPoint</vt:lpstr>
      <vt:lpstr>Présentation PowerPoint</vt:lpstr>
      <vt:lpstr>Présentation PowerPoint</vt:lpstr>
      <vt:lpstr>Présentation PowerPoint</vt:lpstr>
      <vt:lpstr>Présentation PowerPoint</vt:lpstr>
      <vt:lpstr>Les glucides membranaires</vt:lpstr>
      <vt:lpstr>Présentation PowerPoint</vt:lpstr>
      <vt:lpstr>Présentation PowerPoint</vt:lpstr>
      <vt:lpstr>Présentation PowerPoint</vt:lpstr>
      <vt:lpstr>Présentation PowerPoint</vt:lpstr>
      <vt:lpstr>L’asymétrie membranaire</vt:lpstr>
      <vt:lpstr>Présentation PowerPoint</vt:lpstr>
      <vt:lpstr>Transports membranaires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Endocytose </vt:lpstr>
      <vt:lpstr>Présentation PowerPoint</vt:lpstr>
      <vt:lpstr>Présentation PowerPoint</vt:lpstr>
      <vt:lpstr>Présentation PowerPoint</vt:lpstr>
      <vt:lpstr>Présentation PowerPoint</vt:lpstr>
      <vt:lpstr>Exocytose :</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Membrane plasmique</dc:title>
  <dc:creator>hp</dc:creator>
  <cp:lastModifiedBy>hp</cp:lastModifiedBy>
  <cp:revision>122</cp:revision>
  <dcterms:created xsi:type="dcterms:W3CDTF">2019-09-14T17:04:42Z</dcterms:created>
  <dcterms:modified xsi:type="dcterms:W3CDTF">2020-12-27T16:09:15Z</dcterms:modified>
</cp:coreProperties>
</file>