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301" r:id="rId2"/>
    <p:sldId id="331" r:id="rId3"/>
    <p:sldId id="340" r:id="rId4"/>
    <p:sldId id="313" r:id="rId5"/>
    <p:sldId id="315" r:id="rId6"/>
    <p:sldId id="319" r:id="rId7"/>
    <p:sldId id="316" r:id="rId8"/>
    <p:sldId id="332" r:id="rId9"/>
    <p:sldId id="321" r:id="rId10"/>
    <p:sldId id="317" r:id="rId11"/>
    <p:sldId id="322" r:id="rId12"/>
    <p:sldId id="323" r:id="rId13"/>
    <p:sldId id="318" r:id="rId14"/>
    <p:sldId id="310" r:id="rId15"/>
    <p:sldId id="311" r:id="rId16"/>
    <p:sldId id="324" r:id="rId17"/>
    <p:sldId id="278" r:id="rId18"/>
    <p:sldId id="279" r:id="rId19"/>
    <p:sldId id="325" r:id="rId20"/>
    <p:sldId id="363" r:id="rId21"/>
    <p:sldId id="326" r:id="rId22"/>
    <p:sldId id="327" r:id="rId23"/>
    <p:sldId id="328" r:id="rId24"/>
    <p:sldId id="329" r:id="rId25"/>
    <p:sldId id="312" r:id="rId26"/>
    <p:sldId id="330" r:id="rId27"/>
    <p:sldId id="336" r:id="rId28"/>
    <p:sldId id="306" r:id="rId29"/>
    <p:sldId id="304" r:id="rId30"/>
    <p:sldId id="337" r:id="rId31"/>
    <p:sldId id="297" r:id="rId32"/>
    <p:sldId id="341" r:id="rId33"/>
    <p:sldId id="342" r:id="rId34"/>
    <p:sldId id="361" r:id="rId35"/>
    <p:sldId id="362" r:id="rId36"/>
    <p:sldId id="364" r:id="rId37"/>
    <p:sldId id="343" r:id="rId38"/>
    <p:sldId id="353" r:id="rId39"/>
    <p:sldId id="354" r:id="rId40"/>
    <p:sldId id="344" r:id="rId41"/>
    <p:sldId id="345" r:id="rId42"/>
    <p:sldId id="355" r:id="rId43"/>
    <p:sldId id="356" r:id="rId44"/>
    <p:sldId id="357" r:id="rId45"/>
    <p:sldId id="358" r:id="rId46"/>
    <p:sldId id="359" r:id="rId47"/>
    <p:sldId id="347" r:id="rId48"/>
    <p:sldId id="348" r:id="rId49"/>
    <p:sldId id="349" r:id="rId50"/>
    <p:sldId id="350" r:id="rId51"/>
    <p:sldId id="351" r:id="rId52"/>
    <p:sldId id="360" r:id="rId53"/>
  </p:sldIdLst>
  <p:sldSz cx="10693400" cy="7556500"/>
  <p:notesSz cx="10693400" cy="7556500"/>
  <p:defaultTextStyle>
    <a:defPPr>
      <a:defRPr lang="fr-FR"/>
    </a:defPPr>
    <a:lvl1pPr marL="0" algn="l" defTabSz="914044" rtl="0" eaLnBrk="1" latinLnBrk="0" hangingPunct="1">
      <a:defRPr sz="1800" kern="1200">
        <a:solidFill>
          <a:schemeClr val="tx1"/>
        </a:solidFill>
        <a:latin typeface="+mn-lt"/>
        <a:ea typeface="+mn-ea"/>
        <a:cs typeface="+mn-cs"/>
      </a:defRPr>
    </a:lvl1pPr>
    <a:lvl2pPr marL="457022" algn="l" defTabSz="914044" rtl="0" eaLnBrk="1" latinLnBrk="0" hangingPunct="1">
      <a:defRPr sz="1800" kern="1200">
        <a:solidFill>
          <a:schemeClr val="tx1"/>
        </a:solidFill>
        <a:latin typeface="+mn-lt"/>
        <a:ea typeface="+mn-ea"/>
        <a:cs typeface="+mn-cs"/>
      </a:defRPr>
    </a:lvl2pPr>
    <a:lvl3pPr marL="914044" algn="l" defTabSz="914044" rtl="0" eaLnBrk="1" latinLnBrk="0" hangingPunct="1">
      <a:defRPr sz="1800" kern="1200">
        <a:solidFill>
          <a:schemeClr val="tx1"/>
        </a:solidFill>
        <a:latin typeface="+mn-lt"/>
        <a:ea typeface="+mn-ea"/>
        <a:cs typeface="+mn-cs"/>
      </a:defRPr>
    </a:lvl3pPr>
    <a:lvl4pPr marL="1371066" algn="l" defTabSz="914044" rtl="0" eaLnBrk="1" latinLnBrk="0" hangingPunct="1">
      <a:defRPr sz="1800" kern="1200">
        <a:solidFill>
          <a:schemeClr val="tx1"/>
        </a:solidFill>
        <a:latin typeface="+mn-lt"/>
        <a:ea typeface="+mn-ea"/>
        <a:cs typeface="+mn-cs"/>
      </a:defRPr>
    </a:lvl4pPr>
    <a:lvl5pPr marL="1828089" algn="l" defTabSz="914044" rtl="0" eaLnBrk="1" latinLnBrk="0" hangingPunct="1">
      <a:defRPr sz="1800" kern="1200">
        <a:solidFill>
          <a:schemeClr val="tx1"/>
        </a:solidFill>
        <a:latin typeface="+mn-lt"/>
        <a:ea typeface="+mn-ea"/>
        <a:cs typeface="+mn-cs"/>
      </a:defRPr>
    </a:lvl5pPr>
    <a:lvl6pPr marL="2285111" algn="l" defTabSz="914044" rtl="0" eaLnBrk="1" latinLnBrk="0" hangingPunct="1">
      <a:defRPr sz="1800" kern="1200">
        <a:solidFill>
          <a:schemeClr val="tx1"/>
        </a:solidFill>
        <a:latin typeface="+mn-lt"/>
        <a:ea typeface="+mn-ea"/>
        <a:cs typeface="+mn-cs"/>
      </a:defRPr>
    </a:lvl6pPr>
    <a:lvl7pPr marL="2742133" algn="l" defTabSz="914044" rtl="0" eaLnBrk="1" latinLnBrk="0" hangingPunct="1">
      <a:defRPr sz="1800" kern="1200">
        <a:solidFill>
          <a:schemeClr val="tx1"/>
        </a:solidFill>
        <a:latin typeface="+mn-lt"/>
        <a:ea typeface="+mn-ea"/>
        <a:cs typeface="+mn-cs"/>
      </a:defRPr>
    </a:lvl7pPr>
    <a:lvl8pPr marL="3199155" algn="l" defTabSz="914044" rtl="0" eaLnBrk="1" latinLnBrk="0" hangingPunct="1">
      <a:defRPr sz="1800" kern="1200">
        <a:solidFill>
          <a:schemeClr val="tx1"/>
        </a:solidFill>
        <a:latin typeface="+mn-lt"/>
        <a:ea typeface="+mn-ea"/>
        <a:cs typeface="+mn-cs"/>
      </a:defRPr>
    </a:lvl8pPr>
    <a:lvl9pPr marL="3656177" algn="l" defTabSz="91404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p:cViewPr varScale="1">
        <p:scale>
          <a:sx n="69" d="100"/>
          <a:sy n="69" d="100"/>
        </p:scale>
        <p:origin x="106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2005" y="2347413"/>
            <a:ext cx="9089390" cy="1619750"/>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604010" y="4282016"/>
            <a:ext cx="7485380" cy="1931106"/>
          </a:xfrm>
        </p:spPr>
        <p:txBody>
          <a:bodyPr/>
          <a:lstStyle>
            <a:lvl1pPr marL="0" indent="0" algn="ctr">
              <a:buNone/>
              <a:defRPr>
                <a:solidFill>
                  <a:schemeClr val="tx1">
                    <a:tint val="75000"/>
                  </a:schemeClr>
                </a:solidFill>
              </a:defRPr>
            </a:lvl1pPr>
            <a:lvl2pPr marL="521139" indent="0" algn="ctr">
              <a:buNone/>
              <a:defRPr>
                <a:solidFill>
                  <a:schemeClr val="tx1">
                    <a:tint val="75000"/>
                  </a:schemeClr>
                </a:solidFill>
              </a:defRPr>
            </a:lvl2pPr>
            <a:lvl3pPr marL="1042274" indent="0" algn="ctr">
              <a:buNone/>
              <a:defRPr>
                <a:solidFill>
                  <a:schemeClr val="tx1">
                    <a:tint val="75000"/>
                  </a:schemeClr>
                </a:solidFill>
              </a:defRPr>
            </a:lvl3pPr>
            <a:lvl4pPr marL="1563412" indent="0" algn="ctr">
              <a:buNone/>
              <a:defRPr>
                <a:solidFill>
                  <a:schemeClr val="tx1">
                    <a:tint val="75000"/>
                  </a:schemeClr>
                </a:solidFill>
              </a:defRPr>
            </a:lvl4pPr>
            <a:lvl5pPr marL="2084550" indent="0" algn="ctr">
              <a:buNone/>
              <a:defRPr>
                <a:solidFill>
                  <a:schemeClr val="tx1">
                    <a:tint val="75000"/>
                  </a:schemeClr>
                </a:solidFill>
              </a:defRPr>
            </a:lvl5pPr>
            <a:lvl6pPr marL="2605687" indent="0" algn="ctr">
              <a:buNone/>
              <a:defRPr>
                <a:solidFill>
                  <a:schemeClr val="tx1">
                    <a:tint val="75000"/>
                  </a:schemeClr>
                </a:solidFill>
              </a:defRPr>
            </a:lvl6pPr>
            <a:lvl7pPr marL="3126823" indent="0" algn="ctr">
              <a:buNone/>
              <a:defRPr>
                <a:solidFill>
                  <a:schemeClr val="tx1">
                    <a:tint val="75000"/>
                  </a:schemeClr>
                </a:solidFill>
              </a:defRPr>
            </a:lvl7pPr>
            <a:lvl8pPr marL="3647961" indent="0" algn="ctr">
              <a:buNone/>
              <a:defRPr>
                <a:solidFill>
                  <a:schemeClr val="tx1">
                    <a:tint val="75000"/>
                  </a:schemeClr>
                </a:solidFill>
              </a:defRPr>
            </a:lvl8pPr>
            <a:lvl9pPr marL="4169097"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67112" y="334102"/>
            <a:ext cx="2812588" cy="7103459"/>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25639" y="334102"/>
            <a:ext cx="8263250" cy="710345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5757"/>
            <a:ext cx="9089390" cy="1500805"/>
          </a:xfrm>
        </p:spPr>
        <p:txBody>
          <a:bodyPr anchor="t"/>
          <a:lstStyle>
            <a:lvl1pPr algn="l">
              <a:defRPr sz="46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44705" y="3202773"/>
            <a:ext cx="9089390" cy="1652984"/>
          </a:xfrm>
        </p:spPr>
        <p:txBody>
          <a:bodyPr anchor="b"/>
          <a:lstStyle>
            <a:lvl1pPr marL="0" indent="0">
              <a:buNone/>
              <a:defRPr sz="2300">
                <a:solidFill>
                  <a:schemeClr val="tx1">
                    <a:tint val="75000"/>
                  </a:schemeClr>
                </a:solidFill>
              </a:defRPr>
            </a:lvl1pPr>
            <a:lvl2pPr marL="521139" indent="0">
              <a:buNone/>
              <a:defRPr sz="2100">
                <a:solidFill>
                  <a:schemeClr val="tx1">
                    <a:tint val="75000"/>
                  </a:schemeClr>
                </a:solidFill>
              </a:defRPr>
            </a:lvl2pPr>
            <a:lvl3pPr marL="1042274" indent="0">
              <a:buNone/>
              <a:defRPr sz="1800">
                <a:solidFill>
                  <a:schemeClr val="tx1">
                    <a:tint val="75000"/>
                  </a:schemeClr>
                </a:solidFill>
              </a:defRPr>
            </a:lvl3pPr>
            <a:lvl4pPr marL="1563412" indent="0">
              <a:buNone/>
              <a:defRPr sz="1600">
                <a:solidFill>
                  <a:schemeClr val="tx1">
                    <a:tint val="75000"/>
                  </a:schemeClr>
                </a:solidFill>
              </a:defRPr>
            </a:lvl4pPr>
            <a:lvl5pPr marL="2084550" indent="0">
              <a:buNone/>
              <a:defRPr sz="1600">
                <a:solidFill>
                  <a:schemeClr val="tx1">
                    <a:tint val="75000"/>
                  </a:schemeClr>
                </a:solidFill>
              </a:defRPr>
            </a:lvl5pPr>
            <a:lvl6pPr marL="2605687" indent="0">
              <a:buNone/>
              <a:defRPr sz="1600">
                <a:solidFill>
                  <a:schemeClr val="tx1">
                    <a:tint val="75000"/>
                  </a:schemeClr>
                </a:solidFill>
              </a:defRPr>
            </a:lvl6pPr>
            <a:lvl7pPr marL="3126823" indent="0">
              <a:buNone/>
              <a:defRPr sz="1600">
                <a:solidFill>
                  <a:schemeClr val="tx1">
                    <a:tint val="75000"/>
                  </a:schemeClr>
                </a:solidFill>
              </a:defRPr>
            </a:lvl7pPr>
            <a:lvl8pPr marL="3647961" indent="0">
              <a:buNone/>
              <a:defRPr sz="1600">
                <a:solidFill>
                  <a:schemeClr val="tx1">
                    <a:tint val="75000"/>
                  </a:schemeClr>
                </a:solidFill>
              </a:defRPr>
            </a:lvl8pPr>
            <a:lvl9pPr marL="4169097"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25639" y="1943356"/>
            <a:ext cx="5537918" cy="549420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341787" y="1943356"/>
            <a:ext cx="5537919" cy="549420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D8BD707-D9CF-40AE-B4C6-C98DA3205C09}" type="datetimeFigureOut">
              <a:rPr lang="en-US" smtClean="0"/>
              <a:pPr/>
              <a:t>4/6/2021</a:t>
            </a:fld>
            <a:endParaRPr lang="en-US"/>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670" y="302610"/>
            <a:ext cx="9624060" cy="1259417"/>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34670" y="1691467"/>
            <a:ext cx="4724775" cy="704923"/>
          </a:xfrm>
        </p:spPr>
        <p:txBody>
          <a:bodyPr anchor="b"/>
          <a:lstStyle>
            <a:lvl1pPr marL="0" indent="0">
              <a:buNone/>
              <a:defRPr sz="2700" b="1"/>
            </a:lvl1pPr>
            <a:lvl2pPr marL="521139" indent="0">
              <a:buNone/>
              <a:defRPr sz="2300" b="1"/>
            </a:lvl2pPr>
            <a:lvl3pPr marL="1042274" indent="0">
              <a:buNone/>
              <a:defRPr sz="2100" b="1"/>
            </a:lvl3pPr>
            <a:lvl4pPr marL="1563412" indent="0">
              <a:buNone/>
              <a:defRPr sz="1800" b="1"/>
            </a:lvl4pPr>
            <a:lvl5pPr marL="2084550" indent="0">
              <a:buNone/>
              <a:defRPr sz="1800" b="1"/>
            </a:lvl5pPr>
            <a:lvl6pPr marL="2605687" indent="0">
              <a:buNone/>
              <a:defRPr sz="1800" b="1"/>
            </a:lvl6pPr>
            <a:lvl7pPr marL="3126823" indent="0">
              <a:buNone/>
              <a:defRPr sz="1800" b="1"/>
            </a:lvl7pPr>
            <a:lvl8pPr marL="3647961" indent="0">
              <a:buNone/>
              <a:defRPr sz="1800" b="1"/>
            </a:lvl8pPr>
            <a:lvl9pPr marL="4169097" indent="0">
              <a:buNone/>
              <a:defRPr sz="18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32105" y="1691467"/>
            <a:ext cx="4726631" cy="704923"/>
          </a:xfrm>
        </p:spPr>
        <p:txBody>
          <a:bodyPr anchor="b"/>
          <a:lstStyle>
            <a:lvl1pPr marL="0" indent="0">
              <a:buNone/>
              <a:defRPr sz="2700" b="1"/>
            </a:lvl1pPr>
            <a:lvl2pPr marL="521139" indent="0">
              <a:buNone/>
              <a:defRPr sz="2300" b="1"/>
            </a:lvl2pPr>
            <a:lvl3pPr marL="1042274" indent="0">
              <a:buNone/>
              <a:defRPr sz="2100" b="1"/>
            </a:lvl3pPr>
            <a:lvl4pPr marL="1563412" indent="0">
              <a:buNone/>
              <a:defRPr sz="1800" b="1"/>
            </a:lvl4pPr>
            <a:lvl5pPr marL="2084550" indent="0">
              <a:buNone/>
              <a:defRPr sz="1800" b="1"/>
            </a:lvl5pPr>
            <a:lvl6pPr marL="2605687" indent="0">
              <a:buNone/>
              <a:defRPr sz="1800" b="1"/>
            </a:lvl6pPr>
            <a:lvl7pPr marL="3126823" indent="0">
              <a:buNone/>
              <a:defRPr sz="1800" b="1"/>
            </a:lvl7pPr>
            <a:lvl8pPr marL="3647961" indent="0">
              <a:buNone/>
              <a:defRPr sz="1800" b="1"/>
            </a:lvl8pPr>
            <a:lvl9pPr marL="4169097" indent="0">
              <a:buNone/>
              <a:defRPr sz="18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432105"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D8BD707-D9CF-40AE-B4C6-C98DA3205C09}" type="datetimeFigureOut">
              <a:rPr lang="en-US" smtClean="0"/>
              <a:pPr/>
              <a:t>4/6/2021</a:t>
            </a:fld>
            <a:endParaRPr lang="en-US"/>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D8BD707-D9CF-40AE-B4C6-C98DA3205C09}" type="datetimeFigureOut">
              <a:rPr lang="en-US" smtClean="0"/>
              <a:pPr/>
              <a:t>4/6/2021</a:t>
            </a:fld>
            <a:endParaRPr lang="en-US"/>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8BD707-D9CF-40AE-B4C6-C98DA3205C09}" type="datetimeFigureOut">
              <a:rPr lang="en-US" smtClean="0"/>
              <a:pPr/>
              <a:t>4/6/2021</a:t>
            </a:fld>
            <a:endParaRPr lang="en-US"/>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6" y="300865"/>
            <a:ext cx="3518055" cy="1280407"/>
          </a:xfrm>
        </p:spPr>
        <p:txBody>
          <a:bodyPr anchor="b"/>
          <a:lstStyle>
            <a:lvl1pPr algn="l">
              <a:defRPr sz="2300" b="1"/>
            </a:lvl1pPr>
          </a:lstStyle>
          <a:p>
            <a:r>
              <a:rPr lang="fr-FR" smtClean="0"/>
              <a:t>Cliquez pour modifier le style du titre</a:t>
            </a:r>
            <a:endParaRPr lang="fr-FR"/>
          </a:p>
        </p:txBody>
      </p:sp>
      <p:sp>
        <p:nvSpPr>
          <p:cNvPr id="3" name="Espace réservé du contenu 2"/>
          <p:cNvSpPr>
            <a:spLocks noGrp="1"/>
          </p:cNvSpPr>
          <p:nvPr>
            <p:ph idx="1"/>
          </p:nvPr>
        </p:nvSpPr>
        <p:spPr>
          <a:xfrm>
            <a:off x="4180822" y="300867"/>
            <a:ext cx="5977908" cy="644926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4676" y="1581268"/>
            <a:ext cx="3518055" cy="5168856"/>
          </a:xfrm>
        </p:spPr>
        <p:txBody>
          <a:bodyPr/>
          <a:lstStyle>
            <a:lvl1pPr marL="0" indent="0">
              <a:buNone/>
              <a:defRPr sz="1600"/>
            </a:lvl1pPr>
            <a:lvl2pPr marL="521139" indent="0">
              <a:buNone/>
              <a:defRPr sz="1400"/>
            </a:lvl2pPr>
            <a:lvl3pPr marL="1042274" indent="0">
              <a:buNone/>
              <a:defRPr sz="1100"/>
            </a:lvl3pPr>
            <a:lvl4pPr marL="1563412" indent="0">
              <a:buNone/>
              <a:defRPr sz="1000"/>
            </a:lvl4pPr>
            <a:lvl5pPr marL="2084550" indent="0">
              <a:buNone/>
              <a:defRPr sz="1000"/>
            </a:lvl5pPr>
            <a:lvl6pPr marL="2605687" indent="0">
              <a:buNone/>
              <a:defRPr sz="1000"/>
            </a:lvl6pPr>
            <a:lvl7pPr marL="3126823" indent="0">
              <a:buNone/>
              <a:defRPr sz="1000"/>
            </a:lvl7pPr>
            <a:lvl8pPr marL="3647961" indent="0">
              <a:buNone/>
              <a:defRPr sz="1000"/>
            </a:lvl8pPr>
            <a:lvl9pPr marL="4169097"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D8BD707-D9CF-40AE-B4C6-C98DA3205C09}" type="datetimeFigureOut">
              <a:rPr lang="en-US" smtClean="0"/>
              <a:pPr/>
              <a:t>4/6/2021</a:t>
            </a:fld>
            <a:endParaRPr lang="en-US"/>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1" y="5289550"/>
            <a:ext cx="6416040" cy="624461"/>
          </a:xfrm>
        </p:spPr>
        <p:txBody>
          <a:bodyPr anchor="b"/>
          <a:lstStyle>
            <a:lvl1pPr algn="l">
              <a:defRPr sz="23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095981" y="675187"/>
            <a:ext cx="6416040" cy="4533900"/>
          </a:xfrm>
        </p:spPr>
        <p:txBody>
          <a:bodyPr/>
          <a:lstStyle>
            <a:lvl1pPr marL="0" indent="0">
              <a:buNone/>
              <a:defRPr sz="3600"/>
            </a:lvl1pPr>
            <a:lvl2pPr marL="521139" indent="0">
              <a:buNone/>
              <a:defRPr sz="3200"/>
            </a:lvl2pPr>
            <a:lvl3pPr marL="1042274" indent="0">
              <a:buNone/>
              <a:defRPr sz="2700"/>
            </a:lvl3pPr>
            <a:lvl4pPr marL="1563412" indent="0">
              <a:buNone/>
              <a:defRPr sz="2300"/>
            </a:lvl4pPr>
            <a:lvl5pPr marL="2084550" indent="0">
              <a:buNone/>
              <a:defRPr sz="2300"/>
            </a:lvl5pPr>
            <a:lvl6pPr marL="2605687" indent="0">
              <a:buNone/>
              <a:defRPr sz="2300"/>
            </a:lvl6pPr>
            <a:lvl7pPr marL="3126823" indent="0">
              <a:buNone/>
              <a:defRPr sz="2300"/>
            </a:lvl7pPr>
            <a:lvl8pPr marL="3647961" indent="0">
              <a:buNone/>
              <a:defRPr sz="2300"/>
            </a:lvl8pPr>
            <a:lvl9pPr marL="4169097" indent="0">
              <a:buNone/>
              <a:defRPr sz="2300"/>
            </a:lvl9pPr>
          </a:lstStyle>
          <a:p>
            <a:endParaRPr lang="fr-FR"/>
          </a:p>
        </p:txBody>
      </p:sp>
      <p:sp>
        <p:nvSpPr>
          <p:cNvPr id="4" name="Espace réservé du texte 3"/>
          <p:cNvSpPr>
            <a:spLocks noGrp="1"/>
          </p:cNvSpPr>
          <p:nvPr>
            <p:ph type="body" sz="half" idx="2"/>
          </p:nvPr>
        </p:nvSpPr>
        <p:spPr>
          <a:xfrm>
            <a:off x="2095981" y="5914011"/>
            <a:ext cx="6416040" cy="886839"/>
          </a:xfrm>
        </p:spPr>
        <p:txBody>
          <a:bodyPr/>
          <a:lstStyle>
            <a:lvl1pPr marL="0" indent="0">
              <a:buNone/>
              <a:defRPr sz="1600"/>
            </a:lvl1pPr>
            <a:lvl2pPr marL="521139" indent="0">
              <a:buNone/>
              <a:defRPr sz="1400"/>
            </a:lvl2pPr>
            <a:lvl3pPr marL="1042274" indent="0">
              <a:buNone/>
              <a:defRPr sz="1100"/>
            </a:lvl3pPr>
            <a:lvl4pPr marL="1563412" indent="0">
              <a:buNone/>
              <a:defRPr sz="1000"/>
            </a:lvl4pPr>
            <a:lvl5pPr marL="2084550" indent="0">
              <a:buNone/>
              <a:defRPr sz="1000"/>
            </a:lvl5pPr>
            <a:lvl6pPr marL="2605687" indent="0">
              <a:buNone/>
              <a:defRPr sz="1000"/>
            </a:lvl6pPr>
            <a:lvl7pPr marL="3126823" indent="0">
              <a:buNone/>
              <a:defRPr sz="1000"/>
            </a:lvl7pPr>
            <a:lvl8pPr marL="3647961" indent="0">
              <a:buNone/>
              <a:defRPr sz="1000"/>
            </a:lvl8pPr>
            <a:lvl9pPr marL="4169097"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D8BD707-D9CF-40AE-B4C6-C98DA3205C09}" type="datetimeFigureOut">
              <a:rPr lang="en-US" smtClean="0"/>
              <a:pPr/>
              <a:t>4/6/2021</a:t>
            </a:fld>
            <a:endParaRPr lang="en-US"/>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0" y="302610"/>
            <a:ext cx="9624060" cy="1259417"/>
          </a:xfrm>
          <a:prstGeom prst="rect">
            <a:avLst/>
          </a:prstGeom>
        </p:spPr>
        <p:txBody>
          <a:bodyPr vert="horz" lIns="104227" tIns="52112" rIns="104227" bIns="52112"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534670" y="1763189"/>
            <a:ext cx="9624060" cy="4986941"/>
          </a:xfrm>
          <a:prstGeom prst="rect">
            <a:avLst/>
          </a:prstGeom>
        </p:spPr>
        <p:txBody>
          <a:bodyPr vert="horz" lIns="104227" tIns="52112" rIns="104227" bIns="5211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534671" y="7003756"/>
            <a:ext cx="2495127" cy="402314"/>
          </a:xfrm>
          <a:prstGeom prst="rect">
            <a:avLst/>
          </a:prstGeom>
        </p:spPr>
        <p:txBody>
          <a:bodyPr vert="horz" lIns="104227" tIns="52112" rIns="104227" bIns="52112" rtlCol="0" anchor="ctr"/>
          <a:lstStyle>
            <a:lvl1pPr algn="l">
              <a:defRPr sz="1400">
                <a:solidFill>
                  <a:schemeClr val="tx1">
                    <a:tint val="75000"/>
                  </a:schemeClr>
                </a:solidFill>
              </a:defRPr>
            </a:lvl1pPr>
          </a:lstStyle>
          <a:p>
            <a:fld id="{1D8BD707-D9CF-40AE-B4C6-C98DA3205C09}" type="datetimeFigureOut">
              <a:rPr lang="en-US" smtClean="0"/>
              <a:pPr/>
              <a:t>4/6/2021</a:t>
            </a:fld>
            <a:endParaRPr lang="en-US"/>
          </a:p>
        </p:txBody>
      </p:sp>
      <p:sp>
        <p:nvSpPr>
          <p:cNvPr id="5" name="Espace réservé du pied de page 4"/>
          <p:cNvSpPr>
            <a:spLocks noGrp="1"/>
          </p:cNvSpPr>
          <p:nvPr>
            <p:ph type="ftr" sz="quarter" idx="3"/>
          </p:nvPr>
        </p:nvSpPr>
        <p:spPr>
          <a:xfrm>
            <a:off x="3653582" y="7003756"/>
            <a:ext cx="3386243" cy="402314"/>
          </a:xfrm>
          <a:prstGeom prst="rect">
            <a:avLst/>
          </a:prstGeom>
        </p:spPr>
        <p:txBody>
          <a:bodyPr vert="horz" lIns="104227" tIns="52112" rIns="104227" bIns="52112"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3603" y="7003756"/>
            <a:ext cx="2495127" cy="402314"/>
          </a:xfrm>
          <a:prstGeom prst="rect">
            <a:avLst/>
          </a:prstGeom>
        </p:spPr>
        <p:txBody>
          <a:bodyPr vert="horz" lIns="104227" tIns="52112" rIns="104227" bIns="52112" rtlCol="0" anchor="ctr"/>
          <a:lstStyle>
            <a:lvl1pPr algn="r">
              <a:defRPr sz="1400">
                <a:solidFill>
                  <a:schemeClr val="tx1">
                    <a:tint val="75000"/>
                  </a:schemeClr>
                </a:solidFill>
              </a:defRPr>
            </a:lvl1pPr>
          </a:lstStyle>
          <a:p>
            <a:fld id="{B6F15528-21DE-4FAA-801E-634DDDAF4B2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1042274" rtl="0" eaLnBrk="1" latinLnBrk="0" hangingPunct="1">
        <a:spcBef>
          <a:spcPct val="0"/>
        </a:spcBef>
        <a:buNone/>
        <a:defRPr sz="5000" kern="1200">
          <a:solidFill>
            <a:schemeClr val="tx1"/>
          </a:solidFill>
          <a:latin typeface="+mj-lt"/>
          <a:ea typeface="+mj-ea"/>
          <a:cs typeface="+mj-cs"/>
        </a:defRPr>
      </a:lvl1pPr>
    </p:titleStyle>
    <p:bodyStyle>
      <a:lvl1pPr marL="390853" indent="-390853" algn="l" defTabSz="104227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6850" indent="-325711" algn="l" defTabSz="1042274"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2843" indent="-260569" algn="l" defTabSz="104227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3979" indent="-260569" algn="l" defTabSz="1042274"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119" indent="-260569" algn="l" defTabSz="1042274"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6257" indent="-260569" algn="l" defTabSz="104227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7393" indent="-260569" algn="l" defTabSz="104227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529" indent="-260569" algn="l" defTabSz="104227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667" indent="-260569" algn="l" defTabSz="1042274"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2274" rtl="0" eaLnBrk="1" latinLnBrk="0" hangingPunct="1">
        <a:defRPr sz="2100" kern="1200">
          <a:solidFill>
            <a:schemeClr val="tx1"/>
          </a:solidFill>
          <a:latin typeface="+mn-lt"/>
          <a:ea typeface="+mn-ea"/>
          <a:cs typeface="+mn-cs"/>
        </a:defRPr>
      </a:lvl1pPr>
      <a:lvl2pPr marL="521139" algn="l" defTabSz="1042274" rtl="0" eaLnBrk="1" latinLnBrk="0" hangingPunct="1">
        <a:defRPr sz="2100" kern="1200">
          <a:solidFill>
            <a:schemeClr val="tx1"/>
          </a:solidFill>
          <a:latin typeface="+mn-lt"/>
          <a:ea typeface="+mn-ea"/>
          <a:cs typeface="+mn-cs"/>
        </a:defRPr>
      </a:lvl2pPr>
      <a:lvl3pPr marL="1042274" algn="l" defTabSz="1042274" rtl="0" eaLnBrk="1" latinLnBrk="0" hangingPunct="1">
        <a:defRPr sz="2100" kern="1200">
          <a:solidFill>
            <a:schemeClr val="tx1"/>
          </a:solidFill>
          <a:latin typeface="+mn-lt"/>
          <a:ea typeface="+mn-ea"/>
          <a:cs typeface="+mn-cs"/>
        </a:defRPr>
      </a:lvl3pPr>
      <a:lvl4pPr marL="1563412" algn="l" defTabSz="1042274" rtl="0" eaLnBrk="1" latinLnBrk="0" hangingPunct="1">
        <a:defRPr sz="2100" kern="1200">
          <a:solidFill>
            <a:schemeClr val="tx1"/>
          </a:solidFill>
          <a:latin typeface="+mn-lt"/>
          <a:ea typeface="+mn-ea"/>
          <a:cs typeface="+mn-cs"/>
        </a:defRPr>
      </a:lvl4pPr>
      <a:lvl5pPr marL="2084550" algn="l" defTabSz="1042274" rtl="0" eaLnBrk="1" latinLnBrk="0" hangingPunct="1">
        <a:defRPr sz="2100" kern="1200">
          <a:solidFill>
            <a:schemeClr val="tx1"/>
          </a:solidFill>
          <a:latin typeface="+mn-lt"/>
          <a:ea typeface="+mn-ea"/>
          <a:cs typeface="+mn-cs"/>
        </a:defRPr>
      </a:lvl5pPr>
      <a:lvl6pPr marL="2605687" algn="l" defTabSz="1042274" rtl="0" eaLnBrk="1" latinLnBrk="0" hangingPunct="1">
        <a:defRPr sz="2100" kern="1200">
          <a:solidFill>
            <a:schemeClr val="tx1"/>
          </a:solidFill>
          <a:latin typeface="+mn-lt"/>
          <a:ea typeface="+mn-ea"/>
          <a:cs typeface="+mn-cs"/>
        </a:defRPr>
      </a:lvl6pPr>
      <a:lvl7pPr marL="3126823" algn="l" defTabSz="1042274" rtl="0" eaLnBrk="1" latinLnBrk="0" hangingPunct="1">
        <a:defRPr sz="2100" kern="1200">
          <a:solidFill>
            <a:schemeClr val="tx1"/>
          </a:solidFill>
          <a:latin typeface="+mn-lt"/>
          <a:ea typeface="+mn-ea"/>
          <a:cs typeface="+mn-cs"/>
        </a:defRPr>
      </a:lvl7pPr>
      <a:lvl8pPr marL="3647961" algn="l" defTabSz="1042274" rtl="0" eaLnBrk="1" latinLnBrk="0" hangingPunct="1">
        <a:defRPr sz="2100" kern="1200">
          <a:solidFill>
            <a:schemeClr val="tx1"/>
          </a:solidFill>
          <a:latin typeface="+mn-lt"/>
          <a:ea typeface="+mn-ea"/>
          <a:cs typeface="+mn-cs"/>
        </a:defRPr>
      </a:lvl8pPr>
      <a:lvl9pPr marL="4169097" algn="l" defTabSz="104227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5400" b="1" dirty="0">
                <a:latin typeface="Arial"/>
                <a:cs typeface="Arial"/>
              </a:rPr>
              <a:t>LE TISSU</a:t>
            </a:r>
            <a:r>
              <a:rPr lang="fr-FR" sz="5400" b="1" spc="-90" dirty="0">
                <a:latin typeface="Arial"/>
                <a:cs typeface="Arial"/>
              </a:rPr>
              <a:t> </a:t>
            </a:r>
            <a:r>
              <a:rPr lang="fr-FR" sz="5400" b="1" spc="-5" dirty="0">
                <a:latin typeface="Arial"/>
                <a:cs typeface="Arial"/>
              </a:rPr>
              <a:t>SANGUIN</a:t>
            </a:r>
            <a:r>
              <a:rPr lang="fr-FR" sz="5400" dirty="0">
                <a:latin typeface="Arial"/>
                <a:cs typeface="Arial"/>
              </a:rPr>
              <a:t/>
            </a:r>
            <a:br>
              <a:rPr lang="fr-FR" sz="5400" dirty="0">
                <a:latin typeface="Arial"/>
                <a:cs typeface="Arial"/>
              </a:rPr>
            </a:br>
            <a:endParaRPr lang="fr-FR" dirty="0"/>
          </a:p>
        </p:txBody>
      </p:sp>
      <p:sp>
        <p:nvSpPr>
          <p:cNvPr id="3" name="Sous-titre 2"/>
          <p:cNvSpPr>
            <a:spLocks noGrp="1"/>
          </p:cNvSpPr>
          <p:nvPr>
            <p:ph type="subTitle" idx="1"/>
          </p:nvPr>
        </p:nvSpPr>
        <p:spPr/>
        <p:txBody>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solidFill>
                  <a:srgbClr val="00B0F0"/>
                </a:solidFill>
              </a:rPr>
              <a:t>              Propriétés </a:t>
            </a:r>
            <a:r>
              <a:rPr lang="fr-FR" b="1" dirty="0">
                <a:solidFill>
                  <a:srgbClr val="00B0F0"/>
                </a:solidFill>
              </a:rPr>
              <a:t>des </a:t>
            </a:r>
            <a:r>
              <a:rPr lang="fr-FR" b="1" dirty="0" smtClean="0">
                <a:solidFill>
                  <a:srgbClr val="00B0F0"/>
                </a:solidFill>
              </a:rPr>
              <a:t>hématies:</a:t>
            </a:r>
          </a:p>
          <a:p>
            <a:pPr>
              <a:buFontTx/>
              <a:buChar char="-"/>
            </a:pPr>
            <a:r>
              <a:rPr lang="fr-FR" dirty="0" smtClean="0"/>
              <a:t>Les G.R. ont tendance à s’accoler les uns aux autres par leurs faces concaves formant ainsi des cylindres analogues aux piles de monnaie, ce phénomène est appelé « </a:t>
            </a:r>
            <a:r>
              <a:rPr lang="fr-FR" b="1" dirty="0" smtClean="0"/>
              <a:t>formation de rouleaux</a:t>
            </a:r>
            <a:r>
              <a:rPr lang="fr-FR" dirty="0" smtClean="0"/>
              <a:t> » et apparait spontanément dans le sang enlevé de la circulation et dans le sang circulant à faible vitesse.</a:t>
            </a:r>
          </a:p>
          <a:p>
            <a:pPr marL="0" indent="0">
              <a:buNone/>
            </a:pPr>
            <a:r>
              <a:rPr lang="fr-FR" dirty="0" smtClean="0">
                <a:solidFill>
                  <a:srgbClr val="7030A0"/>
                </a:solidFill>
              </a:rPr>
              <a:t>- </a:t>
            </a:r>
            <a:r>
              <a:rPr lang="fr-FR" b="1" dirty="0" smtClean="0"/>
              <a:t>Échanges </a:t>
            </a:r>
            <a:r>
              <a:rPr lang="fr-FR" b="1" dirty="0"/>
              <a:t>osmotiques et résistance  globulaire </a:t>
            </a:r>
            <a:r>
              <a:rPr lang="fr-FR" dirty="0" smtClean="0"/>
              <a:t>:</a:t>
            </a:r>
            <a:endParaRPr lang="fr-FR" dirty="0"/>
          </a:p>
        </p:txBody>
      </p:sp>
    </p:spTree>
    <p:extLst>
      <p:ext uri="{BB962C8B-B14F-4D97-AF65-F5344CB8AC3E}">
        <p14:creationId xmlns:p14="http://schemas.microsoft.com/office/powerpoint/2010/main" val="214675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smtClean="0"/>
              <a:t>Le contenu globulaire est normalement en équilibre osmotique avec le plasma:</a:t>
            </a:r>
          </a:p>
          <a:p>
            <a:pPr marL="0" indent="0">
              <a:buNone/>
            </a:pPr>
            <a:r>
              <a:rPr lang="fr-FR" dirty="0"/>
              <a:t> </a:t>
            </a:r>
            <a:r>
              <a:rPr lang="fr-FR" dirty="0" smtClean="0"/>
              <a:t>       * si l’on ajoute des solutions (</a:t>
            </a:r>
            <a:r>
              <a:rPr lang="fr-FR" dirty="0" err="1" smtClean="0"/>
              <a:t>NaCl</a:t>
            </a:r>
            <a:r>
              <a:rPr lang="fr-FR" dirty="0" smtClean="0"/>
              <a:t>) </a:t>
            </a:r>
            <a:r>
              <a:rPr lang="fr-FR" b="1" dirty="0" smtClean="0"/>
              <a:t>hypertoniques</a:t>
            </a:r>
            <a:r>
              <a:rPr lang="fr-FR" dirty="0" smtClean="0"/>
              <a:t> dans le sang, les hématies diminuent de taille, ceci est du au passage d’eau des globules au plasma.</a:t>
            </a:r>
          </a:p>
          <a:p>
            <a:pPr marL="0" indent="0">
              <a:buNone/>
            </a:pPr>
            <a:r>
              <a:rPr lang="fr-FR" dirty="0"/>
              <a:t> </a:t>
            </a:r>
            <a:r>
              <a:rPr lang="fr-FR" dirty="0" smtClean="0"/>
              <a:t>        * Si le plasma est dilué, devenant ainsi </a:t>
            </a:r>
            <a:r>
              <a:rPr lang="fr-FR" b="1" dirty="0" smtClean="0"/>
              <a:t>hypotonique</a:t>
            </a:r>
            <a:r>
              <a:rPr lang="fr-FR" dirty="0" smtClean="0"/>
              <a:t> par rapport au contenu globulaire, l’eau pénètre dans les globules qui gonflent et prennent une forme sphérique, si cela continue l’hémoglobine s’échappe dans le plasma et les globules perdent leur couleur devenant des </a:t>
            </a:r>
            <a:r>
              <a:rPr lang="fr-FR" i="1" dirty="0" smtClean="0"/>
              <a:t>ombres</a:t>
            </a:r>
            <a:r>
              <a:rPr lang="fr-FR" dirty="0" smtClean="0"/>
              <a:t> ou </a:t>
            </a:r>
            <a:r>
              <a:rPr lang="fr-FR" i="1" dirty="0" smtClean="0"/>
              <a:t>fantômes</a:t>
            </a:r>
            <a:r>
              <a:rPr lang="fr-FR" dirty="0" smtClean="0"/>
              <a:t>. La fuite de l’hémoglobine s’appelle </a:t>
            </a:r>
            <a:r>
              <a:rPr lang="fr-FR" b="1" dirty="0" smtClean="0"/>
              <a:t>hémolyse.</a:t>
            </a:r>
            <a:endParaRPr lang="fr-FR" b="1" dirty="0"/>
          </a:p>
        </p:txBody>
      </p:sp>
    </p:spTree>
    <p:extLst>
      <p:ext uri="{BB962C8B-B14F-4D97-AF65-F5344CB8AC3E}">
        <p14:creationId xmlns:p14="http://schemas.microsoft.com/office/powerpoint/2010/main" val="331239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Tx/>
              <a:buChar char="-"/>
            </a:pPr>
            <a:r>
              <a:rPr lang="fr-FR" b="1" dirty="0" smtClean="0"/>
              <a:t>Agglutination</a:t>
            </a:r>
            <a:r>
              <a:rPr lang="fr-FR" dirty="0"/>
              <a:t>: C’est le regroupement  </a:t>
            </a:r>
            <a:r>
              <a:rPr lang="fr-FR" dirty="0" smtClean="0"/>
              <a:t>des globules </a:t>
            </a:r>
            <a:r>
              <a:rPr lang="fr-FR" dirty="0"/>
              <a:t>rouges </a:t>
            </a:r>
            <a:r>
              <a:rPr lang="fr-FR" dirty="0" smtClean="0"/>
              <a:t>en </a:t>
            </a:r>
            <a:r>
              <a:rPr lang="fr-FR" dirty="0"/>
              <a:t>masse </a:t>
            </a:r>
            <a:r>
              <a:rPr lang="fr-FR" dirty="0" smtClean="0"/>
              <a:t>compactes grâce aux agglutinogènes membranaires et aux agglutinines plasmatiques, permettant ainsi la </a:t>
            </a:r>
            <a:r>
              <a:rPr lang="fr-FR" dirty="0"/>
              <a:t>détermination des groupes  sanguins et du Rh.</a:t>
            </a:r>
          </a:p>
        </p:txBody>
      </p:sp>
    </p:spTree>
    <p:extLst>
      <p:ext uri="{BB962C8B-B14F-4D97-AF65-F5344CB8AC3E}">
        <p14:creationId xmlns:p14="http://schemas.microsoft.com/office/powerpoint/2010/main" val="423595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solidFill>
                  <a:srgbClr val="00B0F0"/>
                </a:solidFill>
              </a:rPr>
              <a:t>2-Leucocytes</a:t>
            </a:r>
            <a:endParaRPr lang="fr-FR" b="1" dirty="0" smtClean="0">
              <a:solidFill>
                <a:srgbClr val="00B0F0"/>
              </a:solidFill>
            </a:endParaRPr>
          </a:p>
          <a:p>
            <a:pPr marL="0" indent="0">
              <a:buNone/>
            </a:pPr>
            <a:r>
              <a:rPr lang="fr-FR" dirty="0"/>
              <a:t>-</a:t>
            </a:r>
            <a:r>
              <a:rPr lang="fr-FR" dirty="0" smtClean="0"/>
              <a:t>Cellules nucléées</a:t>
            </a:r>
            <a:endParaRPr lang="fr-FR" dirty="0"/>
          </a:p>
          <a:p>
            <a:pPr marL="0" indent="0">
              <a:buNone/>
            </a:pPr>
            <a:r>
              <a:rPr lang="fr-FR" dirty="0" smtClean="0"/>
              <a:t>-Temporaire dans </a:t>
            </a:r>
            <a:r>
              <a:rPr lang="fr-FR" dirty="0"/>
              <a:t>le </a:t>
            </a:r>
            <a:r>
              <a:rPr lang="fr-FR" dirty="0" smtClean="0"/>
              <a:t>sang: migrent dans </a:t>
            </a:r>
            <a:r>
              <a:rPr lang="fr-FR" dirty="0"/>
              <a:t>le t</a:t>
            </a:r>
            <a:r>
              <a:rPr lang="fr-FR" dirty="0" smtClean="0"/>
              <a:t>issu conjonctif  </a:t>
            </a:r>
            <a:r>
              <a:rPr lang="fr-FR" dirty="0"/>
              <a:t>irrité pour  assurer sa </a:t>
            </a:r>
            <a:r>
              <a:rPr lang="fr-FR" dirty="0" smtClean="0"/>
              <a:t>défense.</a:t>
            </a:r>
            <a:endParaRPr lang="fr-FR" dirty="0"/>
          </a:p>
          <a:p>
            <a:endParaRPr lang="fr-FR" dirty="0"/>
          </a:p>
        </p:txBody>
      </p:sp>
    </p:spTree>
    <p:extLst>
      <p:ext uri="{BB962C8B-B14F-4D97-AF65-F5344CB8AC3E}">
        <p14:creationId xmlns:p14="http://schemas.microsoft.com/office/powerpoint/2010/main" val="95943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buNone/>
            </a:pPr>
            <a:r>
              <a:rPr lang="fr-FR" dirty="0" smtClean="0"/>
              <a:t>Les leucocytes sont de deux types principaux: </a:t>
            </a:r>
          </a:p>
          <a:p>
            <a:pPr>
              <a:buNone/>
            </a:pPr>
            <a:endParaRPr lang="fr-FR" dirty="0" smtClean="0"/>
          </a:p>
          <a:p>
            <a:pPr>
              <a:buNone/>
            </a:pPr>
            <a:r>
              <a:rPr lang="fr-FR" dirty="0" smtClean="0"/>
              <a:t>*</a:t>
            </a:r>
            <a:r>
              <a:rPr lang="fr-FR" b="1" dirty="0" smtClean="0">
                <a:solidFill>
                  <a:srgbClr val="00B0F0"/>
                </a:solidFill>
              </a:rPr>
              <a:t>Les L. granuleux </a:t>
            </a:r>
            <a:r>
              <a:rPr lang="fr-FR" dirty="0" smtClean="0"/>
              <a:t>, dont le cytoplasme contient d’abondantes granulations spécifiques.</a:t>
            </a:r>
          </a:p>
          <a:p>
            <a:pPr>
              <a:buNone/>
            </a:pPr>
            <a:endParaRPr lang="fr-FR" b="1" dirty="0" smtClean="0"/>
          </a:p>
          <a:p>
            <a:pPr>
              <a:buNone/>
            </a:pPr>
            <a:r>
              <a:rPr lang="fr-FR" b="1" dirty="0" smtClean="0">
                <a:solidFill>
                  <a:srgbClr val="00B0F0"/>
                </a:solidFill>
              </a:rPr>
              <a:t>*Les L. hyalins </a:t>
            </a:r>
            <a:r>
              <a:rPr lang="fr-FR" dirty="0" smtClean="0"/>
              <a:t>,dont le cytoplasme parait homogène.</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solidFill>
                  <a:srgbClr val="00B0F0"/>
                </a:solidFill>
              </a:rPr>
              <a:t>2-1- Les L. granuleux ou granulocytes appelés également polynucléaires , sont de trois types:</a:t>
            </a:r>
          </a:p>
          <a:p>
            <a:pPr>
              <a:buNone/>
            </a:pPr>
            <a:r>
              <a:rPr lang="fr-FR" dirty="0" smtClean="0"/>
              <a:t>*G. Neutrophiles</a:t>
            </a:r>
          </a:p>
          <a:p>
            <a:pPr>
              <a:buNone/>
            </a:pPr>
            <a:r>
              <a:rPr lang="fr-FR" dirty="0" smtClean="0"/>
              <a:t>*G. Acidophiles ou éosinophiles</a:t>
            </a:r>
          </a:p>
          <a:p>
            <a:pPr>
              <a:buNone/>
            </a:pPr>
            <a:r>
              <a:rPr lang="fr-FR" dirty="0" smtClean="0"/>
              <a:t>*G. basophiles</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85000" lnSpcReduction="10000"/>
          </a:bodyPr>
          <a:lstStyle/>
          <a:p>
            <a:pPr marL="0" indent="0">
              <a:buNone/>
            </a:pPr>
            <a:r>
              <a:rPr lang="fr-FR" b="1" dirty="0" smtClean="0">
                <a:solidFill>
                  <a:srgbClr val="00B0F0"/>
                </a:solidFill>
              </a:rPr>
              <a:t>A- Granulocyte </a:t>
            </a:r>
            <a:r>
              <a:rPr lang="fr-FR" b="1" dirty="0">
                <a:solidFill>
                  <a:srgbClr val="00B0F0"/>
                </a:solidFill>
              </a:rPr>
              <a:t>neutrophile: </a:t>
            </a:r>
            <a:r>
              <a:rPr lang="fr-FR" dirty="0"/>
              <a:t>Ce sont les polynucléaires les plus </a:t>
            </a:r>
            <a:r>
              <a:rPr lang="fr-FR" dirty="0" smtClean="0"/>
              <a:t>nombreux, forment 60 </a:t>
            </a:r>
            <a:r>
              <a:rPr lang="fr-FR" dirty="0"/>
              <a:t>à 75 % de l'ensemble des globules blancs.</a:t>
            </a:r>
          </a:p>
          <a:p>
            <a:pPr marL="0" indent="0">
              <a:buNone/>
            </a:pPr>
            <a:r>
              <a:rPr lang="fr-FR" dirty="0" smtClean="0"/>
              <a:t>Le cytoplasme est riche en  </a:t>
            </a:r>
            <a:r>
              <a:rPr lang="fr-FR" dirty="0"/>
              <a:t>granulations </a:t>
            </a:r>
            <a:r>
              <a:rPr lang="fr-FR" dirty="0" smtClean="0"/>
              <a:t>fines et neutrophiles de type </a:t>
            </a:r>
            <a:r>
              <a:rPr lang="fr-FR" dirty="0" err="1" smtClean="0"/>
              <a:t>lysosomale</a:t>
            </a:r>
            <a:r>
              <a:rPr lang="fr-FR" dirty="0" smtClean="0"/>
              <a:t>. </a:t>
            </a:r>
            <a:r>
              <a:rPr lang="fr-FR" dirty="0"/>
              <a:t>En microscopie optique, ce sont des cellules d'environ 12 µm de </a:t>
            </a:r>
            <a:r>
              <a:rPr lang="fr-FR" dirty="0" smtClean="0"/>
              <a:t>diamètre, le noyau est formé de 3 à 5 lobes reliés par de fins filaments de chromatine. Le nombre de lobes augmente au cours de la maturation du leucocyte.</a:t>
            </a:r>
            <a:r>
              <a:rPr lang="fr-FR" dirty="0"/>
              <a:t/>
            </a:r>
            <a:br>
              <a:rPr lang="fr-FR" dirty="0"/>
            </a:br>
            <a:endParaRPr lang="fr-FR" dirty="0"/>
          </a:p>
        </p:txBody>
      </p:sp>
      <p:pic>
        <p:nvPicPr>
          <p:cNvPr id="5" name="Espace réservé du contenu 4"/>
          <p:cNvPicPr>
            <a:picLocks noGrp="1" noChangeAspect="1"/>
          </p:cNvPicPr>
          <p:nvPr>
            <p:ph sz="half" idx="2"/>
          </p:nvPr>
        </p:nvPicPr>
        <p:blipFill>
          <a:blip r:embed="rId2"/>
          <a:stretch>
            <a:fillRect/>
          </a:stretch>
        </p:blipFill>
        <p:spPr>
          <a:xfrm>
            <a:off x="6342063" y="2592845"/>
            <a:ext cx="5537200" cy="4194848"/>
          </a:xfrm>
          <a:prstGeom prst="rect">
            <a:avLst/>
          </a:prstGeom>
        </p:spPr>
      </p:pic>
    </p:spTree>
    <p:extLst>
      <p:ext uri="{BB962C8B-B14F-4D97-AF65-F5344CB8AC3E}">
        <p14:creationId xmlns:p14="http://schemas.microsoft.com/office/powerpoint/2010/main" val="130428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4701" y="27305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chemeClr val="bg2"/>
          </a:solidFill>
        </p:spPr>
        <p:txBody>
          <a:bodyPr wrap="square" lIns="0" tIns="0" rIns="0" bIns="0" rtlCol="0"/>
          <a:lstStyle/>
          <a:p>
            <a:endParaRPr/>
          </a:p>
        </p:txBody>
      </p:sp>
      <p:sp>
        <p:nvSpPr>
          <p:cNvPr id="3" name="object 3"/>
          <p:cNvSpPr/>
          <p:nvPr/>
        </p:nvSpPr>
        <p:spPr>
          <a:xfrm>
            <a:off x="1095632" y="1042546"/>
            <a:ext cx="6118733" cy="45231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6170" y="3910083"/>
            <a:ext cx="2016760" cy="171450"/>
          </a:xfrm>
          <a:custGeom>
            <a:avLst/>
            <a:gdLst/>
            <a:ahLst/>
            <a:cxnLst/>
            <a:rect l="l" t="t" r="r" b="b"/>
            <a:pathLst>
              <a:path w="2016759" h="171450">
                <a:moveTo>
                  <a:pt x="150304" y="0"/>
                </a:moveTo>
                <a:lnTo>
                  <a:pt x="143255" y="2024"/>
                </a:lnTo>
                <a:lnTo>
                  <a:pt x="0" y="85844"/>
                </a:lnTo>
                <a:lnTo>
                  <a:pt x="143255" y="168140"/>
                </a:lnTo>
                <a:lnTo>
                  <a:pt x="150304" y="171045"/>
                </a:lnTo>
                <a:lnTo>
                  <a:pt x="157352" y="170807"/>
                </a:lnTo>
                <a:lnTo>
                  <a:pt x="163829" y="167711"/>
                </a:lnTo>
                <a:lnTo>
                  <a:pt x="169163" y="162044"/>
                </a:lnTo>
                <a:lnTo>
                  <a:pt x="171188" y="154781"/>
                </a:lnTo>
                <a:lnTo>
                  <a:pt x="170497" y="147375"/>
                </a:lnTo>
                <a:lnTo>
                  <a:pt x="167235" y="140827"/>
                </a:lnTo>
                <a:lnTo>
                  <a:pt x="161543" y="136136"/>
                </a:lnTo>
                <a:lnTo>
                  <a:pt x="106991" y="104132"/>
                </a:lnTo>
                <a:lnTo>
                  <a:pt x="38100" y="104132"/>
                </a:lnTo>
                <a:lnTo>
                  <a:pt x="38100" y="66032"/>
                </a:lnTo>
                <a:lnTo>
                  <a:pt x="108381" y="66032"/>
                </a:lnTo>
                <a:lnTo>
                  <a:pt x="161543" y="35552"/>
                </a:lnTo>
                <a:lnTo>
                  <a:pt x="167235" y="30218"/>
                </a:lnTo>
                <a:lnTo>
                  <a:pt x="170497" y="23741"/>
                </a:lnTo>
                <a:lnTo>
                  <a:pt x="171188" y="16692"/>
                </a:lnTo>
                <a:lnTo>
                  <a:pt x="169163" y="9644"/>
                </a:lnTo>
                <a:lnTo>
                  <a:pt x="163829" y="3952"/>
                </a:lnTo>
                <a:lnTo>
                  <a:pt x="157352" y="690"/>
                </a:lnTo>
                <a:lnTo>
                  <a:pt x="150304" y="0"/>
                </a:lnTo>
                <a:close/>
              </a:path>
              <a:path w="2016759" h="171450">
                <a:moveTo>
                  <a:pt x="108381" y="66032"/>
                </a:moveTo>
                <a:lnTo>
                  <a:pt x="38100" y="66032"/>
                </a:lnTo>
                <a:lnTo>
                  <a:pt x="38100" y="104132"/>
                </a:lnTo>
                <a:lnTo>
                  <a:pt x="106991" y="104132"/>
                </a:lnTo>
                <a:lnTo>
                  <a:pt x="101796" y="101084"/>
                </a:lnTo>
                <a:lnTo>
                  <a:pt x="47243" y="101084"/>
                </a:lnTo>
                <a:lnTo>
                  <a:pt x="47243" y="69080"/>
                </a:lnTo>
                <a:lnTo>
                  <a:pt x="103064" y="69080"/>
                </a:lnTo>
                <a:lnTo>
                  <a:pt x="108381" y="66032"/>
                </a:lnTo>
                <a:close/>
              </a:path>
              <a:path w="2016759" h="171450">
                <a:moveTo>
                  <a:pt x="2016252" y="66032"/>
                </a:moveTo>
                <a:lnTo>
                  <a:pt x="108381" y="66032"/>
                </a:lnTo>
                <a:lnTo>
                  <a:pt x="74833" y="85265"/>
                </a:lnTo>
                <a:lnTo>
                  <a:pt x="106991" y="104132"/>
                </a:lnTo>
                <a:lnTo>
                  <a:pt x="2016252" y="104132"/>
                </a:lnTo>
                <a:lnTo>
                  <a:pt x="2016252" y="66032"/>
                </a:lnTo>
                <a:close/>
              </a:path>
              <a:path w="2016759" h="171450">
                <a:moveTo>
                  <a:pt x="47243" y="69080"/>
                </a:moveTo>
                <a:lnTo>
                  <a:pt x="47243" y="101084"/>
                </a:lnTo>
                <a:lnTo>
                  <a:pt x="74833" y="85265"/>
                </a:lnTo>
                <a:lnTo>
                  <a:pt x="47243" y="69080"/>
                </a:lnTo>
                <a:close/>
              </a:path>
              <a:path w="2016759" h="171450">
                <a:moveTo>
                  <a:pt x="74833" y="85265"/>
                </a:moveTo>
                <a:lnTo>
                  <a:pt x="47243" y="101084"/>
                </a:lnTo>
                <a:lnTo>
                  <a:pt x="101796" y="101084"/>
                </a:lnTo>
                <a:lnTo>
                  <a:pt x="74833" y="85265"/>
                </a:lnTo>
                <a:close/>
              </a:path>
              <a:path w="2016759" h="171450">
                <a:moveTo>
                  <a:pt x="103064" y="69080"/>
                </a:moveTo>
                <a:lnTo>
                  <a:pt x="47243" y="69080"/>
                </a:lnTo>
                <a:lnTo>
                  <a:pt x="74833" y="85265"/>
                </a:lnTo>
                <a:lnTo>
                  <a:pt x="103064" y="69080"/>
                </a:lnTo>
                <a:close/>
              </a:path>
            </a:pathLst>
          </a:custGeom>
          <a:solidFill>
            <a:srgbClr val="FF3096"/>
          </a:solidFill>
        </p:spPr>
        <p:txBody>
          <a:bodyPr wrap="square" lIns="0" tIns="0" rIns="0" bIns="0" rtlCol="0"/>
          <a:lstStyle/>
          <a:p>
            <a:endParaRPr/>
          </a:p>
        </p:txBody>
      </p:sp>
      <p:sp>
        <p:nvSpPr>
          <p:cNvPr id="5" name="object 5"/>
          <p:cNvSpPr txBox="1"/>
          <p:nvPr/>
        </p:nvSpPr>
        <p:spPr>
          <a:xfrm>
            <a:off x="7708900" y="3473450"/>
            <a:ext cx="1744980" cy="738664"/>
          </a:xfrm>
          <a:prstGeom prst="rect">
            <a:avLst/>
          </a:prstGeom>
        </p:spPr>
        <p:txBody>
          <a:bodyPr vert="horz" wrap="square" lIns="0" tIns="0" rIns="0" bIns="0" rtlCol="0">
            <a:spAutoFit/>
          </a:bodyPr>
          <a:lstStyle/>
          <a:p>
            <a:pPr marL="12695" marR="5077"/>
            <a:r>
              <a:rPr sz="2400" spc="-5" dirty="0">
                <a:latin typeface="Comic Sans MS"/>
                <a:cs typeface="Comic Sans MS"/>
              </a:rPr>
              <a:t>Fines</a:t>
            </a:r>
            <a:r>
              <a:rPr sz="2400" spc="-5" dirty="0">
                <a:solidFill>
                  <a:srgbClr val="FF3096"/>
                </a:solidFill>
                <a:latin typeface="Comic Sans MS"/>
                <a:cs typeface="Comic Sans MS"/>
              </a:rPr>
              <a:t>  </a:t>
            </a:r>
            <a:r>
              <a:rPr sz="2400" spc="-5" dirty="0">
                <a:latin typeface="Comic Sans MS"/>
                <a:cs typeface="Comic Sans MS"/>
              </a:rPr>
              <a:t>gra</a:t>
            </a:r>
            <a:r>
              <a:rPr sz="2400" dirty="0">
                <a:latin typeface="Comic Sans MS"/>
                <a:cs typeface="Comic Sans MS"/>
              </a:rPr>
              <a:t>nul</a:t>
            </a:r>
            <a:r>
              <a:rPr sz="2400" spc="-5" dirty="0">
                <a:latin typeface="Comic Sans MS"/>
                <a:cs typeface="Comic Sans MS"/>
              </a:rPr>
              <a:t>ati</a:t>
            </a:r>
            <a:r>
              <a:rPr sz="2400" spc="5" dirty="0">
                <a:latin typeface="Comic Sans MS"/>
                <a:cs typeface="Comic Sans MS"/>
              </a:rPr>
              <a:t>o</a:t>
            </a:r>
            <a:r>
              <a:rPr sz="2400" dirty="0">
                <a:latin typeface="Comic Sans MS"/>
                <a:cs typeface="Comic Sans MS"/>
              </a:rPr>
              <a:t>ns</a:t>
            </a:r>
            <a:endParaRPr sz="2400">
              <a:latin typeface="Comic Sans MS"/>
              <a:cs typeface="Comic Sans MS"/>
            </a:endParaRPr>
          </a:p>
        </p:txBody>
      </p:sp>
      <p:sp>
        <p:nvSpPr>
          <p:cNvPr id="6" name="object 6"/>
          <p:cNvSpPr txBox="1"/>
          <p:nvPr/>
        </p:nvSpPr>
        <p:spPr>
          <a:xfrm>
            <a:off x="1535562" y="5812158"/>
            <a:ext cx="5913755" cy="615553"/>
          </a:xfrm>
          <a:prstGeom prst="rect">
            <a:avLst/>
          </a:prstGeom>
        </p:spPr>
        <p:txBody>
          <a:bodyPr vert="horz" wrap="square" lIns="0" tIns="0" rIns="0" bIns="0" rtlCol="0">
            <a:spAutoFit/>
          </a:bodyPr>
          <a:lstStyle/>
          <a:p>
            <a:pPr marL="12695">
              <a:tabLst>
                <a:tab pos="4670514" algn="l"/>
              </a:tabLst>
            </a:pPr>
            <a:r>
              <a:rPr sz="4000" i="1" spc="-425" dirty="0">
                <a:latin typeface="Times New Roman"/>
                <a:cs typeface="Times New Roman"/>
              </a:rPr>
              <a:t>G</a:t>
            </a:r>
            <a:r>
              <a:rPr sz="4000" i="1" spc="-254" dirty="0">
                <a:latin typeface="Times New Roman"/>
                <a:cs typeface="Times New Roman"/>
              </a:rPr>
              <a:t>ranul</a:t>
            </a:r>
            <a:r>
              <a:rPr sz="4000" i="1" spc="-290" dirty="0">
                <a:latin typeface="Times New Roman"/>
                <a:cs typeface="Times New Roman"/>
              </a:rPr>
              <a:t>o</a:t>
            </a:r>
            <a:r>
              <a:rPr sz="4000" i="1" spc="-300" dirty="0">
                <a:latin typeface="Times New Roman"/>
                <a:cs typeface="Times New Roman"/>
              </a:rPr>
              <a:t>c</a:t>
            </a:r>
            <a:r>
              <a:rPr sz="4000" i="1" spc="-304" dirty="0">
                <a:latin typeface="Times New Roman"/>
                <a:cs typeface="Times New Roman"/>
              </a:rPr>
              <a:t>y</a:t>
            </a:r>
            <a:r>
              <a:rPr sz="4000" i="1" spc="170" dirty="0">
                <a:latin typeface="Times New Roman"/>
                <a:cs typeface="Times New Roman"/>
              </a:rPr>
              <a:t>t</a:t>
            </a:r>
            <a:r>
              <a:rPr sz="4000" i="1" spc="-420" dirty="0">
                <a:latin typeface="Times New Roman"/>
                <a:cs typeface="Times New Roman"/>
              </a:rPr>
              <a:t>e</a:t>
            </a:r>
            <a:r>
              <a:rPr sz="4000" i="1" spc="-130" dirty="0">
                <a:latin typeface="Times New Roman"/>
                <a:cs typeface="Times New Roman"/>
              </a:rPr>
              <a:t> </a:t>
            </a:r>
            <a:r>
              <a:rPr sz="4000" i="1" spc="-180" dirty="0">
                <a:latin typeface="Times New Roman"/>
                <a:cs typeface="Times New Roman"/>
              </a:rPr>
              <a:t>N</a:t>
            </a:r>
            <a:r>
              <a:rPr sz="4000" i="1" spc="-109" dirty="0">
                <a:latin typeface="Times New Roman"/>
                <a:cs typeface="Times New Roman"/>
              </a:rPr>
              <a:t>e</a:t>
            </a:r>
            <a:r>
              <a:rPr sz="4000" i="1" spc="-120" dirty="0">
                <a:latin typeface="Times New Roman"/>
                <a:cs typeface="Times New Roman"/>
              </a:rPr>
              <a:t>ut</a:t>
            </a:r>
            <a:r>
              <a:rPr sz="4000" i="1" spc="-114" dirty="0">
                <a:latin typeface="Times New Roman"/>
                <a:cs typeface="Times New Roman"/>
              </a:rPr>
              <a:t>r</a:t>
            </a:r>
            <a:r>
              <a:rPr sz="4000" i="1" spc="-300" dirty="0">
                <a:latin typeface="Times New Roman"/>
                <a:cs typeface="Times New Roman"/>
              </a:rPr>
              <a:t>op</a:t>
            </a:r>
            <a:r>
              <a:rPr sz="4000" i="1" spc="-295" dirty="0">
                <a:latin typeface="Times New Roman"/>
                <a:cs typeface="Times New Roman"/>
              </a:rPr>
              <a:t>h</a:t>
            </a:r>
            <a:r>
              <a:rPr sz="4000" i="1" spc="-245" dirty="0">
                <a:latin typeface="Times New Roman"/>
                <a:cs typeface="Times New Roman"/>
              </a:rPr>
              <a:t>ile</a:t>
            </a:r>
            <a:r>
              <a:rPr sz="4000" i="1" dirty="0">
                <a:latin typeface="Times New Roman"/>
                <a:cs typeface="Times New Roman"/>
              </a:rPr>
              <a:t>	</a:t>
            </a:r>
            <a:r>
              <a:rPr sz="4000" i="1" spc="21" dirty="0">
                <a:latin typeface="Times New Roman"/>
                <a:cs typeface="Times New Roman"/>
              </a:rPr>
              <a:t>A</a:t>
            </a:r>
            <a:r>
              <a:rPr sz="4000" i="1" spc="-239" dirty="0">
                <a:latin typeface="Times New Roman"/>
                <a:cs typeface="Times New Roman"/>
              </a:rPr>
              <a:t>d</a:t>
            </a:r>
            <a:r>
              <a:rPr sz="4000" i="1" spc="-145" dirty="0">
                <a:latin typeface="Times New Roman"/>
                <a:cs typeface="Times New Roman"/>
              </a:rPr>
              <a:t>ulte</a:t>
            </a:r>
            <a:endParaRPr sz="40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31369" y="1403603"/>
            <a:ext cx="5632577" cy="4267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68504" y="5890387"/>
            <a:ext cx="6593205" cy="553998"/>
          </a:xfrm>
          <a:prstGeom prst="rect">
            <a:avLst/>
          </a:prstGeom>
        </p:spPr>
        <p:txBody>
          <a:bodyPr vert="horz" wrap="square" lIns="0" tIns="0" rIns="0" bIns="0" rtlCol="0">
            <a:spAutoFit/>
          </a:bodyPr>
          <a:lstStyle/>
          <a:p>
            <a:pPr marL="12695"/>
            <a:r>
              <a:rPr sz="3600" spc="-5" dirty="0">
                <a:solidFill>
                  <a:srgbClr val="000096"/>
                </a:solidFill>
                <a:latin typeface="Comic Sans MS"/>
                <a:cs typeface="Comic Sans MS"/>
              </a:rPr>
              <a:t>Granulocyte neutrophile</a:t>
            </a:r>
            <a:r>
              <a:rPr sz="3600" spc="-10" dirty="0">
                <a:solidFill>
                  <a:srgbClr val="000096"/>
                </a:solidFill>
                <a:latin typeface="Comic Sans MS"/>
                <a:cs typeface="Comic Sans MS"/>
              </a:rPr>
              <a:t> </a:t>
            </a:r>
            <a:r>
              <a:rPr sz="3600" spc="-5" dirty="0">
                <a:solidFill>
                  <a:srgbClr val="000096"/>
                </a:solidFill>
                <a:latin typeface="Comic Sans MS"/>
                <a:cs typeface="Comic Sans MS"/>
              </a:rPr>
              <a:t>adulte</a:t>
            </a:r>
            <a:endParaRPr sz="3600">
              <a:latin typeface="Comic Sans MS"/>
              <a:cs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t>° </a:t>
            </a:r>
            <a:r>
              <a:rPr lang="fr-FR" b="1" dirty="0"/>
              <a:t>F</a:t>
            </a:r>
            <a:r>
              <a:rPr lang="fr-FR" b="1" dirty="0" smtClean="0"/>
              <a:t>onction des neutrophiles : </a:t>
            </a:r>
          </a:p>
          <a:p>
            <a:pPr marL="0" indent="0">
              <a:buNone/>
            </a:pPr>
            <a:r>
              <a:rPr lang="fr-FR" dirty="0"/>
              <a:t>Les polynucléaires neutrophiles représentent la première ligne de défense de </a:t>
            </a:r>
            <a:r>
              <a:rPr lang="fr-FR" dirty="0" smtClean="0"/>
              <a:t>l’organisme: les </a:t>
            </a:r>
            <a:r>
              <a:rPr lang="fr-FR" dirty="0"/>
              <a:t>phénomènes de </a:t>
            </a:r>
            <a:r>
              <a:rPr lang="fr-FR" b="1" dirty="0"/>
              <a:t>diapédèse</a:t>
            </a:r>
            <a:r>
              <a:rPr lang="fr-FR" dirty="0"/>
              <a:t> leur permettent de quitter le milieu sanguin en passant </a:t>
            </a:r>
            <a:r>
              <a:rPr lang="fr-FR" dirty="0" smtClean="0"/>
              <a:t>entre les </a:t>
            </a:r>
            <a:r>
              <a:rPr lang="fr-FR" dirty="0"/>
              <a:t>cellules </a:t>
            </a:r>
            <a:r>
              <a:rPr lang="fr-FR" dirty="0" smtClean="0"/>
              <a:t>endothéliales. Les </a:t>
            </a:r>
            <a:r>
              <a:rPr lang="fr-FR" dirty="0"/>
              <a:t>propriétés </a:t>
            </a:r>
            <a:r>
              <a:rPr lang="fr-FR" dirty="0" smtClean="0"/>
              <a:t>de la </a:t>
            </a:r>
            <a:r>
              <a:rPr lang="fr-FR" b="1" dirty="0" smtClean="0"/>
              <a:t>phagocytose </a:t>
            </a:r>
            <a:r>
              <a:rPr lang="fr-FR" dirty="0" smtClean="0"/>
              <a:t>leur </a:t>
            </a:r>
            <a:r>
              <a:rPr lang="fr-FR" dirty="0"/>
              <a:t>permettent de détruire les agents étrangers </a:t>
            </a:r>
            <a:r>
              <a:rPr lang="fr-FR" dirty="0" smtClean="0"/>
              <a:t>notamment les bactéries grâce aux enzymes contenues dans les granulations. </a:t>
            </a:r>
            <a:endParaRPr lang="fr-FR" dirty="0"/>
          </a:p>
        </p:txBody>
      </p:sp>
    </p:spTree>
    <p:extLst>
      <p:ext uri="{BB962C8B-B14F-4D97-AF65-F5344CB8AC3E}">
        <p14:creationId xmlns:p14="http://schemas.microsoft.com/office/powerpoint/2010/main" val="417975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dirty="0"/>
          </a:p>
        </p:txBody>
      </p:sp>
      <p:sp>
        <p:nvSpPr>
          <p:cNvPr id="3" name="Espace réservé du contenu 2"/>
          <p:cNvSpPr>
            <a:spLocks noGrp="1"/>
          </p:cNvSpPr>
          <p:nvPr>
            <p:ph sz="half" idx="1"/>
          </p:nvPr>
        </p:nvSpPr>
        <p:spPr/>
        <p:txBody>
          <a:bodyPr/>
          <a:lstStyle/>
          <a:p>
            <a:pPr marL="0" indent="0">
              <a:buNone/>
            </a:pPr>
            <a:r>
              <a:rPr lang="fr-FR" b="1" dirty="0" smtClean="0">
                <a:solidFill>
                  <a:srgbClr val="00B0F0"/>
                </a:solidFill>
              </a:rPr>
              <a:t>Définition:</a:t>
            </a:r>
          </a:p>
          <a:p>
            <a:pPr marL="0" indent="0">
              <a:buNone/>
            </a:pPr>
            <a:r>
              <a:rPr lang="fr-FR" dirty="0" smtClean="0"/>
              <a:t>Le sang est un tissu conjonctif spécialisé, composé de  cellules(</a:t>
            </a:r>
            <a:r>
              <a:rPr lang="fr-FR" b="1" dirty="0" smtClean="0"/>
              <a:t>les</a:t>
            </a:r>
            <a:r>
              <a:rPr lang="fr-FR" b="1" dirty="0"/>
              <a:t>	éléments	</a:t>
            </a:r>
            <a:r>
              <a:rPr lang="fr-FR" b="1" dirty="0" smtClean="0"/>
              <a:t> figurés</a:t>
            </a:r>
            <a:r>
              <a:rPr lang="fr-FR" dirty="0" smtClean="0"/>
              <a:t>) réparties dans un liquide (</a:t>
            </a:r>
            <a:r>
              <a:rPr lang="fr-FR" b="1" dirty="0" smtClean="0"/>
              <a:t>le </a:t>
            </a:r>
            <a:r>
              <a:rPr lang="fr-FR" b="1" dirty="0"/>
              <a:t>plasma</a:t>
            </a:r>
            <a:r>
              <a:rPr lang="fr-FR" dirty="0"/>
              <a:t>). </a:t>
            </a:r>
            <a:endParaRPr lang="fr-FR" dirty="0" smtClean="0"/>
          </a:p>
          <a:p>
            <a:pPr marL="0" indent="0">
              <a:buNone/>
            </a:pPr>
            <a:r>
              <a:rPr lang="fr-FR" dirty="0" smtClean="0"/>
              <a:t>L'ensemble </a:t>
            </a:r>
            <a:r>
              <a:rPr lang="fr-FR" dirty="0"/>
              <a:t>est véhiculé dans les vaisseaux  sanguin</a:t>
            </a: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92800" y="2635250"/>
            <a:ext cx="4800600" cy="382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59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N.B. </a:t>
            </a:r>
            <a:r>
              <a:rPr lang="fr-FR" dirty="0"/>
              <a:t>La </a:t>
            </a:r>
            <a:r>
              <a:rPr lang="fr-FR" b="1" dirty="0"/>
              <a:t>diapédèse</a:t>
            </a:r>
            <a:r>
              <a:rPr lang="fr-FR" dirty="0"/>
              <a:t> est le mécanisme par lequel un </a:t>
            </a:r>
            <a:r>
              <a:rPr lang="fr-FR" dirty="0" smtClean="0"/>
              <a:t>leucocyte s'insinue </a:t>
            </a:r>
            <a:r>
              <a:rPr lang="fr-FR" dirty="0"/>
              <a:t>entre les cellules </a:t>
            </a:r>
            <a:r>
              <a:rPr lang="fr-FR" dirty="0" smtClean="0"/>
              <a:t>endothéliales d'un</a:t>
            </a:r>
            <a:r>
              <a:rPr lang="fr-FR" dirty="0"/>
              <a:t> </a:t>
            </a:r>
            <a:r>
              <a:rPr lang="fr-FR" dirty="0" smtClean="0"/>
              <a:t>capillaire sanguin</a:t>
            </a:r>
            <a:r>
              <a:rPr lang="fr-FR" dirty="0"/>
              <a:t> en réponse à </a:t>
            </a:r>
            <a:r>
              <a:rPr lang="fr-FR" dirty="0" smtClean="0"/>
              <a:t>des signaux </a:t>
            </a:r>
            <a:r>
              <a:rPr lang="fr-FR" dirty="0"/>
              <a:t>chimiques inflammatoires.</a:t>
            </a:r>
          </a:p>
        </p:txBody>
      </p:sp>
    </p:spTree>
    <p:extLst>
      <p:ext uri="{BB962C8B-B14F-4D97-AF65-F5344CB8AC3E}">
        <p14:creationId xmlns:p14="http://schemas.microsoft.com/office/powerpoint/2010/main" val="340521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lnSpcReduction="10000"/>
          </a:bodyPr>
          <a:lstStyle/>
          <a:p>
            <a:pPr marL="0" indent="0">
              <a:buNone/>
            </a:pPr>
            <a:r>
              <a:rPr lang="fr-FR" b="1" dirty="0" smtClean="0">
                <a:solidFill>
                  <a:srgbClr val="00B0F0"/>
                </a:solidFill>
              </a:rPr>
              <a:t>B- Granulocytes éosinophiles ou acidophiles:</a:t>
            </a:r>
            <a:endParaRPr lang="fr-FR" b="1" dirty="0">
              <a:solidFill>
                <a:srgbClr val="00B0F0"/>
              </a:solidFill>
            </a:endParaRPr>
          </a:p>
          <a:p>
            <a:pPr marL="0" indent="0">
              <a:buNone/>
            </a:pPr>
            <a:r>
              <a:rPr lang="fr-FR" dirty="0"/>
              <a:t>Ces cellules représentent </a:t>
            </a:r>
            <a:r>
              <a:rPr lang="fr-FR" dirty="0" smtClean="0"/>
              <a:t>2à 4 % </a:t>
            </a:r>
            <a:r>
              <a:rPr lang="fr-FR" dirty="0"/>
              <a:t>des </a:t>
            </a:r>
            <a:r>
              <a:rPr lang="fr-FR" dirty="0" smtClean="0"/>
              <a:t>globules blancs. </a:t>
            </a:r>
          </a:p>
          <a:p>
            <a:pPr marL="0" indent="0">
              <a:buNone/>
            </a:pPr>
            <a:r>
              <a:rPr lang="fr-FR" dirty="0" smtClean="0"/>
              <a:t>En microscopie optique, leur diamètre est de 10 à 14 µm, le noyau est généralement bilobé, le cytoplasme est riche en granulations acidophiles volumineuse de taille régulière et sont de type </a:t>
            </a:r>
            <a:r>
              <a:rPr lang="fr-FR" dirty="0" err="1" smtClean="0"/>
              <a:t>lysosomale</a:t>
            </a:r>
            <a:r>
              <a:rPr lang="fr-FR" dirty="0" smtClean="0"/>
              <a:t>.</a:t>
            </a:r>
          </a:p>
          <a:p>
            <a:pPr marL="0" indent="0">
              <a:buNone/>
            </a:pPr>
            <a:endParaRPr lang="fr-F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02363" y="2330450"/>
            <a:ext cx="4491037" cy="314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3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t>Rôles</a:t>
            </a:r>
            <a:r>
              <a:rPr lang="fr-FR" dirty="0"/>
              <a:t> : lutte contre les larves  parasitaires + destruction  des complexes AG-ATC</a:t>
            </a:r>
          </a:p>
          <a:p>
            <a:pPr marL="0" indent="0">
              <a:buNone/>
            </a:pPr>
            <a:endParaRPr lang="fr-FR" dirty="0"/>
          </a:p>
        </p:txBody>
      </p:sp>
    </p:spTree>
    <p:extLst>
      <p:ext uri="{BB962C8B-B14F-4D97-AF65-F5344CB8AC3E}">
        <p14:creationId xmlns:p14="http://schemas.microsoft.com/office/powerpoint/2010/main" val="3207549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20000"/>
          </a:bodyPr>
          <a:lstStyle/>
          <a:p>
            <a:pPr marL="0" indent="0">
              <a:buNone/>
            </a:pPr>
            <a:r>
              <a:rPr lang="fr-FR" b="1" dirty="0" smtClean="0">
                <a:solidFill>
                  <a:srgbClr val="00B0F0"/>
                </a:solidFill>
              </a:rPr>
              <a:t>C- Granulocytes Basophiles</a:t>
            </a:r>
            <a:endParaRPr lang="fr-FR" b="1" dirty="0">
              <a:solidFill>
                <a:srgbClr val="00B0F0"/>
              </a:solidFill>
            </a:endParaRPr>
          </a:p>
          <a:p>
            <a:pPr marL="0" indent="0">
              <a:buNone/>
            </a:pPr>
            <a:r>
              <a:rPr lang="fr-FR" dirty="0"/>
              <a:t>Ces cellules sont les moins nombreuses des polynucléaires, (</a:t>
            </a:r>
            <a:r>
              <a:rPr lang="fr-FR" dirty="0" smtClean="0"/>
              <a:t>0,5 </a:t>
            </a:r>
            <a:r>
              <a:rPr lang="fr-FR" dirty="0"/>
              <a:t>à 1 % de l'ensemble </a:t>
            </a:r>
            <a:r>
              <a:rPr lang="fr-FR" dirty="0" smtClean="0"/>
              <a:t>des globules </a:t>
            </a:r>
            <a:r>
              <a:rPr lang="fr-FR" dirty="0"/>
              <a:t>blancs). </a:t>
            </a:r>
            <a:endParaRPr lang="fr-FR" dirty="0" smtClean="0"/>
          </a:p>
          <a:p>
            <a:pPr marL="0" indent="0">
              <a:buNone/>
            </a:pPr>
            <a:r>
              <a:rPr lang="fr-FR" dirty="0" smtClean="0"/>
              <a:t>En </a:t>
            </a:r>
            <a:r>
              <a:rPr lang="fr-FR" dirty="0"/>
              <a:t>microscopie optique, ces cellules ont un diamètre de 10 à 14 µm. Leur noyau </a:t>
            </a:r>
            <a:r>
              <a:rPr lang="fr-FR" dirty="0" smtClean="0"/>
              <a:t>est contracté en deux lobes ,généralement </a:t>
            </a:r>
            <a:r>
              <a:rPr lang="fr-FR" dirty="0"/>
              <a:t>masqué par </a:t>
            </a:r>
            <a:r>
              <a:rPr lang="fr-FR" dirty="0" smtClean="0"/>
              <a:t>les nombreuses granulations. Ces granulations sont basophiles volumineuses et de taille irrégulière et ne sont pas des lysosomes.</a:t>
            </a:r>
          </a:p>
          <a:p>
            <a:pPr marL="0" indent="0">
              <a:buNone/>
            </a:pPr>
            <a:endParaRPr lang="fr-FR" dirty="0"/>
          </a:p>
        </p:txBody>
      </p:sp>
      <p:pic>
        <p:nvPicPr>
          <p:cNvPr id="5" name="Espace réservé du contenu 4"/>
          <p:cNvPicPr>
            <a:picLocks noGrp="1" noChangeAspect="1"/>
          </p:cNvPicPr>
          <p:nvPr>
            <p:ph sz="half" idx="2"/>
          </p:nvPr>
        </p:nvPicPr>
        <p:blipFill>
          <a:blip r:embed="rId2"/>
          <a:stretch>
            <a:fillRect/>
          </a:stretch>
        </p:blipFill>
        <p:spPr>
          <a:xfrm>
            <a:off x="6413500" y="2482850"/>
            <a:ext cx="4506913" cy="4080742"/>
          </a:xfrm>
          <a:prstGeom prst="rect">
            <a:avLst/>
          </a:prstGeom>
        </p:spPr>
      </p:pic>
    </p:spTree>
    <p:extLst>
      <p:ext uri="{BB962C8B-B14F-4D97-AF65-F5344CB8AC3E}">
        <p14:creationId xmlns:p14="http://schemas.microsoft.com/office/powerpoint/2010/main" val="64662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pPr marL="0" indent="0">
              <a:buNone/>
            </a:pPr>
            <a:r>
              <a:rPr lang="fr-FR" b="1" dirty="0"/>
              <a:t>Rôles</a:t>
            </a:r>
            <a:r>
              <a:rPr lang="fr-FR" dirty="0"/>
              <a:t> : synthèse d’histamine + héparine</a:t>
            </a:r>
          </a:p>
          <a:p>
            <a:pPr marL="0" indent="0">
              <a:buNone/>
            </a:pPr>
            <a:endParaRPr lang="fr-FR" dirty="0"/>
          </a:p>
        </p:txBody>
      </p:sp>
    </p:spTree>
    <p:extLst>
      <p:ext uri="{BB962C8B-B14F-4D97-AF65-F5344CB8AC3E}">
        <p14:creationId xmlns:p14="http://schemas.microsoft.com/office/powerpoint/2010/main" val="2696053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solidFill>
                  <a:srgbClr val="00B0F0"/>
                </a:solidFill>
              </a:rPr>
              <a:t>2-2- Les leucocytes hyalins</a:t>
            </a:r>
          </a:p>
          <a:p>
            <a:pPr>
              <a:buNone/>
            </a:pPr>
            <a:r>
              <a:rPr lang="fr-FR" dirty="0" smtClean="0"/>
              <a:t>Sont de deux types:</a:t>
            </a:r>
          </a:p>
          <a:p>
            <a:pPr>
              <a:buNone/>
            </a:pPr>
            <a:r>
              <a:rPr lang="fr-FR" b="1" dirty="0" smtClean="0"/>
              <a:t>*Monocytes </a:t>
            </a:r>
          </a:p>
          <a:p>
            <a:pPr>
              <a:buNone/>
            </a:pPr>
            <a:r>
              <a:rPr lang="fr-FR" b="1" dirty="0" smtClean="0"/>
              <a:t>*Lymphocytes</a:t>
            </a:r>
            <a:endParaRPr lang="fr-FR"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dirty="0"/>
          </a:p>
        </p:txBody>
      </p:sp>
      <p:sp>
        <p:nvSpPr>
          <p:cNvPr id="3" name="Espace réservé du contenu 2"/>
          <p:cNvSpPr>
            <a:spLocks noGrp="1"/>
          </p:cNvSpPr>
          <p:nvPr>
            <p:ph sz="half" idx="1"/>
          </p:nvPr>
        </p:nvSpPr>
        <p:spPr/>
        <p:txBody>
          <a:bodyPr>
            <a:normAutofit fontScale="85000" lnSpcReduction="10000"/>
          </a:bodyPr>
          <a:lstStyle/>
          <a:p>
            <a:pPr marL="0" indent="0">
              <a:buNone/>
            </a:pPr>
            <a:r>
              <a:rPr lang="fr-FR" b="1" dirty="0" smtClean="0">
                <a:solidFill>
                  <a:srgbClr val="00B0F0"/>
                </a:solidFill>
              </a:rPr>
              <a:t>A- Les </a:t>
            </a:r>
            <a:r>
              <a:rPr lang="fr-FR" b="1" dirty="0">
                <a:solidFill>
                  <a:srgbClr val="00B0F0"/>
                </a:solidFill>
              </a:rPr>
              <a:t>Monocyte</a:t>
            </a:r>
          </a:p>
          <a:p>
            <a:pPr marL="0" indent="0">
              <a:buNone/>
            </a:pPr>
            <a:r>
              <a:rPr lang="fr-FR" dirty="0"/>
              <a:t>-Les plus volumineuses des cellules du </a:t>
            </a:r>
            <a:r>
              <a:rPr lang="fr-FR" dirty="0" smtClean="0"/>
              <a:t>sang. Ces </a:t>
            </a:r>
            <a:r>
              <a:rPr lang="fr-FR" dirty="0"/>
              <a:t>cellules ont une durée de vie dans le milieu sanguin très courte (environ 24 heures</a:t>
            </a:r>
            <a:r>
              <a:rPr lang="fr-FR" dirty="0" smtClean="0"/>
              <a:t>). Elles </a:t>
            </a:r>
            <a:r>
              <a:rPr lang="fr-FR" dirty="0"/>
              <a:t>passent ensuite dans les tissus où elles se différencient en macrophages. </a:t>
            </a:r>
            <a:endParaRPr lang="fr-FR" dirty="0" smtClean="0"/>
          </a:p>
          <a:p>
            <a:pPr marL="0" indent="0">
              <a:buNone/>
            </a:pPr>
            <a:r>
              <a:rPr lang="fr-FR" dirty="0" smtClean="0"/>
              <a:t>En </a:t>
            </a:r>
            <a:r>
              <a:rPr lang="fr-FR" dirty="0"/>
              <a:t>microscopie optique, </a:t>
            </a:r>
            <a:r>
              <a:rPr lang="fr-FR" dirty="0" smtClean="0"/>
              <a:t>ces cellules ont un </a:t>
            </a:r>
            <a:r>
              <a:rPr lang="fr-FR" dirty="0"/>
              <a:t>diamètre de 15 à 20µm.</a:t>
            </a:r>
            <a:endParaRPr lang="fr-FR" dirty="0" smtClean="0"/>
          </a:p>
          <a:p>
            <a:pPr marL="0" indent="0">
              <a:buNone/>
            </a:pPr>
            <a:r>
              <a:rPr lang="fr-FR" dirty="0" smtClean="0"/>
              <a:t>- Jeune </a:t>
            </a:r>
            <a:r>
              <a:rPr lang="fr-FR" dirty="0"/>
              <a:t>monocyte : noyau arrondi  </a:t>
            </a:r>
          </a:p>
          <a:p>
            <a:pPr marL="0" indent="0">
              <a:buNone/>
            </a:pPr>
            <a:r>
              <a:rPr lang="fr-FR" dirty="0"/>
              <a:t>- Monocyte adulte: noyau  réniforme et excentrique.</a:t>
            </a:r>
          </a:p>
          <a:p>
            <a:pPr marL="0" indent="0">
              <a:buNone/>
            </a:pPr>
            <a:endParaRPr lang="fr-FR"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42063" y="2648049"/>
            <a:ext cx="5537200" cy="408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615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pPr marL="0" indent="0">
              <a:buNone/>
            </a:pPr>
            <a:r>
              <a:rPr lang="fr-FR" b="1" dirty="0"/>
              <a:t>Rôle: </a:t>
            </a:r>
            <a:r>
              <a:rPr lang="fr-FR" dirty="0"/>
              <a:t>Leur activité principale est l'endocytose des </a:t>
            </a:r>
            <a:r>
              <a:rPr lang="fr-FR" smtClean="0"/>
              <a:t>débris cellulaires </a:t>
            </a:r>
            <a:r>
              <a:rPr lang="fr-FR" dirty="0"/>
              <a:t>ou </a:t>
            </a:r>
            <a:r>
              <a:rPr lang="fr-FR" dirty="0" smtClean="0"/>
              <a:t>des cellules </a:t>
            </a:r>
            <a:r>
              <a:rPr lang="fr-FR" dirty="0"/>
              <a:t>âgées, qu'ils digèrent ensuite grâce à leur </a:t>
            </a:r>
            <a:r>
              <a:rPr lang="fr-FR" dirty="0" smtClean="0"/>
              <a:t>système </a:t>
            </a:r>
            <a:r>
              <a:rPr lang="fr-FR" dirty="0" err="1" smtClean="0"/>
              <a:t>lysosomial</a:t>
            </a:r>
            <a:r>
              <a:rPr lang="fr-FR" dirty="0" smtClean="0"/>
              <a:t> : </a:t>
            </a:r>
            <a:r>
              <a:rPr lang="fr-FR" b="1" dirty="0" smtClean="0"/>
              <a:t>phagocytose</a:t>
            </a:r>
            <a:endParaRPr lang="fr-FR" b="1" dirty="0"/>
          </a:p>
        </p:txBody>
      </p:sp>
    </p:spTree>
    <p:extLst>
      <p:ext uri="{BB962C8B-B14F-4D97-AF65-F5344CB8AC3E}">
        <p14:creationId xmlns:p14="http://schemas.microsoft.com/office/powerpoint/2010/main" val="2411741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70000" lnSpcReduction="20000"/>
          </a:bodyPr>
          <a:lstStyle/>
          <a:p>
            <a:pPr marL="12697">
              <a:buNone/>
            </a:pPr>
            <a:r>
              <a:rPr lang="fr-FR" sz="4000" b="1" spc="-5" dirty="0">
                <a:solidFill>
                  <a:srgbClr val="00B0F0"/>
                </a:solidFill>
                <a:latin typeface="+mj-lt"/>
                <a:cs typeface="Arial"/>
              </a:rPr>
              <a:t> </a:t>
            </a:r>
            <a:r>
              <a:rPr lang="fr-FR" sz="4000" b="1" spc="-5" dirty="0" smtClean="0">
                <a:solidFill>
                  <a:srgbClr val="00B0F0"/>
                </a:solidFill>
                <a:cs typeface="Arial"/>
              </a:rPr>
              <a:t>B- Lymphocytes</a:t>
            </a:r>
          </a:p>
          <a:p>
            <a:pPr marL="12697">
              <a:buNone/>
            </a:pPr>
            <a:endParaRPr lang="fr-FR" spc="-5" dirty="0">
              <a:cs typeface="Arial"/>
            </a:endParaRPr>
          </a:p>
          <a:p>
            <a:pPr marL="12697">
              <a:buNone/>
            </a:pPr>
            <a:r>
              <a:rPr lang="fr-FR" spc="-5" dirty="0" smtClean="0">
                <a:cs typeface="Arial"/>
              </a:rPr>
              <a:t>- Forme </a:t>
            </a:r>
            <a:r>
              <a:rPr lang="fr-FR" spc="-5" dirty="0">
                <a:cs typeface="Arial"/>
              </a:rPr>
              <a:t>arrondie</a:t>
            </a:r>
            <a:endParaRPr lang="fr-FR" dirty="0" smtClean="0">
              <a:cs typeface="Arial"/>
            </a:endParaRPr>
          </a:p>
          <a:p>
            <a:pPr marL="12697">
              <a:spcBef>
                <a:spcPts val="1475"/>
              </a:spcBef>
              <a:buNone/>
            </a:pPr>
            <a:r>
              <a:rPr lang="fr-FR" spc="-5" dirty="0" smtClean="0">
                <a:cs typeface="Arial"/>
              </a:rPr>
              <a:t>- Taille </a:t>
            </a:r>
            <a:r>
              <a:rPr lang="fr-FR" spc="-5" dirty="0">
                <a:cs typeface="Arial"/>
              </a:rPr>
              <a:t>variable, le plus souvent petite (7 à 8</a:t>
            </a:r>
            <a:r>
              <a:rPr lang="fr-FR" spc="95" dirty="0">
                <a:cs typeface="Arial"/>
              </a:rPr>
              <a:t> </a:t>
            </a:r>
            <a:r>
              <a:rPr lang="fr-FR" spc="-10" dirty="0">
                <a:cs typeface="Arial"/>
              </a:rPr>
              <a:t>µm).</a:t>
            </a:r>
            <a:endParaRPr lang="fr-FR" sz="4000" dirty="0">
              <a:cs typeface="Times New Roman"/>
            </a:endParaRPr>
          </a:p>
          <a:p>
            <a:pPr marL="12697" marR="5078">
              <a:buNone/>
            </a:pPr>
            <a:endParaRPr lang="fr-FR" spc="-5" dirty="0">
              <a:cs typeface="Arial"/>
            </a:endParaRPr>
          </a:p>
          <a:p>
            <a:pPr marL="12697" marR="5078">
              <a:buNone/>
            </a:pPr>
            <a:r>
              <a:rPr lang="fr-FR" spc="-5" dirty="0" smtClean="0">
                <a:cs typeface="Arial"/>
              </a:rPr>
              <a:t>- Noyau </a:t>
            </a:r>
            <a:r>
              <a:rPr lang="fr-FR" spc="-5" dirty="0">
                <a:cs typeface="Arial"/>
              </a:rPr>
              <a:t>sphérique, occupant la presque totalité du volume de  la</a:t>
            </a:r>
            <a:r>
              <a:rPr lang="fr-FR" spc="-95" dirty="0">
                <a:cs typeface="Arial"/>
              </a:rPr>
              <a:t> </a:t>
            </a:r>
            <a:r>
              <a:rPr lang="fr-FR" dirty="0" smtClean="0">
                <a:cs typeface="Arial"/>
              </a:rPr>
              <a:t>cellule.</a:t>
            </a:r>
          </a:p>
          <a:p>
            <a:pPr marL="12697" marR="663446">
              <a:lnSpc>
                <a:spcPts val="2869"/>
              </a:lnSpc>
              <a:buNone/>
            </a:pPr>
            <a:endParaRPr lang="fr-FR" sz="4000" spc="-5" dirty="0">
              <a:cs typeface="Times New Roman"/>
            </a:endParaRPr>
          </a:p>
          <a:p>
            <a:pPr marL="12697" marR="663446">
              <a:lnSpc>
                <a:spcPts val="2869"/>
              </a:lnSpc>
              <a:buNone/>
            </a:pPr>
            <a:r>
              <a:rPr lang="fr-FR" sz="4000" spc="-5" dirty="0" smtClean="0">
                <a:cs typeface="Times New Roman"/>
              </a:rPr>
              <a:t>- </a:t>
            </a:r>
            <a:r>
              <a:rPr lang="fr-FR" spc="-5" dirty="0" smtClean="0">
                <a:cs typeface="Arial"/>
              </a:rPr>
              <a:t>Cytoplasme</a:t>
            </a:r>
            <a:r>
              <a:rPr lang="fr-FR" spc="-5" dirty="0">
                <a:cs typeface="Arial"/>
              </a:rPr>
              <a:t>, réduit à une mince couronne contenant les  organites cellulaires</a:t>
            </a:r>
            <a:r>
              <a:rPr lang="fr-FR" spc="21" dirty="0">
                <a:cs typeface="Arial"/>
              </a:rPr>
              <a:t> </a:t>
            </a:r>
            <a:r>
              <a:rPr lang="fr-FR" spc="-5" dirty="0">
                <a:cs typeface="Arial"/>
              </a:rPr>
              <a:t>habituels.</a:t>
            </a:r>
          </a:p>
          <a:p>
            <a:pPr marL="12697" marR="663446">
              <a:lnSpc>
                <a:spcPts val="2869"/>
              </a:lnSpc>
              <a:buNone/>
            </a:pPr>
            <a:endParaRPr lang="fr-FR" spc="-5" dirty="0">
              <a:cs typeface="Arial"/>
            </a:endParaRPr>
          </a:p>
          <a:p>
            <a:pPr marL="12697" marR="663446">
              <a:lnSpc>
                <a:spcPts val="2869"/>
              </a:lnSpc>
              <a:buNone/>
            </a:pPr>
            <a:r>
              <a:rPr lang="fr-FR" spc="-5" dirty="0" smtClean="0">
                <a:cs typeface="Arial"/>
              </a:rPr>
              <a:t>-</a:t>
            </a:r>
            <a:r>
              <a:rPr lang="fr-FR" b="1" spc="-5" dirty="0" smtClean="0">
                <a:cs typeface="Arial"/>
              </a:rPr>
              <a:t> </a:t>
            </a:r>
            <a:r>
              <a:rPr lang="fr-FR" b="1" dirty="0" smtClean="0"/>
              <a:t>Rôle</a:t>
            </a:r>
            <a:r>
              <a:rPr lang="fr-FR" dirty="0" smtClean="0"/>
              <a:t>: immunité spécifique.</a:t>
            </a:r>
          </a:p>
          <a:p>
            <a:pPr marL="12697" marR="663446">
              <a:lnSpc>
                <a:spcPts val="2869"/>
              </a:lnSpc>
              <a:buNone/>
            </a:pPr>
            <a:endParaRPr lang="fr-FR" dirty="0" smtClean="0">
              <a:cs typeface="Arial"/>
            </a:endParaRPr>
          </a:p>
          <a:p>
            <a:endParaRPr lang="fr-FR"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1100" y="2330450"/>
            <a:ext cx="5537200" cy="467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20000"/>
          </a:bodyPr>
          <a:lstStyle/>
          <a:p>
            <a:pPr marL="0" indent="0">
              <a:buNone/>
            </a:pPr>
            <a:r>
              <a:rPr lang="fr-FR" b="1" dirty="0" smtClean="0">
                <a:solidFill>
                  <a:srgbClr val="00B0F0"/>
                </a:solidFill>
              </a:rPr>
              <a:t>3- </a:t>
            </a:r>
            <a:r>
              <a:rPr lang="fr-FR" b="1" dirty="0">
                <a:solidFill>
                  <a:srgbClr val="00B0F0"/>
                </a:solidFill>
              </a:rPr>
              <a:t>Plaquettes sanguines ou  </a:t>
            </a:r>
            <a:r>
              <a:rPr lang="fr-FR" b="1" dirty="0" smtClean="0">
                <a:solidFill>
                  <a:srgbClr val="00B0F0"/>
                </a:solidFill>
              </a:rPr>
              <a:t>Thrombocytes</a:t>
            </a:r>
          </a:p>
          <a:p>
            <a:pPr marL="0" indent="0">
              <a:buNone/>
            </a:pPr>
            <a:r>
              <a:rPr lang="fr-FR" b="1" dirty="0" smtClean="0">
                <a:solidFill>
                  <a:srgbClr val="00B0F0"/>
                </a:solidFill>
              </a:rPr>
              <a:t>- </a:t>
            </a:r>
            <a:r>
              <a:rPr lang="fr-FR" dirty="0" smtClean="0"/>
              <a:t>Sont des disques biconvexes ovales ou arrondis, anucléés.</a:t>
            </a:r>
          </a:p>
          <a:p>
            <a:pPr marL="0" indent="0">
              <a:buNone/>
            </a:pPr>
            <a:r>
              <a:rPr lang="fr-FR" dirty="0" smtClean="0"/>
              <a:t>-</a:t>
            </a:r>
            <a:r>
              <a:rPr lang="fr-FR" dirty="0"/>
              <a:t> Sur un frottis coloré au M.G.G, les thrombocytes apparaissent comme des fragments cellulaires de 2 à 5 µ, dans lesquels </a:t>
            </a:r>
            <a:r>
              <a:rPr lang="fr-FR" dirty="0" smtClean="0"/>
              <a:t>on distingue </a:t>
            </a:r>
            <a:r>
              <a:rPr lang="fr-FR" dirty="0"/>
              <a:t>deux zones : le centre de </a:t>
            </a:r>
            <a:r>
              <a:rPr lang="fr-FR" dirty="0" smtClean="0"/>
              <a:t>la cellule </a:t>
            </a:r>
            <a:r>
              <a:rPr lang="fr-FR" dirty="0"/>
              <a:t>(</a:t>
            </a:r>
            <a:r>
              <a:rPr lang="fr-FR" dirty="0" err="1"/>
              <a:t>granulomère</a:t>
            </a:r>
            <a:r>
              <a:rPr lang="fr-FR" dirty="0"/>
              <a:t> ) contenant des granulations et la périphérie (</a:t>
            </a:r>
            <a:r>
              <a:rPr lang="fr-FR" dirty="0" err="1"/>
              <a:t>hyalomère</a:t>
            </a:r>
            <a:r>
              <a:rPr lang="fr-FR" dirty="0"/>
              <a:t>) plus </a:t>
            </a:r>
            <a:r>
              <a:rPr lang="fr-FR" dirty="0" smtClean="0"/>
              <a:t>homogène.</a:t>
            </a:r>
          </a:p>
          <a:p>
            <a:pPr marL="0" indent="0">
              <a:buNone/>
            </a:pPr>
            <a:endParaRPr lang="fr-FR" dirty="0"/>
          </a:p>
          <a:p>
            <a:pPr marL="0" indent="0">
              <a:buNone/>
            </a:pPr>
            <a:endParaRPr lang="fr-FR" dirty="0"/>
          </a:p>
          <a:p>
            <a:pPr marL="0" indent="0">
              <a:buNone/>
            </a:pPr>
            <a:endParaRPr lang="fr-FR"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1459" y="2605256"/>
            <a:ext cx="5078408" cy="41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dirty="0"/>
          </a:p>
        </p:txBody>
      </p:sp>
      <p:sp>
        <p:nvSpPr>
          <p:cNvPr id="6" name="Espace réservé du contenu 5"/>
          <p:cNvSpPr>
            <a:spLocks noGrp="1"/>
          </p:cNvSpPr>
          <p:nvPr>
            <p:ph idx="1"/>
          </p:nvPr>
        </p:nvSpPr>
        <p:spPr/>
        <p:txBody>
          <a:bodyPr/>
          <a:lstStyle/>
          <a:p>
            <a:pPr marL="0" indent="0">
              <a:buNone/>
            </a:pPr>
            <a:r>
              <a:rPr lang="fr-FR" b="1" dirty="0" smtClean="0"/>
              <a:t>Le plasma </a:t>
            </a:r>
            <a:r>
              <a:rPr lang="fr-FR" dirty="0" smtClean="0"/>
              <a:t>constitue </a:t>
            </a:r>
            <a:r>
              <a:rPr lang="fr-FR" b="1" dirty="0" smtClean="0"/>
              <a:t>55% </a:t>
            </a:r>
            <a:r>
              <a:rPr lang="fr-FR" dirty="0" smtClean="0"/>
              <a:t>du sang total.</a:t>
            </a:r>
          </a:p>
          <a:p>
            <a:pPr marL="0" indent="0">
              <a:buNone/>
            </a:pPr>
            <a:r>
              <a:rPr lang="fr-FR" b="1" dirty="0" smtClean="0"/>
              <a:t>Les éléments figurés </a:t>
            </a:r>
            <a:r>
              <a:rPr lang="fr-FR" dirty="0" smtClean="0"/>
              <a:t>constituent </a:t>
            </a:r>
            <a:r>
              <a:rPr lang="fr-FR" b="1" dirty="0" smtClean="0"/>
              <a:t>45% </a:t>
            </a:r>
            <a:r>
              <a:rPr lang="fr-FR" dirty="0" smtClean="0"/>
              <a:t>du sang total et sont de trois types: </a:t>
            </a:r>
            <a:r>
              <a:rPr lang="fr-FR" b="1" dirty="0" smtClean="0"/>
              <a:t>Les globules rouges, les globules blancs et les plaquettes sanguines</a:t>
            </a:r>
            <a:r>
              <a:rPr lang="fr-FR" dirty="0" smtClean="0"/>
              <a:t>.</a:t>
            </a:r>
            <a:endParaRPr lang="fr-FR" dirty="0"/>
          </a:p>
        </p:txBody>
      </p:sp>
    </p:spTree>
    <p:extLst>
      <p:ext uri="{BB962C8B-B14F-4D97-AF65-F5344CB8AC3E}">
        <p14:creationId xmlns:p14="http://schemas.microsoft.com/office/powerpoint/2010/main" val="3553631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Tx/>
              <a:buChar char="-"/>
            </a:pPr>
            <a:r>
              <a:rPr lang="fr-FR" dirty="0" smtClean="0"/>
              <a:t>Les granulations contiennent les facteurs activateurs de l’hémostase , l’ADP, du calcium, la sérotonine.</a:t>
            </a:r>
          </a:p>
          <a:p>
            <a:pPr>
              <a:buFontTx/>
              <a:buChar char="-"/>
            </a:pPr>
            <a:r>
              <a:rPr lang="fr-FR" dirty="0"/>
              <a:t>Le cytosquelette des thrombocytes est riche en protéines contractiles.</a:t>
            </a:r>
          </a:p>
          <a:p>
            <a:pPr>
              <a:buFontTx/>
              <a:buChar char="-"/>
            </a:pPr>
            <a:r>
              <a:rPr lang="fr-FR" dirty="0"/>
              <a:t>Les plaquettes mettent quand elles sont activées de nombreux pseudopodes.</a:t>
            </a:r>
          </a:p>
          <a:p>
            <a:pPr>
              <a:buFontTx/>
              <a:buChar char="-"/>
            </a:pPr>
            <a:r>
              <a:rPr lang="fr-FR" b="1" dirty="0"/>
              <a:t>Rôle: </a:t>
            </a:r>
            <a:r>
              <a:rPr lang="fr-FR" dirty="0" smtClean="0"/>
              <a:t>Hémostase</a:t>
            </a:r>
            <a:r>
              <a:rPr lang="fr-FR" dirty="0"/>
              <a:t>.</a:t>
            </a:r>
          </a:p>
          <a:p>
            <a:pPr>
              <a:buFontTx/>
              <a:buChar char="-"/>
            </a:pPr>
            <a:endParaRPr lang="fr-FR" dirty="0"/>
          </a:p>
        </p:txBody>
      </p:sp>
    </p:spTree>
    <p:extLst>
      <p:ext uri="{BB962C8B-B14F-4D97-AF65-F5344CB8AC3E}">
        <p14:creationId xmlns:p14="http://schemas.microsoft.com/office/powerpoint/2010/main" val="2355371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21725" y="1345176"/>
            <a:ext cx="6002909" cy="451700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52063" y="1618488"/>
            <a:ext cx="792480" cy="1369060"/>
          </a:xfrm>
          <a:custGeom>
            <a:avLst/>
            <a:gdLst/>
            <a:ahLst/>
            <a:cxnLst/>
            <a:rect l="l" t="t" r="r" b="b"/>
            <a:pathLst>
              <a:path w="792479" h="1369060">
                <a:moveTo>
                  <a:pt x="0" y="1368552"/>
                </a:moveTo>
                <a:lnTo>
                  <a:pt x="792479" y="0"/>
                </a:lnTo>
              </a:path>
            </a:pathLst>
          </a:custGeom>
          <a:ln w="38100">
            <a:solidFill>
              <a:srgbClr val="FF0000"/>
            </a:solidFill>
          </a:ln>
        </p:spPr>
        <p:txBody>
          <a:bodyPr wrap="square" lIns="0" tIns="0" rIns="0" bIns="0" rtlCol="0"/>
          <a:lstStyle/>
          <a:p>
            <a:endParaRPr/>
          </a:p>
        </p:txBody>
      </p:sp>
      <p:sp>
        <p:nvSpPr>
          <p:cNvPr id="4" name="object 4"/>
          <p:cNvSpPr/>
          <p:nvPr/>
        </p:nvSpPr>
        <p:spPr>
          <a:xfrm>
            <a:off x="5344544" y="1618488"/>
            <a:ext cx="2087881" cy="0"/>
          </a:xfrm>
          <a:custGeom>
            <a:avLst/>
            <a:gdLst/>
            <a:ahLst/>
            <a:cxnLst/>
            <a:rect l="l" t="t" r="r" b="b"/>
            <a:pathLst>
              <a:path w="2087879">
                <a:moveTo>
                  <a:pt x="0" y="0"/>
                </a:moveTo>
                <a:lnTo>
                  <a:pt x="2087880" y="0"/>
                </a:lnTo>
              </a:path>
            </a:pathLst>
          </a:custGeom>
          <a:ln w="38100">
            <a:solidFill>
              <a:srgbClr val="FF0000"/>
            </a:solidFill>
          </a:ln>
        </p:spPr>
        <p:txBody>
          <a:bodyPr wrap="square" lIns="0" tIns="0" rIns="0" bIns="0" rtlCol="0"/>
          <a:lstStyle/>
          <a:p>
            <a:endParaRPr/>
          </a:p>
        </p:txBody>
      </p:sp>
      <p:sp>
        <p:nvSpPr>
          <p:cNvPr id="5" name="object 5"/>
          <p:cNvSpPr txBox="1">
            <a:spLocks noGrp="1"/>
          </p:cNvSpPr>
          <p:nvPr>
            <p:ph type="title"/>
          </p:nvPr>
        </p:nvSpPr>
        <p:spPr>
          <a:xfrm>
            <a:off x="534670" y="352692"/>
            <a:ext cx="8465608" cy="1326312"/>
          </a:xfrm>
          <a:prstGeom prst="rect">
            <a:avLst/>
          </a:prstGeom>
        </p:spPr>
        <p:txBody>
          <a:bodyPr vert="horz" wrap="square" lIns="0" tIns="521005" rIns="0" bIns="0" rtlCol="0">
            <a:spAutoFit/>
          </a:bodyPr>
          <a:lstStyle/>
          <a:p>
            <a:pPr marL="6418621"/>
            <a:r>
              <a:rPr sz="3600" spc="-5"/>
              <a:t>Hyalomère</a:t>
            </a:r>
            <a:endParaRPr sz="3600" spc="-5" dirty="0"/>
          </a:p>
          <a:p>
            <a:pPr marL="6418621" marR="5077">
              <a:spcBef>
                <a:spcPts val="40"/>
              </a:spcBef>
            </a:pPr>
            <a:r>
              <a:rPr sz="1600" spc="-5">
                <a:solidFill>
                  <a:srgbClr val="FFFF00"/>
                </a:solidFill>
                <a:latin typeface="Comic Sans MS"/>
                <a:cs typeface="Comic Sans MS"/>
              </a:rPr>
              <a:t>(</a:t>
            </a:r>
            <a:endParaRPr sz="1600">
              <a:latin typeface="Comic Sans MS"/>
              <a:cs typeface="Comic Sans MS"/>
            </a:endParaRPr>
          </a:p>
        </p:txBody>
      </p:sp>
      <p:sp>
        <p:nvSpPr>
          <p:cNvPr id="6" name="object 6"/>
          <p:cNvSpPr/>
          <p:nvPr/>
        </p:nvSpPr>
        <p:spPr>
          <a:xfrm>
            <a:off x="4552062" y="3721608"/>
            <a:ext cx="2954020" cy="114300"/>
          </a:xfrm>
          <a:custGeom>
            <a:avLst/>
            <a:gdLst/>
            <a:ahLst/>
            <a:cxnLst/>
            <a:rect l="l" t="t" r="r" b="b"/>
            <a:pathLst>
              <a:path w="2954020" h="114300">
                <a:moveTo>
                  <a:pt x="114300" y="0"/>
                </a:moveTo>
                <a:lnTo>
                  <a:pt x="0" y="57912"/>
                </a:lnTo>
                <a:lnTo>
                  <a:pt x="114300" y="114300"/>
                </a:lnTo>
                <a:lnTo>
                  <a:pt x="114300" y="76200"/>
                </a:lnTo>
                <a:lnTo>
                  <a:pt x="96138" y="76200"/>
                </a:lnTo>
                <a:lnTo>
                  <a:pt x="96138" y="38100"/>
                </a:lnTo>
                <a:lnTo>
                  <a:pt x="114300" y="38100"/>
                </a:lnTo>
                <a:lnTo>
                  <a:pt x="114300" y="0"/>
                </a:lnTo>
                <a:close/>
              </a:path>
              <a:path w="2954020" h="114300">
                <a:moveTo>
                  <a:pt x="114300" y="38100"/>
                </a:moveTo>
                <a:lnTo>
                  <a:pt x="96138" y="38100"/>
                </a:lnTo>
                <a:lnTo>
                  <a:pt x="96138" y="76200"/>
                </a:lnTo>
                <a:lnTo>
                  <a:pt x="114300" y="76200"/>
                </a:lnTo>
                <a:lnTo>
                  <a:pt x="114300" y="38100"/>
                </a:lnTo>
                <a:close/>
              </a:path>
              <a:path w="2954020" h="114300">
                <a:moveTo>
                  <a:pt x="2953639" y="38100"/>
                </a:moveTo>
                <a:lnTo>
                  <a:pt x="114300" y="38100"/>
                </a:lnTo>
                <a:lnTo>
                  <a:pt x="114300" y="76200"/>
                </a:lnTo>
                <a:lnTo>
                  <a:pt x="2953639" y="76200"/>
                </a:lnTo>
                <a:lnTo>
                  <a:pt x="2953639" y="38100"/>
                </a:lnTo>
                <a:close/>
              </a:path>
            </a:pathLst>
          </a:custGeom>
          <a:solidFill>
            <a:srgbClr val="FF0000"/>
          </a:solidFill>
        </p:spPr>
        <p:txBody>
          <a:bodyPr wrap="square" lIns="0" tIns="0" rIns="0" bIns="0" rtlCol="0"/>
          <a:lstStyle/>
          <a:p>
            <a:endParaRPr/>
          </a:p>
        </p:txBody>
      </p:sp>
      <p:sp>
        <p:nvSpPr>
          <p:cNvPr id="7" name="object 7"/>
          <p:cNvSpPr txBox="1"/>
          <p:nvPr/>
        </p:nvSpPr>
        <p:spPr>
          <a:xfrm>
            <a:off x="7707756" y="3271749"/>
            <a:ext cx="1644014" cy="1154162"/>
          </a:xfrm>
          <a:prstGeom prst="rect">
            <a:avLst/>
          </a:prstGeom>
        </p:spPr>
        <p:txBody>
          <a:bodyPr vert="horz" wrap="square" lIns="0" tIns="0" rIns="0" bIns="0" rtlCol="0">
            <a:spAutoFit/>
          </a:bodyPr>
          <a:lstStyle/>
          <a:p>
            <a:pPr marL="12695" marR="5077">
              <a:lnSpc>
                <a:spcPct val="100299"/>
              </a:lnSpc>
            </a:pPr>
            <a:r>
              <a:rPr sz="2100" spc="-5" dirty="0">
                <a:solidFill>
                  <a:srgbClr val="FF0000"/>
                </a:solidFill>
                <a:latin typeface="Comic Sans MS"/>
                <a:cs typeface="Comic Sans MS"/>
              </a:rPr>
              <a:t>Granulomère  </a:t>
            </a:r>
            <a:r>
              <a:rPr b="1" spc="-5" dirty="0">
                <a:latin typeface="Comic Sans MS"/>
                <a:cs typeface="Comic Sans MS"/>
              </a:rPr>
              <a:t>(sérotonine+  adrénaline+  </a:t>
            </a:r>
            <a:r>
              <a:rPr b="1" dirty="0" err="1">
                <a:latin typeface="Comic Sans MS"/>
                <a:cs typeface="Comic Sans MS"/>
              </a:rPr>
              <a:t>Nor</a:t>
            </a:r>
            <a:r>
              <a:rPr b="1" spc="-5" dirty="0" err="1">
                <a:latin typeface="Comic Sans MS"/>
                <a:cs typeface="Comic Sans MS"/>
              </a:rPr>
              <a:t>adr</a:t>
            </a:r>
            <a:r>
              <a:rPr b="1" dirty="0" err="1">
                <a:latin typeface="Comic Sans MS"/>
                <a:cs typeface="Comic Sans MS"/>
              </a:rPr>
              <a:t>é</a:t>
            </a:r>
            <a:r>
              <a:rPr b="1" spc="5" dirty="0" err="1">
                <a:latin typeface="Comic Sans MS"/>
                <a:cs typeface="Comic Sans MS"/>
              </a:rPr>
              <a:t>n</a:t>
            </a:r>
            <a:r>
              <a:rPr b="1" spc="-5" dirty="0" err="1">
                <a:latin typeface="Comic Sans MS"/>
                <a:cs typeface="Comic Sans MS"/>
              </a:rPr>
              <a:t>a</a:t>
            </a:r>
            <a:r>
              <a:rPr b="1" dirty="0" err="1">
                <a:latin typeface="Comic Sans MS"/>
                <a:cs typeface="Comic Sans MS"/>
              </a:rPr>
              <a:t>lin</a:t>
            </a:r>
            <a:r>
              <a:rPr b="1" spc="-15" dirty="0" err="1">
                <a:latin typeface="Comic Sans MS"/>
                <a:cs typeface="Comic Sans MS"/>
              </a:rPr>
              <a:t>e</a:t>
            </a:r>
            <a:r>
              <a:rPr b="1" dirty="0">
                <a:latin typeface="Comic Sans MS"/>
                <a:cs typeface="Comic Sans MS"/>
              </a:rPr>
              <a:t>)</a:t>
            </a:r>
            <a:endParaRPr dirty="0">
              <a:latin typeface="Comic Sans MS"/>
              <a:cs typeface="Comic Sans MS"/>
            </a:endParaRPr>
          </a:p>
        </p:txBody>
      </p:sp>
      <p:sp>
        <p:nvSpPr>
          <p:cNvPr id="8" name="object 8"/>
          <p:cNvSpPr txBox="1"/>
          <p:nvPr/>
        </p:nvSpPr>
        <p:spPr>
          <a:xfrm>
            <a:off x="1665097" y="5998083"/>
            <a:ext cx="6329045" cy="1231106"/>
          </a:xfrm>
          <a:prstGeom prst="rect">
            <a:avLst/>
          </a:prstGeom>
        </p:spPr>
        <p:txBody>
          <a:bodyPr vert="horz" wrap="square" lIns="0" tIns="0" rIns="0" bIns="0" rtlCol="0">
            <a:spAutoFit/>
          </a:bodyPr>
          <a:lstStyle/>
          <a:p>
            <a:pPr marL="12695"/>
            <a:r>
              <a:rPr sz="4000" spc="-5" dirty="0">
                <a:latin typeface="Comic Sans MS"/>
                <a:cs typeface="Comic Sans MS"/>
              </a:rPr>
              <a:t>Structure </a:t>
            </a:r>
            <a:r>
              <a:rPr sz="4000" spc="5">
                <a:latin typeface="Comic Sans MS"/>
                <a:cs typeface="Comic Sans MS"/>
              </a:rPr>
              <a:t>du</a:t>
            </a:r>
            <a:r>
              <a:rPr sz="4000" spc="-65">
                <a:latin typeface="Comic Sans MS"/>
                <a:cs typeface="Comic Sans MS"/>
              </a:rPr>
              <a:t> </a:t>
            </a:r>
            <a:r>
              <a:rPr sz="4000" spc="-5">
                <a:latin typeface="Comic Sans MS"/>
                <a:cs typeface="Comic Sans MS"/>
              </a:rPr>
              <a:t>thrombocyte</a:t>
            </a:r>
            <a:r>
              <a:rPr lang="fr-FR" sz="4000" spc="-5" dirty="0">
                <a:latin typeface="Comic Sans MS"/>
                <a:cs typeface="Comic Sans MS"/>
              </a:rPr>
              <a:t> en microscopie optique</a:t>
            </a:r>
            <a:endParaRPr sz="4000">
              <a:latin typeface="Comic Sans MS"/>
              <a:cs typeface="Comic Sans M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Le </a:t>
            </a:r>
            <a:r>
              <a:rPr lang="fr-FR" b="1" dirty="0">
                <a:solidFill>
                  <a:srgbClr val="FF0000"/>
                </a:solidFill>
              </a:rPr>
              <a:t>plasma</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marL="0" indent="0">
              <a:buNone/>
            </a:pPr>
            <a:r>
              <a:rPr lang="fr-FR" sz="3200" dirty="0"/>
              <a:t>Le plasma est l'élément fluide du </a:t>
            </a:r>
            <a:r>
              <a:rPr lang="fr-FR" sz="3200" dirty="0" smtClean="0"/>
              <a:t>sang. Il renferme:</a:t>
            </a:r>
          </a:p>
          <a:p>
            <a:pPr marL="0" indent="0">
              <a:buNone/>
            </a:pPr>
            <a:r>
              <a:rPr lang="fr-FR" sz="3200" dirty="0" smtClean="0"/>
              <a:t>*l’eau (92%)</a:t>
            </a:r>
          </a:p>
          <a:p>
            <a:pPr marL="0" indent="0">
              <a:buNone/>
            </a:pPr>
            <a:r>
              <a:rPr lang="fr-FR" sz="3200" dirty="0"/>
              <a:t>*</a:t>
            </a:r>
            <a:r>
              <a:rPr lang="fr-FR" sz="3200" dirty="0" smtClean="0"/>
              <a:t>les gaz  respiratoires </a:t>
            </a:r>
          </a:p>
          <a:p>
            <a:pPr marL="0" indent="0">
              <a:buNone/>
            </a:pPr>
            <a:r>
              <a:rPr lang="fr-FR" sz="3200" dirty="0"/>
              <a:t>*</a:t>
            </a:r>
            <a:r>
              <a:rPr lang="fr-FR" sz="3200" dirty="0" smtClean="0"/>
              <a:t>des sels minéraux</a:t>
            </a:r>
          </a:p>
          <a:p>
            <a:pPr marL="0" indent="0">
              <a:buNone/>
            </a:pPr>
            <a:r>
              <a:rPr lang="fr-FR" sz="3200" dirty="0" smtClean="0"/>
              <a:t>*des substances en transits qui sont les nutriments provenant de la digestion(lipides, glucides, acides aminés), les déchets métaboliques et les hormones.</a:t>
            </a:r>
          </a:p>
          <a:p>
            <a:pPr marL="0" indent="0">
              <a:buNone/>
            </a:pPr>
            <a:r>
              <a:rPr lang="fr-FR" sz="3200" dirty="0" smtClean="0"/>
              <a:t>*des protéines: tels que l’albumine, immunoglobulines, fibrinogène ….</a:t>
            </a:r>
            <a:endParaRPr lang="fr-FR" sz="3200" dirty="0"/>
          </a:p>
          <a:p>
            <a:pPr marL="0" indent="0">
              <a:buNone/>
            </a:pPr>
            <a:endParaRPr lang="fr-FR" b="1" dirty="0" smtClean="0">
              <a:solidFill>
                <a:srgbClr val="00B0F0"/>
              </a:solidFill>
            </a:endParaRPr>
          </a:p>
          <a:p>
            <a:pPr marL="0" indent="0">
              <a:buNone/>
            </a:pPr>
            <a:endParaRPr lang="fr-FR" b="1" dirty="0">
              <a:solidFill>
                <a:srgbClr val="00B0F0"/>
              </a:solidFill>
            </a:endParaRPr>
          </a:p>
        </p:txBody>
      </p:sp>
    </p:spTree>
    <p:extLst>
      <p:ext uri="{BB962C8B-B14F-4D97-AF65-F5344CB8AC3E}">
        <p14:creationId xmlns:p14="http://schemas.microsoft.com/office/powerpoint/2010/main" val="3868947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smtClean="0"/>
              <a:t>Rôle: </a:t>
            </a:r>
            <a:r>
              <a:rPr lang="fr-FR" dirty="0" smtClean="0"/>
              <a:t>transport des substances nutritives en particulier celles dérivées de la digestion, transport des déchets produits dans les tissus et des hormones. </a:t>
            </a:r>
            <a:endParaRPr lang="fr-FR" dirty="0"/>
          </a:p>
        </p:txBody>
      </p:sp>
    </p:spTree>
    <p:extLst>
      <p:ext uri="{BB962C8B-B14F-4D97-AF65-F5344CB8AC3E}">
        <p14:creationId xmlns:p14="http://schemas.microsoft.com/office/powerpoint/2010/main" val="2685074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dirty="0"/>
          </a:p>
        </p:txBody>
      </p:sp>
      <p:sp>
        <p:nvSpPr>
          <p:cNvPr id="4" name="Espace réservé du contenu 3"/>
          <p:cNvSpPr>
            <a:spLocks noGrp="1"/>
          </p:cNvSpPr>
          <p:nvPr>
            <p:ph idx="1"/>
          </p:nvPr>
        </p:nvSpPr>
        <p:spPr/>
        <p:txBody>
          <a:bodyPr>
            <a:normAutofit fontScale="85000" lnSpcReduction="20000"/>
          </a:bodyPr>
          <a:lstStyle/>
          <a:p>
            <a:pPr marL="0" indent="0">
              <a:buNone/>
            </a:pPr>
            <a:endParaRPr lang="fr-FR" dirty="0" smtClean="0"/>
          </a:p>
          <a:p>
            <a:pPr marL="0" indent="0">
              <a:buNone/>
            </a:pPr>
            <a:r>
              <a:rPr lang="fr-FR" b="1" dirty="0" smtClean="0">
                <a:solidFill>
                  <a:srgbClr val="00B0F0"/>
                </a:solidFill>
              </a:rPr>
              <a:t>Numération globulaire:</a:t>
            </a:r>
            <a:endParaRPr lang="fr-FR" b="1" dirty="0">
              <a:solidFill>
                <a:srgbClr val="00B0F0"/>
              </a:solidFill>
            </a:endParaRPr>
          </a:p>
          <a:p>
            <a:pPr marL="0" indent="0">
              <a:buNone/>
            </a:pPr>
            <a:r>
              <a:rPr lang="fr-FR" dirty="0" smtClean="0"/>
              <a:t>Consiste à  compter </a:t>
            </a:r>
            <a:r>
              <a:rPr lang="fr-FR" dirty="0"/>
              <a:t>le nombre de globules rouges, de globules blancs et de plaquettes par unité de volume de sang. </a:t>
            </a:r>
            <a:r>
              <a:rPr lang="fr-FR" b="1" dirty="0"/>
              <a:t>Globules rouges : </a:t>
            </a:r>
            <a:r>
              <a:rPr lang="fr-FR" dirty="0"/>
              <a:t>4.500.000 – 5.500.000/µL, chez l'homme, 4.000.000 – 5.000.000 /µL, chez la femme. Si &gt; </a:t>
            </a:r>
            <a:r>
              <a:rPr lang="fr-FR" dirty="0" smtClean="0"/>
              <a:t>il s’agit de </a:t>
            </a:r>
            <a:r>
              <a:rPr lang="fr-FR" b="1" dirty="0" smtClean="0"/>
              <a:t>polyglobulie</a:t>
            </a:r>
            <a:r>
              <a:rPr lang="fr-FR" dirty="0"/>
              <a:t>. </a:t>
            </a:r>
            <a:endParaRPr lang="fr-FR" dirty="0" smtClean="0"/>
          </a:p>
          <a:p>
            <a:pPr marL="0" indent="0">
              <a:buNone/>
            </a:pPr>
            <a:r>
              <a:rPr lang="fr-FR" b="1" dirty="0" smtClean="0"/>
              <a:t>Globules </a:t>
            </a:r>
            <a:r>
              <a:rPr lang="fr-FR" b="1" dirty="0"/>
              <a:t>blancs </a:t>
            </a:r>
            <a:r>
              <a:rPr lang="fr-FR" dirty="0"/>
              <a:t>: 4.000 – 10.000 /µL, chez l'adulte. Si </a:t>
            </a:r>
            <a:r>
              <a:rPr lang="fr-FR" dirty="0" smtClean="0"/>
              <a:t>&gt;,il s’agit d’ </a:t>
            </a:r>
            <a:r>
              <a:rPr lang="fr-FR" b="1" dirty="0" smtClean="0"/>
              <a:t>hyperleucocytose</a:t>
            </a:r>
            <a:r>
              <a:rPr lang="fr-FR" dirty="0"/>
              <a:t>. / Si &lt; </a:t>
            </a:r>
            <a:r>
              <a:rPr lang="fr-FR" dirty="0" smtClean="0"/>
              <a:t>, on parle de </a:t>
            </a:r>
            <a:r>
              <a:rPr lang="fr-FR" b="1" dirty="0" smtClean="0"/>
              <a:t>Leucopénie</a:t>
            </a:r>
            <a:r>
              <a:rPr lang="fr-FR" b="1" dirty="0"/>
              <a:t>.</a:t>
            </a:r>
            <a:r>
              <a:rPr lang="fr-FR" dirty="0"/>
              <a:t> </a:t>
            </a:r>
            <a:endParaRPr lang="fr-FR" dirty="0" smtClean="0"/>
          </a:p>
          <a:p>
            <a:pPr marL="0" indent="0">
              <a:buNone/>
            </a:pPr>
            <a:r>
              <a:rPr lang="fr-FR" b="1" dirty="0" smtClean="0"/>
              <a:t>Plaquettes</a:t>
            </a:r>
            <a:r>
              <a:rPr lang="fr-FR" dirty="0" smtClean="0"/>
              <a:t> </a:t>
            </a:r>
            <a:r>
              <a:rPr lang="fr-FR" dirty="0"/>
              <a:t>: 150.000 – 400.000 /µL. Si &gt; </a:t>
            </a:r>
            <a:r>
              <a:rPr lang="fr-FR" b="1" dirty="0" smtClean="0"/>
              <a:t>: </a:t>
            </a:r>
            <a:r>
              <a:rPr lang="fr-FR" b="1" dirty="0" err="1"/>
              <a:t>thrombocytose</a:t>
            </a:r>
            <a:r>
              <a:rPr lang="fr-FR" dirty="0"/>
              <a:t>. / Si &lt; </a:t>
            </a:r>
            <a:r>
              <a:rPr lang="fr-FR" dirty="0" smtClean="0"/>
              <a:t>: </a:t>
            </a:r>
            <a:r>
              <a:rPr lang="fr-FR" b="1" dirty="0"/>
              <a:t>Thrombopénie.</a:t>
            </a:r>
          </a:p>
        </p:txBody>
      </p:sp>
    </p:spTree>
    <p:extLst>
      <p:ext uri="{BB962C8B-B14F-4D97-AF65-F5344CB8AC3E}">
        <p14:creationId xmlns:p14="http://schemas.microsoft.com/office/powerpoint/2010/main" val="1338779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8221" y="350650"/>
            <a:ext cx="9144000" cy="6857873"/>
          </a:xfrm>
          <a:prstGeom prst="rect">
            <a:avLst/>
          </a:prstGeom>
          <a:blipFill>
            <a:blip r:embed="rId2" cstate="print">
              <a:extLst>
                <a:ext uri="{BEBA8EAE-BF5A-486C-A8C5-ECC9F3942E4B}">
                  <a14:imgProps xmlns:a14="http://schemas.microsoft.com/office/drawing/2010/main">
                    <a14:imgLayer r:embed="rId3">
                      <a14:imgEffect>
                        <a14:artisticPencilSketch/>
                      </a14:imgEffect>
                      <a14:imgEffect>
                        <a14:colorTemperature colorTemp="6625"/>
                      </a14:imgEffect>
                      <a14:imgEffect>
                        <a14:saturation sat="2000"/>
                      </a14:imgEffect>
                    </a14:imgLayer>
                  </a14:imgProps>
                </a:ext>
              </a:extLst>
            </a:blip>
            <a:stretch>
              <a:fillRect/>
            </a:stretch>
          </a:blipFill>
        </p:spPr>
        <p:txBody>
          <a:bodyPr wrap="square" lIns="0" tIns="0" rIns="0" bIns="0" rtlCol="0"/>
          <a:lstStyle/>
          <a:p>
            <a:endParaRPr/>
          </a:p>
        </p:txBody>
      </p:sp>
      <p:sp>
        <p:nvSpPr>
          <p:cNvPr id="3" name="object 3"/>
          <p:cNvSpPr/>
          <p:nvPr/>
        </p:nvSpPr>
        <p:spPr>
          <a:xfrm>
            <a:off x="3399916" y="611125"/>
            <a:ext cx="289560" cy="6408420"/>
          </a:xfrm>
          <a:custGeom>
            <a:avLst/>
            <a:gdLst/>
            <a:ahLst/>
            <a:cxnLst/>
            <a:rect l="l" t="t" r="r" b="b"/>
            <a:pathLst>
              <a:path w="289560" h="6408420">
                <a:moveTo>
                  <a:pt x="289560" y="0"/>
                </a:moveTo>
                <a:lnTo>
                  <a:pt x="250789" y="19085"/>
                </a:lnTo>
                <a:lnTo>
                  <a:pt x="216125" y="72926"/>
                </a:lnTo>
                <a:lnTo>
                  <a:pt x="200743" y="111279"/>
                </a:lnTo>
                <a:lnTo>
                  <a:pt x="186880" y="156400"/>
                </a:lnTo>
                <a:lnTo>
                  <a:pt x="174699" y="207649"/>
                </a:lnTo>
                <a:lnTo>
                  <a:pt x="164366" y="264385"/>
                </a:lnTo>
                <a:lnTo>
                  <a:pt x="156043" y="325969"/>
                </a:lnTo>
                <a:lnTo>
                  <a:pt x="149895" y="391759"/>
                </a:lnTo>
                <a:lnTo>
                  <a:pt x="146086" y="461116"/>
                </a:lnTo>
                <a:lnTo>
                  <a:pt x="144780" y="533400"/>
                </a:lnTo>
                <a:lnTo>
                  <a:pt x="144780" y="2670048"/>
                </a:lnTo>
                <a:lnTo>
                  <a:pt x="143444" y="2742331"/>
                </a:lnTo>
                <a:lnTo>
                  <a:pt x="139558" y="2811688"/>
                </a:lnTo>
                <a:lnTo>
                  <a:pt x="133302" y="2877478"/>
                </a:lnTo>
                <a:lnTo>
                  <a:pt x="124855" y="2939062"/>
                </a:lnTo>
                <a:lnTo>
                  <a:pt x="114397" y="2995798"/>
                </a:lnTo>
                <a:lnTo>
                  <a:pt x="102107" y="3047047"/>
                </a:lnTo>
                <a:lnTo>
                  <a:pt x="88167" y="3092168"/>
                </a:lnTo>
                <a:lnTo>
                  <a:pt x="72756" y="3130521"/>
                </a:lnTo>
                <a:lnTo>
                  <a:pt x="38241" y="3184362"/>
                </a:lnTo>
                <a:lnTo>
                  <a:pt x="0" y="3203448"/>
                </a:lnTo>
                <a:lnTo>
                  <a:pt x="19496" y="3208326"/>
                </a:lnTo>
                <a:lnTo>
                  <a:pt x="56054" y="3245453"/>
                </a:lnTo>
                <a:lnTo>
                  <a:pt x="88167" y="3314837"/>
                </a:lnTo>
                <a:lnTo>
                  <a:pt x="102107" y="3360039"/>
                </a:lnTo>
                <a:lnTo>
                  <a:pt x="114397" y="3411399"/>
                </a:lnTo>
                <a:lnTo>
                  <a:pt x="124855" y="3468285"/>
                </a:lnTo>
                <a:lnTo>
                  <a:pt x="133302" y="3530060"/>
                </a:lnTo>
                <a:lnTo>
                  <a:pt x="139558" y="3596089"/>
                </a:lnTo>
                <a:lnTo>
                  <a:pt x="143444" y="3665738"/>
                </a:lnTo>
                <a:lnTo>
                  <a:pt x="144780" y="3738372"/>
                </a:lnTo>
                <a:lnTo>
                  <a:pt x="144780" y="5875020"/>
                </a:lnTo>
                <a:lnTo>
                  <a:pt x="146086" y="5947303"/>
                </a:lnTo>
                <a:lnTo>
                  <a:pt x="149895" y="6016660"/>
                </a:lnTo>
                <a:lnTo>
                  <a:pt x="156043" y="6082450"/>
                </a:lnTo>
                <a:lnTo>
                  <a:pt x="164366" y="6144034"/>
                </a:lnTo>
                <a:lnTo>
                  <a:pt x="174699" y="6200770"/>
                </a:lnTo>
                <a:lnTo>
                  <a:pt x="186880" y="6252019"/>
                </a:lnTo>
                <a:lnTo>
                  <a:pt x="200743" y="6297140"/>
                </a:lnTo>
                <a:lnTo>
                  <a:pt x="216125" y="6335493"/>
                </a:lnTo>
                <a:lnTo>
                  <a:pt x="250789" y="6389334"/>
                </a:lnTo>
                <a:lnTo>
                  <a:pt x="269743" y="6403541"/>
                </a:lnTo>
                <a:lnTo>
                  <a:pt x="289560" y="6408420"/>
                </a:lnTo>
              </a:path>
            </a:pathLst>
          </a:custGeom>
          <a:ln w="38100">
            <a:solidFill>
              <a:srgbClr val="FF0063"/>
            </a:solidFill>
          </a:ln>
        </p:spPr>
        <p:txBody>
          <a:bodyPr wrap="square" lIns="0" tIns="0" rIns="0" bIns="0" rtlCol="0"/>
          <a:lstStyle/>
          <a:p>
            <a:endParaRPr/>
          </a:p>
        </p:txBody>
      </p:sp>
      <p:sp>
        <p:nvSpPr>
          <p:cNvPr id="4" name="object 4"/>
          <p:cNvSpPr txBox="1">
            <a:spLocks noGrp="1"/>
          </p:cNvSpPr>
          <p:nvPr>
            <p:ph type="title"/>
          </p:nvPr>
        </p:nvSpPr>
        <p:spPr>
          <a:xfrm>
            <a:off x="3768219" y="1231014"/>
            <a:ext cx="2244725" cy="743793"/>
          </a:xfrm>
          <a:prstGeom prst="rect">
            <a:avLst/>
          </a:prstGeom>
        </p:spPr>
        <p:txBody>
          <a:bodyPr vert="horz" wrap="square" lIns="0" tIns="0" rIns="0" bIns="0" rtlCol="0">
            <a:spAutoFit/>
          </a:bodyPr>
          <a:lstStyle/>
          <a:p>
            <a:pPr marL="12695" marR="5077">
              <a:lnSpc>
                <a:spcPts val="2869"/>
              </a:lnSpc>
            </a:pPr>
            <a:r>
              <a:rPr sz="2400" spc="-5" dirty="0">
                <a:solidFill>
                  <a:srgbClr val="FF0063"/>
                </a:solidFill>
                <a:latin typeface="Comic Sans MS"/>
                <a:cs typeface="Comic Sans MS"/>
              </a:rPr>
              <a:t>•</a:t>
            </a:r>
            <a:r>
              <a:rPr sz="2400" spc="-5" dirty="0">
                <a:solidFill>
                  <a:srgbClr val="FF0063"/>
                </a:solidFill>
              </a:rPr>
              <a:t>Granulocytes  (</a:t>
            </a:r>
            <a:r>
              <a:rPr sz="2400" dirty="0">
                <a:solidFill>
                  <a:srgbClr val="FF0063"/>
                </a:solidFill>
              </a:rPr>
              <a:t>p</a:t>
            </a:r>
            <a:r>
              <a:rPr sz="2400" spc="-5" dirty="0">
                <a:solidFill>
                  <a:srgbClr val="FF0063"/>
                </a:solidFill>
              </a:rPr>
              <a:t>o</a:t>
            </a:r>
            <a:r>
              <a:rPr sz="2400" dirty="0">
                <a:solidFill>
                  <a:srgbClr val="FF0063"/>
                </a:solidFill>
              </a:rPr>
              <a:t>lynuc</a:t>
            </a:r>
            <a:r>
              <a:rPr sz="2400" spc="5" dirty="0">
                <a:solidFill>
                  <a:srgbClr val="FF0063"/>
                </a:solidFill>
              </a:rPr>
              <a:t>l</a:t>
            </a:r>
            <a:r>
              <a:rPr sz="2400" spc="15" dirty="0">
                <a:solidFill>
                  <a:srgbClr val="FF0063"/>
                </a:solidFill>
              </a:rPr>
              <a:t>é</a:t>
            </a:r>
            <a:r>
              <a:rPr sz="2400" spc="-5" dirty="0">
                <a:solidFill>
                  <a:srgbClr val="FF0063"/>
                </a:solidFill>
              </a:rPr>
              <a:t>air</a:t>
            </a:r>
            <a:r>
              <a:rPr sz="2400" dirty="0">
                <a:solidFill>
                  <a:srgbClr val="FF0063"/>
                </a:solidFill>
              </a:rPr>
              <a:t>e</a:t>
            </a:r>
            <a:r>
              <a:rPr sz="2400" spc="-5" dirty="0">
                <a:solidFill>
                  <a:srgbClr val="FF0063"/>
                </a:solidFill>
              </a:rPr>
              <a:t>s</a:t>
            </a:r>
            <a:r>
              <a:rPr sz="2400" dirty="0">
                <a:solidFill>
                  <a:srgbClr val="FF0063"/>
                </a:solidFill>
              </a:rPr>
              <a:t>)</a:t>
            </a:r>
            <a:endParaRPr sz="2400">
              <a:latin typeface="Comic Sans MS"/>
              <a:cs typeface="Comic Sans MS"/>
            </a:endParaRPr>
          </a:p>
        </p:txBody>
      </p:sp>
      <p:sp>
        <p:nvSpPr>
          <p:cNvPr id="5" name="object 5"/>
          <p:cNvSpPr/>
          <p:nvPr/>
        </p:nvSpPr>
        <p:spPr>
          <a:xfrm>
            <a:off x="6137021" y="539499"/>
            <a:ext cx="358140" cy="2089785"/>
          </a:xfrm>
          <a:custGeom>
            <a:avLst/>
            <a:gdLst/>
            <a:ahLst/>
            <a:cxnLst/>
            <a:rect l="l" t="t" r="r" b="b"/>
            <a:pathLst>
              <a:path w="358139" h="2089785">
                <a:moveTo>
                  <a:pt x="358139" y="0"/>
                </a:moveTo>
                <a:lnTo>
                  <a:pt x="310423" y="6201"/>
                </a:lnTo>
                <a:lnTo>
                  <a:pt x="267490" y="23706"/>
                </a:lnTo>
                <a:lnTo>
                  <a:pt x="231076" y="50863"/>
                </a:lnTo>
                <a:lnTo>
                  <a:pt x="202917" y="86021"/>
                </a:lnTo>
                <a:lnTo>
                  <a:pt x="184749" y="127529"/>
                </a:lnTo>
                <a:lnTo>
                  <a:pt x="178307" y="173735"/>
                </a:lnTo>
                <a:lnTo>
                  <a:pt x="178307" y="870203"/>
                </a:lnTo>
                <a:lnTo>
                  <a:pt x="171979" y="916410"/>
                </a:lnTo>
                <a:lnTo>
                  <a:pt x="154093" y="957918"/>
                </a:lnTo>
                <a:lnTo>
                  <a:pt x="126301" y="993076"/>
                </a:lnTo>
                <a:lnTo>
                  <a:pt x="90254" y="1020233"/>
                </a:lnTo>
                <a:lnTo>
                  <a:pt x="47603" y="1037738"/>
                </a:lnTo>
                <a:lnTo>
                  <a:pt x="0" y="1043939"/>
                </a:lnTo>
                <a:lnTo>
                  <a:pt x="47603" y="1050148"/>
                </a:lnTo>
                <a:lnTo>
                  <a:pt x="90254" y="1067703"/>
                </a:lnTo>
                <a:lnTo>
                  <a:pt x="126301" y="1094993"/>
                </a:lnTo>
                <a:lnTo>
                  <a:pt x="154093" y="1130412"/>
                </a:lnTo>
                <a:lnTo>
                  <a:pt x="171979" y="1172351"/>
                </a:lnTo>
                <a:lnTo>
                  <a:pt x="178307" y="1219200"/>
                </a:lnTo>
                <a:lnTo>
                  <a:pt x="178307" y="1915667"/>
                </a:lnTo>
                <a:lnTo>
                  <a:pt x="184749" y="1961874"/>
                </a:lnTo>
                <a:lnTo>
                  <a:pt x="202917" y="2003382"/>
                </a:lnTo>
                <a:lnTo>
                  <a:pt x="231076" y="2038540"/>
                </a:lnTo>
                <a:lnTo>
                  <a:pt x="267490" y="2065697"/>
                </a:lnTo>
                <a:lnTo>
                  <a:pt x="310423" y="2083202"/>
                </a:lnTo>
                <a:lnTo>
                  <a:pt x="358139" y="2089403"/>
                </a:lnTo>
              </a:path>
            </a:pathLst>
          </a:custGeom>
          <a:ln w="38100">
            <a:solidFill>
              <a:srgbClr val="C96300"/>
            </a:solidFill>
          </a:ln>
        </p:spPr>
        <p:txBody>
          <a:bodyPr wrap="square" lIns="0" tIns="0" rIns="0" bIns="0" rtlCol="0"/>
          <a:lstStyle/>
          <a:p>
            <a:endParaRPr/>
          </a:p>
        </p:txBody>
      </p:sp>
      <p:sp>
        <p:nvSpPr>
          <p:cNvPr id="6" name="object 6"/>
          <p:cNvSpPr txBox="1"/>
          <p:nvPr/>
        </p:nvSpPr>
        <p:spPr>
          <a:xfrm>
            <a:off x="6360540" y="570106"/>
            <a:ext cx="3242310" cy="692497"/>
          </a:xfrm>
          <a:prstGeom prst="rect">
            <a:avLst/>
          </a:prstGeom>
        </p:spPr>
        <p:txBody>
          <a:bodyPr vert="horz" wrap="square" lIns="0" tIns="0" rIns="0" bIns="0" rtlCol="0">
            <a:spAutoFit/>
          </a:bodyPr>
          <a:lstStyle/>
          <a:p>
            <a:pPr marL="12695"/>
            <a:r>
              <a:rPr sz="2400" spc="-5" dirty="0">
                <a:solidFill>
                  <a:srgbClr val="960096"/>
                </a:solidFill>
                <a:latin typeface="Comic Sans MS"/>
                <a:cs typeface="Comic Sans MS"/>
              </a:rPr>
              <a:t>•Neutrophiles </a:t>
            </a:r>
            <a:r>
              <a:rPr sz="2400" dirty="0">
                <a:solidFill>
                  <a:srgbClr val="960096"/>
                </a:solidFill>
                <a:latin typeface="Comic Sans MS"/>
                <a:cs typeface="Comic Sans MS"/>
              </a:rPr>
              <a:t>:</a:t>
            </a:r>
            <a:r>
              <a:rPr sz="2400" spc="-80" dirty="0">
                <a:solidFill>
                  <a:srgbClr val="960096"/>
                </a:solidFill>
                <a:latin typeface="Comic Sans MS"/>
                <a:cs typeface="Comic Sans MS"/>
              </a:rPr>
              <a:t> </a:t>
            </a:r>
            <a:r>
              <a:rPr sz="2100" b="1" dirty="0">
                <a:solidFill>
                  <a:srgbClr val="FF0000"/>
                </a:solidFill>
                <a:latin typeface="Comic Sans MS"/>
                <a:cs typeface="Comic Sans MS"/>
              </a:rPr>
              <a:t>60-70%</a:t>
            </a:r>
            <a:endParaRPr sz="2100">
              <a:latin typeface="Comic Sans MS"/>
              <a:cs typeface="Comic Sans MS"/>
            </a:endParaRPr>
          </a:p>
        </p:txBody>
      </p:sp>
      <p:sp>
        <p:nvSpPr>
          <p:cNvPr id="7" name="object 7"/>
          <p:cNvSpPr txBox="1"/>
          <p:nvPr/>
        </p:nvSpPr>
        <p:spPr>
          <a:xfrm>
            <a:off x="6483984" y="1307720"/>
            <a:ext cx="2951480" cy="369332"/>
          </a:xfrm>
          <a:prstGeom prst="rect">
            <a:avLst/>
          </a:prstGeom>
        </p:spPr>
        <p:txBody>
          <a:bodyPr vert="horz" wrap="square" lIns="0" tIns="0" rIns="0" bIns="0" rtlCol="0">
            <a:spAutoFit/>
          </a:bodyPr>
          <a:lstStyle/>
          <a:p>
            <a:pPr marL="12695"/>
            <a:r>
              <a:rPr sz="2400" spc="-5" dirty="0">
                <a:solidFill>
                  <a:srgbClr val="960096"/>
                </a:solidFill>
                <a:latin typeface="Comic Sans MS"/>
                <a:cs typeface="Comic Sans MS"/>
              </a:rPr>
              <a:t>•Éosinophiles </a:t>
            </a:r>
            <a:r>
              <a:rPr sz="2400" dirty="0">
                <a:solidFill>
                  <a:srgbClr val="960096"/>
                </a:solidFill>
                <a:latin typeface="Comic Sans MS"/>
                <a:cs typeface="Comic Sans MS"/>
              </a:rPr>
              <a:t>:</a:t>
            </a:r>
            <a:r>
              <a:rPr sz="2400" spc="-65" dirty="0">
                <a:solidFill>
                  <a:srgbClr val="960096"/>
                </a:solidFill>
                <a:latin typeface="Comic Sans MS"/>
                <a:cs typeface="Comic Sans MS"/>
              </a:rPr>
              <a:t> </a:t>
            </a:r>
            <a:r>
              <a:rPr sz="2400" b="1" spc="-5" dirty="0">
                <a:solidFill>
                  <a:srgbClr val="FF0000"/>
                </a:solidFill>
                <a:latin typeface="Comic Sans MS"/>
                <a:cs typeface="Comic Sans MS"/>
              </a:rPr>
              <a:t>2-4%</a:t>
            </a:r>
            <a:endParaRPr sz="2400">
              <a:latin typeface="Comic Sans MS"/>
              <a:cs typeface="Comic Sans MS"/>
            </a:endParaRPr>
          </a:p>
        </p:txBody>
      </p:sp>
      <p:sp>
        <p:nvSpPr>
          <p:cNvPr id="8" name="object 8"/>
          <p:cNvSpPr txBox="1"/>
          <p:nvPr/>
        </p:nvSpPr>
        <p:spPr>
          <a:xfrm>
            <a:off x="3984630" y="4602611"/>
            <a:ext cx="2167255" cy="369332"/>
          </a:xfrm>
          <a:prstGeom prst="rect">
            <a:avLst/>
          </a:prstGeom>
        </p:spPr>
        <p:txBody>
          <a:bodyPr vert="horz" wrap="square" lIns="0" tIns="0" rIns="0" bIns="0" rtlCol="0">
            <a:spAutoFit/>
          </a:bodyPr>
          <a:lstStyle/>
          <a:p>
            <a:pPr marL="12695"/>
            <a:r>
              <a:rPr sz="2400" spc="-5" dirty="0">
                <a:solidFill>
                  <a:srgbClr val="FF0063"/>
                </a:solidFill>
                <a:latin typeface="Comic Sans MS"/>
                <a:cs typeface="Comic Sans MS"/>
              </a:rPr>
              <a:t>•Agranulocytes</a:t>
            </a:r>
            <a:endParaRPr sz="2400">
              <a:latin typeface="Comic Sans MS"/>
              <a:cs typeface="Comic Sans MS"/>
            </a:endParaRPr>
          </a:p>
        </p:txBody>
      </p:sp>
      <p:sp>
        <p:nvSpPr>
          <p:cNvPr id="9" name="object 9"/>
          <p:cNvSpPr/>
          <p:nvPr/>
        </p:nvSpPr>
        <p:spPr>
          <a:xfrm>
            <a:off x="6281801" y="2987040"/>
            <a:ext cx="431800" cy="3744595"/>
          </a:xfrm>
          <a:custGeom>
            <a:avLst/>
            <a:gdLst/>
            <a:ahLst/>
            <a:cxnLst/>
            <a:rect l="l" t="t" r="r" b="b"/>
            <a:pathLst>
              <a:path w="431800" h="3744595">
                <a:moveTo>
                  <a:pt x="431292" y="0"/>
                </a:moveTo>
                <a:lnTo>
                  <a:pt x="392562" y="5044"/>
                </a:lnTo>
                <a:lnTo>
                  <a:pt x="356041" y="19584"/>
                </a:lnTo>
                <a:lnTo>
                  <a:pt x="322354" y="42728"/>
                </a:lnTo>
                <a:lnTo>
                  <a:pt x="292129" y="73586"/>
                </a:lnTo>
                <a:lnTo>
                  <a:pt x="265993" y="111268"/>
                </a:lnTo>
                <a:lnTo>
                  <a:pt x="244573" y="154883"/>
                </a:lnTo>
                <a:lnTo>
                  <a:pt x="228497" y="203540"/>
                </a:lnTo>
                <a:lnTo>
                  <a:pt x="218391" y="256349"/>
                </a:lnTo>
                <a:lnTo>
                  <a:pt x="214884" y="312420"/>
                </a:lnTo>
                <a:lnTo>
                  <a:pt x="214884" y="1560576"/>
                </a:lnTo>
                <a:lnTo>
                  <a:pt x="211432" y="1616646"/>
                </a:lnTo>
                <a:lnTo>
                  <a:pt x="201477" y="1669455"/>
                </a:lnTo>
                <a:lnTo>
                  <a:pt x="185617" y="1718112"/>
                </a:lnTo>
                <a:lnTo>
                  <a:pt x="164451" y="1761727"/>
                </a:lnTo>
                <a:lnTo>
                  <a:pt x="138579" y="1799409"/>
                </a:lnTo>
                <a:lnTo>
                  <a:pt x="108599" y="1830267"/>
                </a:lnTo>
                <a:lnTo>
                  <a:pt x="75109" y="1853411"/>
                </a:lnTo>
                <a:lnTo>
                  <a:pt x="38710" y="1867951"/>
                </a:lnTo>
                <a:lnTo>
                  <a:pt x="0" y="1872996"/>
                </a:lnTo>
                <a:lnTo>
                  <a:pt x="38710" y="1878040"/>
                </a:lnTo>
                <a:lnTo>
                  <a:pt x="75109" y="1892580"/>
                </a:lnTo>
                <a:lnTo>
                  <a:pt x="108599" y="1915724"/>
                </a:lnTo>
                <a:lnTo>
                  <a:pt x="138579" y="1946582"/>
                </a:lnTo>
                <a:lnTo>
                  <a:pt x="164451" y="1984264"/>
                </a:lnTo>
                <a:lnTo>
                  <a:pt x="185617" y="2027879"/>
                </a:lnTo>
                <a:lnTo>
                  <a:pt x="201477" y="2076536"/>
                </a:lnTo>
                <a:lnTo>
                  <a:pt x="211432" y="2129345"/>
                </a:lnTo>
                <a:lnTo>
                  <a:pt x="214884" y="2185416"/>
                </a:lnTo>
                <a:lnTo>
                  <a:pt x="214884" y="3433572"/>
                </a:lnTo>
                <a:lnTo>
                  <a:pt x="218391" y="3489589"/>
                </a:lnTo>
                <a:lnTo>
                  <a:pt x="228497" y="3542258"/>
                </a:lnTo>
                <a:lnTo>
                  <a:pt x="244573" y="3590713"/>
                </a:lnTo>
                <a:lnTo>
                  <a:pt x="265993" y="3634087"/>
                </a:lnTo>
                <a:lnTo>
                  <a:pt x="292129" y="3671516"/>
                </a:lnTo>
                <a:lnTo>
                  <a:pt x="322354" y="3702134"/>
                </a:lnTo>
                <a:lnTo>
                  <a:pt x="356041" y="3725076"/>
                </a:lnTo>
                <a:lnTo>
                  <a:pt x="392562" y="3739475"/>
                </a:lnTo>
                <a:lnTo>
                  <a:pt x="431292" y="3744468"/>
                </a:lnTo>
              </a:path>
            </a:pathLst>
          </a:custGeom>
          <a:ln w="38100">
            <a:solidFill>
              <a:srgbClr val="960000"/>
            </a:solidFill>
          </a:ln>
        </p:spPr>
        <p:txBody>
          <a:bodyPr wrap="square" lIns="0" tIns="0" rIns="0" bIns="0" rtlCol="0"/>
          <a:lstStyle/>
          <a:p>
            <a:endParaRPr/>
          </a:p>
        </p:txBody>
      </p:sp>
      <p:sp>
        <p:nvSpPr>
          <p:cNvPr id="10" name="object 10"/>
          <p:cNvSpPr txBox="1"/>
          <p:nvPr/>
        </p:nvSpPr>
        <p:spPr>
          <a:xfrm>
            <a:off x="1175894" y="2080387"/>
            <a:ext cx="8288655" cy="2677656"/>
          </a:xfrm>
          <a:prstGeom prst="rect">
            <a:avLst/>
          </a:prstGeom>
        </p:spPr>
        <p:txBody>
          <a:bodyPr vert="horz" wrap="square" lIns="0" tIns="0" rIns="0" bIns="0" rtlCol="0">
            <a:spAutoFit/>
          </a:bodyPr>
          <a:lstStyle/>
          <a:p>
            <a:pPr marL="5266544"/>
            <a:r>
              <a:rPr sz="2400" spc="-5" dirty="0">
                <a:solidFill>
                  <a:srgbClr val="960096"/>
                </a:solidFill>
                <a:latin typeface="Comic Sans MS"/>
                <a:cs typeface="Comic Sans MS"/>
              </a:rPr>
              <a:t>•Basophiles </a:t>
            </a:r>
            <a:r>
              <a:rPr sz="2400" dirty="0">
                <a:solidFill>
                  <a:srgbClr val="960096"/>
                </a:solidFill>
                <a:latin typeface="Comic Sans MS"/>
                <a:cs typeface="Comic Sans MS"/>
              </a:rPr>
              <a:t>:</a:t>
            </a:r>
            <a:r>
              <a:rPr sz="2400" spc="-65" dirty="0">
                <a:solidFill>
                  <a:srgbClr val="960096"/>
                </a:solidFill>
                <a:latin typeface="Comic Sans MS"/>
                <a:cs typeface="Comic Sans MS"/>
              </a:rPr>
              <a:t> </a:t>
            </a:r>
            <a:r>
              <a:rPr sz="2100" b="1" spc="-5" dirty="0">
                <a:solidFill>
                  <a:srgbClr val="FF0000"/>
                </a:solidFill>
                <a:latin typeface="Comic Sans MS"/>
                <a:cs typeface="Comic Sans MS"/>
              </a:rPr>
              <a:t>0.5-1%</a:t>
            </a:r>
            <a:endParaRPr sz="2100" dirty="0">
              <a:latin typeface="Comic Sans MS"/>
              <a:cs typeface="Comic Sans MS"/>
            </a:endParaRPr>
          </a:p>
          <a:p>
            <a:pPr>
              <a:lnSpc>
                <a:spcPct val="100000"/>
              </a:lnSpc>
            </a:pPr>
            <a:endParaRPr sz="2400" dirty="0">
              <a:latin typeface="Times New Roman"/>
              <a:cs typeface="Times New Roman"/>
            </a:endParaRPr>
          </a:p>
          <a:p>
            <a:pPr>
              <a:spcBef>
                <a:spcPts val="21"/>
              </a:spcBef>
            </a:pPr>
            <a:endParaRPr sz="2500" dirty="0">
              <a:latin typeface="Times New Roman"/>
              <a:cs typeface="Times New Roman"/>
            </a:endParaRPr>
          </a:p>
          <a:p>
            <a:pPr marR="5077" algn="r"/>
            <a:r>
              <a:rPr sz="2100" spc="-5" dirty="0">
                <a:solidFill>
                  <a:srgbClr val="FF0000"/>
                </a:solidFill>
                <a:latin typeface="Comic Sans MS"/>
                <a:cs typeface="Comic Sans MS"/>
              </a:rPr>
              <a:t>•Lymphocytes </a:t>
            </a:r>
            <a:r>
              <a:rPr dirty="0">
                <a:solidFill>
                  <a:srgbClr val="FF0000"/>
                </a:solidFill>
                <a:latin typeface="Comic Sans MS"/>
                <a:cs typeface="Comic Sans MS"/>
              </a:rPr>
              <a:t>:</a:t>
            </a:r>
            <a:r>
              <a:rPr spc="-135" dirty="0">
                <a:solidFill>
                  <a:srgbClr val="FF0000"/>
                </a:solidFill>
                <a:latin typeface="Comic Sans MS"/>
                <a:cs typeface="Comic Sans MS"/>
              </a:rPr>
              <a:t> </a:t>
            </a:r>
            <a:r>
              <a:rPr b="1" dirty="0">
                <a:solidFill>
                  <a:srgbClr val="0000FF"/>
                </a:solidFill>
                <a:latin typeface="Comic Sans MS"/>
                <a:cs typeface="Comic Sans MS"/>
              </a:rPr>
              <a:t>20-25%</a:t>
            </a:r>
            <a:endParaRPr dirty="0">
              <a:latin typeface="Comic Sans MS"/>
              <a:cs typeface="Comic Sans MS"/>
            </a:endParaRPr>
          </a:p>
          <a:p>
            <a:pPr marL="453848" marR="6311984" indent="-441788">
              <a:spcBef>
                <a:spcPts val="25"/>
              </a:spcBef>
            </a:pPr>
            <a:r>
              <a:rPr sz="4000" b="1" i="1" spc="-125" dirty="0">
                <a:solidFill>
                  <a:srgbClr val="3030C9"/>
                </a:solidFill>
                <a:latin typeface="Times New Roman"/>
                <a:cs typeface="Times New Roman"/>
              </a:rPr>
              <a:t>L</a:t>
            </a:r>
            <a:r>
              <a:rPr sz="4000" b="1" i="1" spc="-360" dirty="0">
                <a:solidFill>
                  <a:srgbClr val="3030C9"/>
                </a:solidFill>
                <a:latin typeface="Times New Roman"/>
                <a:cs typeface="Times New Roman"/>
              </a:rPr>
              <a:t>e</a:t>
            </a:r>
            <a:r>
              <a:rPr sz="4000" b="1" i="1" spc="-445" dirty="0">
                <a:solidFill>
                  <a:srgbClr val="3030C9"/>
                </a:solidFill>
                <a:latin typeface="Times New Roman"/>
                <a:cs typeface="Times New Roman"/>
              </a:rPr>
              <a:t>u</a:t>
            </a:r>
            <a:r>
              <a:rPr sz="4000" b="1" i="1" spc="-390" dirty="0">
                <a:solidFill>
                  <a:srgbClr val="3030C9"/>
                </a:solidFill>
                <a:latin typeface="Times New Roman"/>
                <a:cs typeface="Times New Roman"/>
              </a:rPr>
              <a:t>c</a:t>
            </a:r>
            <a:r>
              <a:rPr sz="4000" b="1" i="1" spc="-430" dirty="0">
                <a:solidFill>
                  <a:srgbClr val="3030C9"/>
                </a:solidFill>
                <a:latin typeface="Times New Roman"/>
                <a:cs typeface="Times New Roman"/>
              </a:rPr>
              <a:t>o</a:t>
            </a:r>
            <a:r>
              <a:rPr sz="4000" b="1" i="1" spc="-300" dirty="0">
                <a:solidFill>
                  <a:srgbClr val="3030C9"/>
                </a:solidFill>
                <a:latin typeface="Times New Roman"/>
                <a:cs typeface="Times New Roman"/>
              </a:rPr>
              <a:t>c</a:t>
            </a:r>
            <a:r>
              <a:rPr sz="4000" b="1" i="1" spc="-304" dirty="0">
                <a:solidFill>
                  <a:srgbClr val="3030C9"/>
                </a:solidFill>
                <a:latin typeface="Times New Roman"/>
                <a:cs typeface="Times New Roman"/>
              </a:rPr>
              <a:t>y</a:t>
            </a:r>
            <a:r>
              <a:rPr sz="4000" b="1" i="1" spc="174" dirty="0">
                <a:solidFill>
                  <a:srgbClr val="3030C9"/>
                </a:solidFill>
                <a:latin typeface="Times New Roman"/>
                <a:cs typeface="Times New Roman"/>
              </a:rPr>
              <a:t>t</a:t>
            </a:r>
            <a:r>
              <a:rPr sz="4000" b="1" i="1" spc="-304" dirty="0">
                <a:solidFill>
                  <a:srgbClr val="3030C9"/>
                </a:solidFill>
                <a:latin typeface="Times New Roman"/>
                <a:cs typeface="Times New Roman"/>
              </a:rPr>
              <a:t>es </a:t>
            </a:r>
            <a:r>
              <a:rPr sz="4000" b="1" i="1" spc="-210" dirty="0">
                <a:solidFill>
                  <a:srgbClr val="3030C9"/>
                </a:solidFill>
                <a:latin typeface="Times New Roman"/>
                <a:cs typeface="Times New Roman"/>
              </a:rPr>
              <a:t> </a:t>
            </a:r>
            <a:r>
              <a:rPr sz="4000" b="1" i="1" spc="-275" dirty="0">
                <a:solidFill>
                  <a:srgbClr val="3030C9"/>
                </a:solidFill>
                <a:latin typeface="Times New Roman"/>
                <a:cs typeface="Times New Roman"/>
              </a:rPr>
              <a:t>(G.B.)</a:t>
            </a:r>
            <a:endParaRPr sz="4000" dirty="0">
              <a:latin typeface="Times New Roman"/>
              <a:cs typeface="Times New Roman"/>
            </a:endParaRPr>
          </a:p>
        </p:txBody>
      </p:sp>
      <p:sp>
        <p:nvSpPr>
          <p:cNvPr id="11" name="object 11"/>
          <p:cNvSpPr/>
          <p:nvPr/>
        </p:nvSpPr>
        <p:spPr>
          <a:xfrm>
            <a:off x="7034659" y="3630172"/>
            <a:ext cx="76200" cy="870585"/>
          </a:xfrm>
          <a:custGeom>
            <a:avLst/>
            <a:gdLst/>
            <a:ahLst/>
            <a:cxnLst/>
            <a:rect l="l" t="t" r="r" b="b"/>
            <a:pathLst>
              <a:path w="76200" h="870585">
                <a:moveTo>
                  <a:pt x="33527" y="794004"/>
                </a:moveTo>
                <a:lnTo>
                  <a:pt x="0" y="794004"/>
                </a:lnTo>
                <a:lnTo>
                  <a:pt x="38100" y="870204"/>
                </a:lnTo>
                <a:lnTo>
                  <a:pt x="67818" y="810768"/>
                </a:lnTo>
                <a:lnTo>
                  <a:pt x="38100" y="810768"/>
                </a:lnTo>
                <a:lnTo>
                  <a:pt x="35051" y="809244"/>
                </a:lnTo>
                <a:lnTo>
                  <a:pt x="33527" y="806196"/>
                </a:lnTo>
                <a:lnTo>
                  <a:pt x="33527" y="794004"/>
                </a:lnTo>
                <a:close/>
              </a:path>
              <a:path w="76200" h="870585">
                <a:moveTo>
                  <a:pt x="38100" y="0"/>
                </a:moveTo>
                <a:lnTo>
                  <a:pt x="35051" y="1524"/>
                </a:lnTo>
                <a:lnTo>
                  <a:pt x="33527" y="4572"/>
                </a:lnTo>
                <a:lnTo>
                  <a:pt x="33527" y="806196"/>
                </a:lnTo>
                <a:lnTo>
                  <a:pt x="35051" y="809244"/>
                </a:lnTo>
                <a:lnTo>
                  <a:pt x="38100" y="810768"/>
                </a:lnTo>
                <a:lnTo>
                  <a:pt x="42672" y="809244"/>
                </a:lnTo>
                <a:lnTo>
                  <a:pt x="42672" y="1524"/>
                </a:lnTo>
                <a:lnTo>
                  <a:pt x="38100" y="0"/>
                </a:lnTo>
                <a:close/>
              </a:path>
              <a:path w="76200" h="870585">
                <a:moveTo>
                  <a:pt x="76200" y="794004"/>
                </a:moveTo>
                <a:lnTo>
                  <a:pt x="42672" y="794004"/>
                </a:lnTo>
                <a:lnTo>
                  <a:pt x="42672" y="809244"/>
                </a:lnTo>
                <a:lnTo>
                  <a:pt x="38100" y="810768"/>
                </a:lnTo>
                <a:lnTo>
                  <a:pt x="67818" y="810768"/>
                </a:lnTo>
                <a:lnTo>
                  <a:pt x="76200" y="794004"/>
                </a:lnTo>
                <a:close/>
              </a:path>
            </a:pathLst>
          </a:custGeom>
          <a:solidFill>
            <a:srgbClr val="000000"/>
          </a:solidFill>
        </p:spPr>
        <p:txBody>
          <a:bodyPr wrap="square" lIns="0" tIns="0" rIns="0" bIns="0" rtlCol="0"/>
          <a:lstStyle/>
          <a:p>
            <a:endParaRPr/>
          </a:p>
        </p:txBody>
      </p:sp>
      <p:sp>
        <p:nvSpPr>
          <p:cNvPr id="12" name="object 12"/>
          <p:cNvSpPr/>
          <p:nvPr/>
        </p:nvSpPr>
        <p:spPr>
          <a:xfrm>
            <a:off x="8043548" y="3630172"/>
            <a:ext cx="76200" cy="870585"/>
          </a:xfrm>
          <a:custGeom>
            <a:avLst/>
            <a:gdLst/>
            <a:ahLst/>
            <a:cxnLst/>
            <a:rect l="l" t="t" r="r" b="b"/>
            <a:pathLst>
              <a:path w="76200" h="870585">
                <a:moveTo>
                  <a:pt x="33654" y="794004"/>
                </a:moveTo>
                <a:lnTo>
                  <a:pt x="0" y="794004"/>
                </a:lnTo>
                <a:lnTo>
                  <a:pt x="38100" y="870204"/>
                </a:lnTo>
                <a:lnTo>
                  <a:pt x="67818" y="810768"/>
                </a:lnTo>
                <a:lnTo>
                  <a:pt x="38100" y="810768"/>
                </a:lnTo>
                <a:lnTo>
                  <a:pt x="35051" y="809244"/>
                </a:lnTo>
                <a:lnTo>
                  <a:pt x="33654" y="806196"/>
                </a:lnTo>
                <a:lnTo>
                  <a:pt x="33654" y="794004"/>
                </a:lnTo>
                <a:close/>
              </a:path>
              <a:path w="76200" h="870585">
                <a:moveTo>
                  <a:pt x="38100" y="0"/>
                </a:moveTo>
                <a:lnTo>
                  <a:pt x="35051" y="1524"/>
                </a:lnTo>
                <a:lnTo>
                  <a:pt x="33654" y="4572"/>
                </a:lnTo>
                <a:lnTo>
                  <a:pt x="33654" y="806196"/>
                </a:lnTo>
                <a:lnTo>
                  <a:pt x="35051" y="809244"/>
                </a:lnTo>
                <a:lnTo>
                  <a:pt x="38100" y="810768"/>
                </a:lnTo>
                <a:lnTo>
                  <a:pt x="41148" y="809244"/>
                </a:lnTo>
                <a:lnTo>
                  <a:pt x="42672" y="806196"/>
                </a:lnTo>
                <a:lnTo>
                  <a:pt x="42672" y="4572"/>
                </a:lnTo>
                <a:lnTo>
                  <a:pt x="41148" y="1524"/>
                </a:lnTo>
                <a:lnTo>
                  <a:pt x="38100" y="0"/>
                </a:lnTo>
                <a:close/>
              </a:path>
              <a:path w="76200" h="870585">
                <a:moveTo>
                  <a:pt x="76200" y="794004"/>
                </a:moveTo>
                <a:lnTo>
                  <a:pt x="42672" y="794004"/>
                </a:lnTo>
                <a:lnTo>
                  <a:pt x="42672" y="806196"/>
                </a:lnTo>
                <a:lnTo>
                  <a:pt x="41148" y="809244"/>
                </a:lnTo>
                <a:lnTo>
                  <a:pt x="38100" y="810768"/>
                </a:lnTo>
                <a:lnTo>
                  <a:pt x="67818" y="810768"/>
                </a:lnTo>
                <a:lnTo>
                  <a:pt x="76200" y="794004"/>
                </a:lnTo>
                <a:close/>
              </a:path>
            </a:pathLst>
          </a:custGeom>
          <a:solidFill>
            <a:srgbClr val="000000"/>
          </a:solidFill>
        </p:spPr>
        <p:txBody>
          <a:bodyPr wrap="square" lIns="0" tIns="0" rIns="0" bIns="0" rtlCol="0"/>
          <a:lstStyle/>
          <a:p>
            <a:endParaRPr/>
          </a:p>
        </p:txBody>
      </p:sp>
      <p:sp>
        <p:nvSpPr>
          <p:cNvPr id="13" name="object 13"/>
          <p:cNvSpPr/>
          <p:nvPr/>
        </p:nvSpPr>
        <p:spPr>
          <a:xfrm>
            <a:off x="8977760" y="3630172"/>
            <a:ext cx="76200" cy="870585"/>
          </a:xfrm>
          <a:custGeom>
            <a:avLst/>
            <a:gdLst/>
            <a:ahLst/>
            <a:cxnLst/>
            <a:rect l="l" t="t" r="r" b="b"/>
            <a:pathLst>
              <a:path w="76200" h="870585">
                <a:moveTo>
                  <a:pt x="33527" y="794004"/>
                </a:moveTo>
                <a:lnTo>
                  <a:pt x="0" y="794004"/>
                </a:lnTo>
                <a:lnTo>
                  <a:pt x="38100" y="870204"/>
                </a:lnTo>
                <a:lnTo>
                  <a:pt x="67818" y="810768"/>
                </a:lnTo>
                <a:lnTo>
                  <a:pt x="38100" y="810768"/>
                </a:lnTo>
                <a:lnTo>
                  <a:pt x="35051" y="809244"/>
                </a:lnTo>
                <a:lnTo>
                  <a:pt x="33527" y="806196"/>
                </a:lnTo>
                <a:lnTo>
                  <a:pt x="33527" y="794004"/>
                </a:lnTo>
                <a:close/>
              </a:path>
              <a:path w="76200" h="870585">
                <a:moveTo>
                  <a:pt x="38100" y="0"/>
                </a:moveTo>
                <a:lnTo>
                  <a:pt x="35051" y="1524"/>
                </a:lnTo>
                <a:lnTo>
                  <a:pt x="33527" y="4572"/>
                </a:lnTo>
                <a:lnTo>
                  <a:pt x="33527" y="806196"/>
                </a:lnTo>
                <a:lnTo>
                  <a:pt x="35051" y="809244"/>
                </a:lnTo>
                <a:lnTo>
                  <a:pt x="38100" y="810768"/>
                </a:lnTo>
                <a:lnTo>
                  <a:pt x="42672" y="809244"/>
                </a:lnTo>
                <a:lnTo>
                  <a:pt x="42672" y="1524"/>
                </a:lnTo>
                <a:lnTo>
                  <a:pt x="38100" y="0"/>
                </a:lnTo>
                <a:close/>
              </a:path>
              <a:path w="76200" h="870585">
                <a:moveTo>
                  <a:pt x="76200" y="794004"/>
                </a:moveTo>
                <a:lnTo>
                  <a:pt x="42672" y="794004"/>
                </a:lnTo>
                <a:lnTo>
                  <a:pt x="42672" y="809244"/>
                </a:lnTo>
                <a:lnTo>
                  <a:pt x="38100" y="810768"/>
                </a:lnTo>
                <a:lnTo>
                  <a:pt x="67818" y="810768"/>
                </a:lnTo>
                <a:lnTo>
                  <a:pt x="76200" y="794004"/>
                </a:lnTo>
                <a:close/>
              </a:path>
            </a:pathLst>
          </a:custGeom>
          <a:solidFill>
            <a:srgbClr val="000000"/>
          </a:solidFill>
        </p:spPr>
        <p:txBody>
          <a:bodyPr wrap="square" lIns="0" tIns="0" rIns="0" bIns="0" rtlCol="0"/>
          <a:lstStyle/>
          <a:p>
            <a:endParaRPr/>
          </a:p>
        </p:txBody>
      </p:sp>
      <p:sp>
        <p:nvSpPr>
          <p:cNvPr id="14" name="object 14"/>
          <p:cNvSpPr txBox="1"/>
          <p:nvPr/>
        </p:nvSpPr>
        <p:spPr>
          <a:xfrm>
            <a:off x="6791837" y="4755519"/>
            <a:ext cx="490854" cy="323165"/>
          </a:xfrm>
          <a:prstGeom prst="rect">
            <a:avLst/>
          </a:prstGeom>
        </p:spPr>
        <p:txBody>
          <a:bodyPr vert="horz" wrap="square" lIns="0" tIns="0" rIns="0" bIns="0" rtlCol="0">
            <a:spAutoFit/>
          </a:bodyPr>
          <a:lstStyle/>
          <a:p>
            <a:pPr marL="12695"/>
            <a:r>
              <a:rPr sz="2100" b="1" spc="-5" dirty="0">
                <a:latin typeface="Arial"/>
                <a:cs typeface="Arial"/>
              </a:rPr>
              <a:t>P.</a:t>
            </a:r>
            <a:r>
              <a:rPr sz="2100" b="1" dirty="0">
                <a:latin typeface="Arial"/>
                <a:cs typeface="Arial"/>
              </a:rPr>
              <a:t>L.</a:t>
            </a:r>
            <a:endParaRPr sz="2100">
              <a:latin typeface="Arial"/>
              <a:cs typeface="Arial"/>
            </a:endParaRPr>
          </a:p>
        </p:txBody>
      </p:sp>
      <p:sp>
        <p:nvSpPr>
          <p:cNvPr id="15" name="object 15"/>
          <p:cNvSpPr txBox="1"/>
          <p:nvPr/>
        </p:nvSpPr>
        <p:spPr>
          <a:xfrm>
            <a:off x="7800720" y="4755515"/>
            <a:ext cx="533400" cy="646331"/>
          </a:xfrm>
          <a:prstGeom prst="rect">
            <a:avLst/>
          </a:prstGeom>
        </p:spPr>
        <p:txBody>
          <a:bodyPr vert="horz" wrap="square" lIns="0" tIns="0" rIns="0" bIns="0" rtlCol="0">
            <a:spAutoFit/>
          </a:bodyPr>
          <a:lstStyle/>
          <a:p>
            <a:pPr marL="12695"/>
            <a:r>
              <a:rPr sz="2100" b="1" dirty="0">
                <a:latin typeface="Arial"/>
                <a:cs typeface="Arial"/>
              </a:rPr>
              <a:t>M</a:t>
            </a:r>
            <a:r>
              <a:rPr sz="2100" b="1" spc="-10" dirty="0">
                <a:latin typeface="Arial"/>
                <a:cs typeface="Arial"/>
              </a:rPr>
              <a:t>.</a:t>
            </a:r>
            <a:r>
              <a:rPr sz="2100" b="1" dirty="0">
                <a:latin typeface="Arial"/>
                <a:cs typeface="Arial"/>
              </a:rPr>
              <a:t>L.</a:t>
            </a:r>
            <a:endParaRPr sz="2100">
              <a:latin typeface="Arial"/>
              <a:cs typeface="Arial"/>
            </a:endParaRPr>
          </a:p>
        </p:txBody>
      </p:sp>
      <p:sp>
        <p:nvSpPr>
          <p:cNvPr id="16" name="object 16"/>
          <p:cNvSpPr txBox="1"/>
          <p:nvPr/>
        </p:nvSpPr>
        <p:spPr>
          <a:xfrm>
            <a:off x="8952870" y="4755515"/>
            <a:ext cx="520065" cy="646331"/>
          </a:xfrm>
          <a:prstGeom prst="rect">
            <a:avLst/>
          </a:prstGeom>
        </p:spPr>
        <p:txBody>
          <a:bodyPr vert="horz" wrap="square" lIns="0" tIns="0" rIns="0" bIns="0" rtlCol="0">
            <a:spAutoFit/>
          </a:bodyPr>
          <a:lstStyle/>
          <a:p>
            <a:pPr marL="12695"/>
            <a:r>
              <a:rPr sz="2100" b="1" dirty="0">
                <a:latin typeface="Arial"/>
                <a:cs typeface="Arial"/>
              </a:rPr>
              <a:t>G</a:t>
            </a:r>
            <a:r>
              <a:rPr sz="2100" b="1" spc="-5" dirty="0">
                <a:latin typeface="Arial"/>
                <a:cs typeface="Arial"/>
              </a:rPr>
              <a:t>.</a:t>
            </a:r>
            <a:r>
              <a:rPr sz="2100" b="1" dirty="0">
                <a:latin typeface="Arial"/>
                <a:cs typeface="Arial"/>
              </a:rPr>
              <a:t>L.</a:t>
            </a:r>
            <a:endParaRPr sz="2100">
              <a:latin typeface="Arial"/>
              <a:cs typeface="Arial"/>
            </a:endParaRPr>
          </a:p>
        </p:txBody>
      </p:sp>
      <p:sp>
        <p:nvSpPr>
          <p:cNvPr id="17" name="object 17"/>
          <p:cNvSpPr txBox="1"/>
          <p:nvPr/>
        </p:nvSpPr>
        <p:spPr>
          <a:xfrm>
            <a:off x="6986908" y="5773039"/>
            <a:ext cx="2614295" cy="692497"/>
          </a:xfrm>
          <a:prstGeom prst="rect">
            <a:avLst/>
          </a:prstGeom>
        </p:spPr>
        <p:txBody>
          <a:bodyPr vert="horz" wrap="square" lIns="0" tIns="0" rIns="0" bIns="0" rtlCol="0">
            <a:spAutoFit/>
          </a:bodyPr>
          <a:lstStyle/>
          <a:p>
            <a:pPr marL="12695"/>
            <a:r>
              <a:rPr sz="2400" spc="-5" dirty="0">
                <a:solidFill>
                  <a:srgbClr val="FF0000"/>
                </a:solidFill>
                <a:latin typeface="Comic Sans MS"/>
                <a:cs typeface="Comic Sans MS"/>
              </a:rPr>
              <a:t>•Monocytes </a:t>
            </a:r>
            <a:r>
              <a:rPr sz="2400" dirty="0">
                <a:solidFill>
                  <a:srgbClr val="FF0000"/>
                </a:solidFill>
                <a:latin typeface="Comic Sans MS"/>
                <a:cs typeface="Comic Sans MS"/>
              </a:rPr>
              <a:t>:</a:t>
            </a:r>
            <a:r>
              <a:rPr sz="2400" spc="-60" dirty="0">
                <a:solidFill>
                  <a:srgbClr val="FF0000"/>
                </a:solidFill>
                <a:latin typeface="Comic Sans MS"/>
                <a:cs typeface="Comic Sans MS"/>
              </a:rPr>
              <a:t> </a:t>
            </a:r>
            <a:r>
              <a:rPr sz="2100" b="1" spc="-5" dirty="0">
                <a:solidFill>
                  <a:srgbClr val="0000FF"/>
                </a:solidFill>
                <a:latin typeface="Comic Sans MS"/>
                <a:cs typeface="Comic Sans MS"/>
              </a:rPr>
              <a:t>3-8%</a:t>
            </a:r>
            <a:endParaRPr sz="2100" dirty="0">
              <a:latin typeface="Comic Sans MS"/>
              <a:cs typeface="Comic Sans MS"/>
            </a:endParaRPr>
          </a:p>
        </p:txBody>
      </p:sp>
      <p:sp>
        <p:nvSpPr>
          <p:cNvPr id="19" name="ZoneTexte 18"/>
          <p:cNvSpPr txBox="1"/>
          <p:nvPr/>
        </p:nvSpPr>
        <p:spPr>
          <a:xfrm>
            <a:off x="1612902" y="349252"/>
            <a:ext cx="4572000" cy="984867"/>
          </a:xfrm>
          <a:prstGeom prst="rect">
            <a:avLst/>
          </a:prstGeom>
          <a:noFill/>
        </p:spPr>
        <p:txBody>
          <a:bodyPr wrap="square" lIns="91424" tIns="45711" rIns="91424" bIns="45711" rtlCol="0">
            <a:spAutoFit/>
          </a:bodyPr>
          <a:lstStyle/>
          <a:p>
            <a:r>
              <a:rPr lang="fr-FR" sz="2900" b="1" dirty="0"/>
              <a:t>Formule sanguine(ou </a:t>
            </a:r>
            <a:r>
              <a:rPr lang="fr-FR" sz="2900" b="1" dirty="0" smtClean="0"/>
              <a:t>leucocytaire</a:t>
            </a:r>
            <a:r>
              <a:rPr lang="fr-FR" sz="2900" b="1" dirty="0"/>
              <a:t>)</a:t>
            </a:r>
          </a:p>
        </p:txBody>
      </p:sp>
    </p:spTree>
    <p:extLst>
      <p:ext uri="{BB962C8B-B14F-4D97-AF65-F5344CB8AC3E}">
        <p14:creationId xmlns:p14="http://schemas.microsoft.com/office/powerpoint/2010/main" val="125893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N.B. </a:t>
            </a:r>
            <a:r>
              <a:rPr lang="fr-FR" dirty="0" smtClean="0"/>
              <a:t>Numération </a:t>
            </a:r>
            <a:r>
              <a:rPr lang="fr-FR" dirty="0"/>
              <a:t>et formule sanguine sont effectuées au titre d'un même examen sanguin : la Numération-Formule sanguine (NFS).</a:t>
            </a:r>
          </a:p>
        </p:txBody>
      </p:sp>
    </p:spTree>
    <p:extLst>
      <p:ext uri="{BB962C8B-B14F-4D97-AF65-F5344CB8AC3E}">
        <p14:creationId xmlns:p14="http://schemas.microsoft.com/office/powerpoint/2010/main" val="874336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Hématopoïèse</a:t>
            </a:r>
          </a:p>
        </p:txBody>
      </p:sp>
      <p:sp>
        <p:nvSpPr>
          <p:cNvPr id="3" name="Espace réservé du contenu 2"/>
          <p:cNvSpPr>
            <a:spLocks noGrp="1"/>
          </p:cNvSpPr>
          <p:nvPr>
            <p:ph idx="1"/>
          </p:nvPr>
        </p:nvSpPr>
        <p:spPr/>
        <p:txBody>
          <a:bodyPr>
            <a:normAutofit/>
          </a:bodyPr>
          <a:lstStyle/>
          <a:p>
            <a:pPr marL="0" indent="0">
              <a:buNone/>
            </a:pPr>
            <a:r>
              <a:rPr lang="fr-FR" dirty="0" smtClean="0"/>
              <a:t> </a:t>
            </a:r>
          </a:p>
          <a:p>
            <a:pPr marL="0" indent="0">
              <a:buNone/>
            </a:pPr>
            <a:endParaRPr lang="fr-FR" dirty="0"/>
          </a:p>
          <a:p>
            <a:pPr marL="0" indent="0">
              <a:buNone/>
            </a:pPr>
            <a:r>
              <a:rPr lang="fr-FR" dirty="0" smtClean="0"/>
              <a:t>L’hématopoïèse  </a:t>
            </a:r>
            <a:r>
              <a:rPr lang="fr-FR" dirty="0"/>
              <a:t>désigne le </a:t>
            </a:r>
            <a:r>
              <a:rPr lang="fr-FR" dirty="0" smtClean="0"/>
              <a:t>processus physiologique </a:t>
            </a:r>
            <a:r>
              <a:rPr lang="fr-FR" dirty="0"/>
              <a:t>de production des cellules </a:t>
            </a:r>
            <a:r>
              <a:rPr lang="fr-FR" dirty="0" smtClean="0"/>
              <a:t>sanguines.</a:t>
            </a:r>
          </a:p>
          <a:p>
            <a:pPr marL="0" indent="0">
              <a:buNone/>
            </a:pPr>
            <a:endParaRPr lang="fr-FR" dirty="0"/>
          </a:p>
        </p:txBody>
      </p:sp>
    </p:spTree>
    <p:extLst>
      <p:ext uri="{BB962C8B-B14F-4D97-AF65-F5344CB8AC3E}">
        <p14:creationId xmlns:p14="http://schemas.microsoft.com/office/powerpoint/2010/main" val="3730537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          </a:t>
            </a:r>
          </a:p>
          <a:p>
            <a:pPr marL="0" indent="0">
              <a:buNone/>
            </a:pPr>
            <a:endParaRPr lang="fr-FR" dirty="0"/>
          </a:p>
          <a:p>
            <a:pPr marL="0" indent="0">
              <a:buNone/>
            </a:pPr>
            <a:r>
              <a:rPr lang="fr-FR" dirty="0" smtClean="0"/>
              <a:t>            Durée </a:t>
            </a:r>
            <a:r>
              <a:rPr lang="fr-FR" dirty="0"/>
              <a:t>de vie des cellules du </a:t>
            </a:r>
            <a:r>
              <a:rPr lang="fr-FR" dirty="0" smtClean="0"/>
              <a:t>sang</a:t>
            </a:r>
            <a:endParaRPr lang="fr-FR" dirty="0"/>
          </a:p>
          <a:p>
            <a:pPr marL="0" indent="0">
              <a:buNone/>
            </a:pPr>
            <a:r>
              <a:rPr lang="fr-FR" dirty="0" smtClean="0"/>
              <a:t>Érythrocytes </a:t>
            </a:r>
            <a:r>
              <a:rPr lang="fr-FR" dirty="0"/>
              <a:t>120 jours</a:t>
            </a:r>
          </a:p>
          <a:p>
            <a:pPr marL="0" indent="0">
              <a:buNone/>
            </a:pPr>
            <a:r>
              <a:rPr lang="fr-FR" dirty="0"/>
              <a:t>Leucocytes 2 à 10 jours</a:t>
            </a:r>
          </a:p>
          <a:p>
            <a:pPr marL="0" indent="0">
              <a:buNone/>
            </a:pPr>
            <a:r>
              <a:rPr lang="fr-FR" dirty="0" smtClean="0"/>
              <a:t>Thrombocytes </a:t>
            </a:r>
            <a:r>
              <a:rPr lang="fr-FR" dirty="0"/>
              <a:t>10 </a:t>
            </a:r>
            <a:r>
              <a:rPr lang="fr-FR" dirty="0" smtClean="0"/>
              <a:t>jours</a:t>
            </a:r>
          </a:p>
          <a:p>
            <a:pPr marL="0" indent="0">
              <a:buNone/>
            </a:pPr>
            <a:endParaRPr lang="fr-FR" dirty="0"/>
          </a:p>
          <a:p>
            <a:pPr marL="0" indent="0">
              <a:buNone/>
            </a:pPr>
            <a:endParaRPr lang="fr-FR" dirty="0" smtClean="0"/>
          </a:p>
          <a:p>
            <a:pPr marL="0" indent="0">
              <a:buNone/>
            </a:pPr>
            <a:r>
              <a:rPr lang="fr-FR" dirty="0"/>
              <a:t> </a:t>
            </a:r>
            <a:r>
              <a:rPr lang="fr-FR" dirty="0" smtClean="0"/>
              <a:t>             </a:t>
            </a:r>
            <a:endParaRPr lang="fr-FR" dirty="0"/>
          </a:p>
        </p:txBody>
      </p:sp>
    </p:spTree>
    <p:extLst>
      <p:ext uri="{BB962C8B-B14F-4D97-AF65-F5344CB8AC3E}">
        <p14:creationId xmlns:p14="http://schemas.microsoft.com/office/powerpoint/2010/main" val="3406348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dirty="0"/>
              <a:t>Tous les éléments figurés du sang sont issus d'un type cellulaire unique : </a:t>
            </a:r>
            <a:r>
              <a:rPr lang="fr-FR" b="1" dirty="0"/>
              <a:t>les cellules souches hématopoïétiques (CSH). </a:t>
            </a:r>
            <a:r>
              <a:rPr lang="fr-FR" dirty="0"/>
              <a:t>L'hématopoïèse décrit les étapes successives de la prolifération et de la différenciation de ces cellules </a:t>
            </a:r>
            <a:r>
              <a:rPr lang="fr-FR" dirty="0" smtClean="0"/>
              <a:t>souches.</a:t>
            </a:r>
            <a:endParaRPr lang="fr-FR" dirty="0"/>
          </a:p>
        </p:txBody>
      </p:sp>
    </p:spTree>
    <p:extLst>
      <p:ext uri="{BB962C8B-B14F-4D97-AF65-F5344CB8AC3E}">
        <p14:creationId xmlns:p14="http://schemas.microsoft.com/office/powerpoint/2010/main" val="400119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0098" y="1090506"/>
            <a:ext cx="9073189" cy="537696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56038" y="1089018"/>
            <a:ext cx="121516" cy="1155700"/>
          </a:xfrm>
          <a:custGeom>
            <a:avLst/>
            <a:gdLst/>
            <a:ahLst/>
            <a:cxnLst/>
            <a:rect l="l" t="t" r="r" b="b"/>
            <a:pathLst>
              <a:path w="114300" h="1188720">
                <a:moveTo>
                  <a:pt x="114299" y="1074426"/>
                </a:moveTo>
                <a:lnTo>
                  <a:pt x="0" y="1074426"/>
                </a:lnTo>
                <a:lnTo>
                  <a:pt x="38099" y="1149623"/>
                </a:lnTo>
                <a:lnTo>
                  <a:pt x="38099" y="1092714"/>
                </a:lnTo>
                <a:lnTo>
                  <a:pt x="76199" y="1092714"/>
                </a:lnTo>
                <a:lnTo>
                  <a:pt x="76199" y="1151655"/>
                </a:lnTo>
                <a:lnTo>
                  <a:pt x="114299" y="1074426"/>
                </a:lnTo>
                <a:close/>
              </a:path>
              <a:path w="114300" h="1188720">
                <a:moveTo>
                  <a:pt x="76199" y="1074426"/>
                </a:moveTo>
                <a:lnTo>
                  <a:pt x="76199" y="0"/>
                </a:lnTo>
                <a:lnTo>
                  <a:pt x="38099" y="0"/>
                </a:lnTo>
                <a:lnTo>
                  <a:pt x="38099" y="1074426"/>
                </a:lnTo>
                <a:lnTo>
                  <a:pt x="76199" y="1074426"/>
                </a:lnTo>
                <a:close/>
              </a:path>
              <a:path w="114300" h="1188720">
                <a:moveTo>
                  <a:pt x="76199" y="1151655"/>
                </a:moveTo>
                <a:lnTo>
                  <a:pt x="76199" y="1092714"/>
                </a:lnTo>
                <a:lnTo>
                  <a:pt x="38099" y="1092714"/>
                </a:lnTo>
                <a:lnTo>
                  <a:pt x="38099" y="1149623"/>
                </a:lnTo>
                <a:lnTo>
                  <a:pt x="57911" y="1188726"/>
                </a:lnTo>
                <a:lnTo>
                  <a:pt x="76199" y="1151655"/>
                </a:lnTo>
                <a:close/>
              </a:path>
            </a:pathLst>
          </a:custGeom>
          <a:solidFill>
            <a:srgbClr val="000000"/>
          </a:solidFill>
        </p:spPr>
        <p:txBody>
          <a:bodyPr wrap="square" lIns="0" tIns="0" rIns="0" bIns="0" rtlCol="0"/>
          <a:lstStyle/>
          <a:p>
            <a:endParaRPr/>
          </a:p>
        </p:txBody>
      </p:sp>
      <p:sp>
        <p:nvSpPr>
          <p:cNvPr id="4" name="object 4"/>
          <p:cNvSpPr/>
          <p:nvPr/>
        </p:nvSpPr>
        <p:spPr>
          <a:xfrm>
            <a:off x="7391410" y="4000500"/>
            <a:ext cx="121516" cy="814918"/>
          </a:xfrm>
          <a:custGeom>
            <a:avLst/>
            <a:gdLst/>
            <a:ahLst/>
            <a:cxnLst/>
            <a:rect l="l" t="t" r="r" b="b"/>
            <a:pathLst>
              <a:path w="114300" h="838200">
                <a:moveTo>
                  <a:pt x="114299" y="114299"/>
                </a:moveTo>
                <a:lnTo>
                  <a:pt x="57911" y="0"/>
                </a:lnTo>
                <a:lnTo>
                  <a:pt x="0" y="114299"/>
                </a:lnTo>
                <a:lnTo>
                  <a:pt x="38099" y="114299"/>
                </a:lnTo>
                <a:lnTo>
                  <a:pt x="38099" y="94487"/>
                </a:lnTo>
                <a:lnTo>
                  <a:pt x="76199" y="94487"/>
                </a:lnTo>
                <a:lnTo>
                  <a:pt x="76199" y="114299"/>
                </a:lnTo>
                <a:lnTo>
                  <a:pt x="114299" y="114299"/>
                </a:lnTo>
                <a:close/>
              </a:path>
              <a:path w="114300" h="838200">
                <a:moveTo>
                  <a:pt x="76199" y="114299"/>
                </a:moveTo>
                <a:lnTo>
                  <a:pt x="76199" y="94487"/>
                </a:lnTo>
                <a:lnTo>
                  <a:pt x="38099" y="94487"/>
                </a:lnTo>
                <a:lnTo>
                  <a:pt x="38099" y="114299"/>
                </a:lnTo>
                <a:lnTo>
                  <a:pt x="76199" y="114299"/>
                </a:lnTo>
                <a:close/>
              </a:path>
              <a:path w="114300" h="838200">
                <a:moveTo>
                  <a:pt x="76199" y="838199"/>
                </a:moveTo>
                <a:lnTo>
                  <a:pt x="76199" y="114299"/>
                </a:lnTo>
                <a:lnTo>
                  <a:pt x="38099" y="114299"/>
                </a:lnTo>
                <a:lnTo>
                  <a:pt x="38099" y="838199"/>
                </a:lnTo>
                <a:lnTo>
                  <a:pt x="76199" y="838199"/>
                </a:lnTo>
                <a:close/>
              </a:path>
            </a:pathLst>
          </a:custGeom>
          <a:solidFill>
            <a:srgbClr val="000000"/>
          </a:solidFill>
        </p:spPr>
        <p:txBody>
          <a:bodyPr wrap="square" lIns="0" tIns="0" rIns="0" bIns="0" rtlCol="0"/>
          <a:lstStyle/>
          <a:p>
            <a:endParaRPr/>
          </a:p>
        </p:txBody>
      </p:sp>
      <p:sp>
        <p:nvSpPr>
          <p:cNvPr id="5" name="object 5"/>
          <p:cNvSpPr/>
          <p:nvPr/>
        </p:nvSpPr>
        <p:spPr>
          <a:xfrm>
            <a:off x="2692795" y="4000500"/>
            <a:ext cx="121516" cy="814918"/>
          </a:xfrm>
          <a:custGeom>
            <a:avLst/>
            <a:gdLst/>
            <a:ahLst/>
            <a:cxnLst/>
            <a:rect l="l" t="t" r="r" b="b"/>
            <a:pathLst>
              <a:path w="114300" h="838200">
                <a:moveTo>
                  <a:pt x="114299" y="114299"/>
                </a:moveTo>
                <a:lnTo>
                  <a:pt x="57911" y="0"/>
                </a:lnTo>
                <a:lnTo>
                  <a:pt x="0" y="114299"/>
                </a:lnTo>
                <a:lnTo>
                  <a:pt x="38099" y="114299"/>
                </a:lnTo>
                <a:lnTo>
                  <a:pt x="38099" y="94487"/>
                </a:lnTo>
                <a:lnTo>
                  <a:pt x="76199" y="94487"/>
                </a:lnTo>
                <a:lnTo>
                  <a:pt x="76199" y="114299"/>
                </a:lnTo>
                <a:lnTo>
                  <a:pt x="114299" y="114299"/>
                </a:lnTo>
                <a:close/>
              </a:path>
              <a:path w="114300" h="838200">
                <a:moveTo>
                  <a:pt x="76199" y="114299"/>
                </a:moveTo>
                <a:lnTo>
                  <a:pt x="76199" y="94487"/>
                </a:lnTo>
                <a:lnTo>
                  <a:pt x="38099" y="94487"/>
                </a:lnTo>
                <a:lnTo>
                  <a:pt x="38099" y="114299"/>
                </a:lnTo>
                <a:lnTo>
                  <a:pt x="76199" y="114299"/>
                </a:lnTo>
                <a:close/>
              </a:path>
              <a:path w="114300" h="838200">
                <a:moveTo>
                  <a:pt x="76199" y="838199"/>
                </a:moveTo>
                <a:lnTo>
                  <a:pt x="76199" y="114299"/>
                </a:lnTo>
                <a:lnTo>
                  <a:pt x="38099" y="114299"/>
                </a:lnTo>
                <a:lnTo>
                  <a:pt x="38099" y="838199"/>
                </a:lnTo>
                <a:lnTo>
                  <a:pt x="76199" y="838199"/>
                </a:lnTo>
                <a:close/>
              </a:path>
            </a:pathLst>
          </a:custGeom>
          <a:solidFill>
            <a:srgbClr val="000000"/>
          </a:solidFill>
        </p:spPr>
        <p:txBody>
          <a:bodyPr wrap="square" lIns="0" tIns="0" rIns="0" bIns="0" rtlCol="0"/>
          <a:lstStyle/>
          <a:p>
            <a:endParaRPr/>
          </a:p>
        </p:txBody>
      </p:sp>
      <p:sp>
        <p:nvSpPr>
          <p:cNvPr id="6" name="object 6"/>
          <p:cNvSpPr/>
          <p:nvPr/>
        </p:nvSpPr>
        <p:spPr>
          <a:xfrm>
            <a:off x="3321435" y="665262"/>
            <a:ext cx="2749635" cy="444500"/>
          </a:xfrm>
          <a:custGeom>
            <a:avLst/>
            <a:gdLst/>
            <a:ahLst/>
            <a:cxnLst/>
            <a:rect l="l" t="t" r="r" b="b"/>
            <a:pathLst>
              <a:path w="2586354" h="457200">
                <a:moveTo>
                  <a:pt x="0" y="0"/>
                </a:moveTo>
                <a:lnTo>
                  <a:pt x="0" y="457199"/>
                </a:lnTo>
                <a:lnTo>
                  <a:pt x="2586227" y="457199"/>
                </a:lnTo>
                <a:lnTo>
                  <a:pt x="2586227" y="0"/>
                </a:lnTo>
                <a:lnTo>
                  <a:pt x="0" y="0"/>
                </a:lnTo>
                <a:close/>
              </a:path>
            </a:pathLst>
          </a:custGeom>
          <a:solidFill>
            <a:srgbClr val="000000"/>
          </a:solidFill>
        </p:spPr>
        <p:txBody>
          <a:bodyPr wrap="square" lIns="0" tIns="0" rIns="0" bIns="0" rtlCol="0"/>
          <a:lstStyle/>
          <a:p>
            <a:endParaRPr/>
          </a:p>
        </p:txBody>
      </p:sp>
      <p:sp>
        <p:nvSpPr>
          <p:cNvPr id="7" name="object 7"/>
          <p:cNvSpPr txBox="1"/>
          <p:nvPr/>
        </p:nvSpPr>
        <p:spPr>
          <a:xfrm>
            <a:off x="3405147" y="699340"/>
            <a:ext cx="2579513" cy="369332"/>
          </a:xfrm>
          <a:prstGeom prst="rect">
            <a:avLst/>
          </a:prstGeom>
        </p:spPr>
        <p:txBody>
          <a:bodyPr vert="horz" wrap="square" lIns="0" tIns="0" rIns="0" bIns="0" rtlCol="0">
            <a:spAutoFit/>
          </a:bodyPr>
          <a:lstStyle/>
          <a:p>
            <a:pPr marL="12697"/>
            <a:r>
              <a:rPr sz="2400" b="1" spc="-5" dirty="0">
                <a:solidFill>
                  <a:srgbClr val="FFCC00"/>
                </a:solidFill>
                <a:latin typeface="Arial"/>
                <a:cs typeface="Arial"/>
              </a:rPr>
              <a:t>Globules</a:t>
            </a:r>
            <a:r>
              <a:rPr sz="2400" b="1" spc="-100" dirty="0">
                <a:solidFill>
                  <a:srgbClr val="FFCC00"/>
                </a:solidFill>
                <a:latin typeface="Arial"/>
                <a:cs typeface="Arial"/>
              </a:rPr>
              <a:t> </a:t>
            </a:r>
            <a:r>
              <a:rPr sz="2400" b="1" spc="-5" dirty="0">
                <a:solidFill>
                  <a:srgbClr val="FFCC00"/>
                </a:solidFill>
                <a:latin typeface="Arial"/>
                <a:cs typeface="Arial"/>
              </a:rPr>
              <a:t>rouges</a:t>
            </a:r>
            <a:endParaRPr sz="2400">
              <a:latin typeface="Arial"/>
              <a:cs typeface="Arial"/>
            </a:endParaRPr>
          </a:p>
        </p:txBody>
      </p:sp>
      <p:sp>
        <p:nvSpPr>
          <p:cNvPr id="8" name="object 8"/>
          <p:cNvSpPr/>
          <p:nvPr/>
        </p:nvSpPr>
        <p:spPr>
          <a:xfrm>
            <a:off x="6804894" y="4853939"/>
            <a:ext cx="1691771" cy="444500"/>
          </a:xfrm>
          <a:custGeom>
            <a:avLst/>
            <a:gdLst/>
            <a:ahLst/>
            <a:cxnLst/>
            <a:rect l="l" t="t" r="r" b="b"/>
            <a:pathLst>
              <a:path w="1591309" h="457200">
                <a:moveTo>
                  <a:pt x="0" y="0"/>
                </a:moveTo>
                <a:lnTo>
                  <a:pt x="0" y="457199"/>
                </a:lnTo>
                <a:lnTo>
                  <a:pt x="1591055" y="457199"/>
                </a:lnTo>
                <a:lnTo>
                  <a:pt x="1591055" y="0"/>
                </a:lnTo>
                <a:lnTo>
                  <a:pt x="0" y="0"/>
                </a:lnTo>
                <a:close/>
              </a:path>
            </a:pathLst>
          </a:custGeom>
          <a:solidFill>
            <a:srgbClr val="000000"/>
          </a:solidFill>
        </p:spPr>
        <p:txBody>
          <a:bodyPr wrap="square" lIns="0" tIns="0" rIns="0" bIns="0" rtlCol="0"/>
          <a:lstStyle/>
          <a:p>
            <a:endParaRPr/>
          </a:p>
        </p:txBody>
      </p:sp>
      <p:sp>
        <p:nvSpPr>
          <p:cNvPr id="9" name="object 9"/>
          <p:cNvSpPr txBox="1"/>
          <p:nvPr/>
        </p:nvSpPr>
        <p:spPr>
          <a:xfrm>
            <a:off x="6888601" y="4888016"/>
            <a:ext cx="1521650" cy="369332"/>
          </a:xfrm>
          <a:prstGeom prst="rect">
            <a:avLst/>
          </a:prstGeom>
        </p:spPr>
        <p:txBody>
          <a:bodyPr vert="horz" wrap="square" lIns="0" tIns="0" rIns="0" bIns="0" rtlCol="0">
            <a:spAutoFit/>
          </a:bodyPr>
          <a:lstStyle/>
          <a:p>
            <a:pPr marL="12697"/>
            <a:r>
              <a:rPr sz="2400" b="1" spc="-5" dirty="0">
                <a:solidFill>
                  <a:srgbClr val="FFCC00"/>
                </a:solidFill>
                <a:latin typeface="Arial"/>
                <a:cs typeface="Arial"/>
              </a:rPr>
              <a:t>leucocyte</a:t>
            </a:r>
            <a:endParaRPr sz="2400">
              <a:latin typeface="Arial"/>
              <a:cs typeface="Arial"/>
            </a:endParaRPr>
          </a:p>
        </p:txBody>
      </p:sp>
      <p:sp>
        <p:nvSpPr>
          <p:cNvPr id="10" name="object 10"/>
          <p:cNvSpPr/>
          <p:nvPr/>
        </p:nvSpPr>
        <p:spPr>
          <a:xfrm>
            <a:off x="2025268" y="4968026"/>
            <a:ext cx="1816663" cy="444500"/>
          </a:xfrm>
          <a:custGeom>
            <a:avLst/>
            <a:gdLst/>
            <a:ahLst/>
            <a:cxnLst/>
            <a:rect l="l" t="t" r="r" b="b"/>
            <a:pathLst>
              <a:path w="1708785" h="457200">
                <a:moveTo>
                  <a:pt x="0" y="0"/>
                </a:moveTo>
                <a:lnTo>
                  <a:pt x="0" y="457199"/>
                </a:lnTo>
                <a:lnTo>
                  <a:pt x="1708403" y="457199"/>
                </a:lnTo>
                <a:lnTo>
                  <a:pt x="1708403" y="0"/>
                </a:lnTo>
                <a:lnTo>
                  <a:pt x="0" y="0"/>
                </a:lnTo>
                <a:close/>
              </a:path>
            </a:pathLst>
          </a:custGeom>
          <a:solidFill>
            <a:srgbClr val="000000"/>
          </a:solidFill>
        </p:spPr>
        <p:txBody>
          <a:bodyPr wrap="square" lIns="0" tIns="0" rIns="0" bIns="0" rtlCol="0"/>
          <a:lstStyle/>
          <a:p>
            <a:endParaRPr/>
          </a:p>
        </p:txBody>
      </p:sp>
      <p:sp>
        <p:nvSpPr>
          <p:cNvPr id="11" name="object 11"/>
          <p:cNvSpPr txBox="1"/>
          <p:nvPr/>
        </p:nvSpPr>
        <p:spPr>
          <a:xfrm>
            <a:off x="2108977" y="5003586"/>
            <a:ext cx="1647891" cy="369332"/>
          </a:xfrm>
          <a:prstGeom prst="rect">
            <a:avLst/>
          </a:prstGeom>
        </p:spPr>
        <p:txBody>
          <a:bodyPr vert="horz" wrap="square" lIns="0" tIns="0" rIns="0" bIns="0" rtlCol="0">
            <a:spAutoFit/>
          </a:bodyPr>
          <a:lstStyle/>
          <a:p>
            <a:pPr marL="12697"/>
            <a:r>
              <a:rPr sz="2400" b="1" spc="-5" dirty="0">
                <a:solidFill>
                  <a:srgbClr val="FFCC00"/>
                </a:solidFill>
                <a:latin typeface="Arial"/>
                <a:cs typeface="Arial"/>
              </a:rPr>
              <a:t>plaquettes</a:t>
            </a:r>
            <a:endParaRPr sz="2400">
              <a:latin typeface="Arial"/>
              <a:cs typeface="Arial"/>
            </a:endParaRPr>
          </a:p>
        </p:txBody>
      </p:sp>
      <p:sp>
        <p:nvSpPr>
          <p:cNvPr id="12" name="object 12"/>
          <p:cNvSpPr txBox="1"/>
          <p:nvPr/>
        </p:nvSpPr>
        <p:spPr>
          <a:xfrm>
            <a:off x="645924" y="577847"/>
            <a:ext cx="2294625" cy="256480"/>
          </a:xfrm>
          <a:prstGeom prst="rect">
            <a:avLst/>
          </a:prstGeom>
        </p:spPr>
        <p:txBody>
          <a:bodyPr vert="horz" wrap="square" lIns="0" tIns="0" rIns="0" bIns="0" rtlCol="0">
            <a:spAutoFit/>
          </a:bodyPr>
          <a:lstStyle/>
          <a:p>
            <a:pPr marL="12697">
              <a:lnSpc>
                <a:spcPts val="1950"/>
              </a:lnSpc>
            </a:pPr>
            <a:r>
              <a:rPr b="1" spc="-5" dirty="0">
                <a:solidFill>
                  <a:srgbClr val="FFCC00"/>
                </a:solidFill>
                <a:latin typeface="Times New Roman"/>
                <a:cs typeface="Times New Roman"/>
              </a:rPr>
              <a:t>LE TISSU</a:t>
            </a:r>
            <a:r>
              <a:rPr b="1" spc="-65" dirty="0">
                <a:solidFill>
                  <a:srgbClr val="FFCC00"/>
                </a:solidFill>
                <a:latin typeface="Times New Roman"/>
                <a:cs typeface="Times New Roman"/>
              </a:rPr>
              <a:t> </a:t>
            </a:r>
            <a:r>
              <a:rPr b="1" spc="-5" dirty="0">
                <a:solidFill>
                  <a:srgbClr val="FFCC00"/>
                </a:solidFill>
                <a:latin typeface="Times New Roman"/>
                <a:cs typeface="Times New Roman"/>
              </a:rPr>
              <a:t>SANGUIN</a:t>
            </a:r>
            <a:endParaRPr>
              <a:latin typeface="Times New Roman"/>
              <a:cs typeface="Times New Roman"/>
            </a:endParaRPr>
          </a:p>
        </p:txBody>
      </p:sp>
      <p:sp>
        <p:nvSpPr>
          <p:cNvPr id="13" name="object 13"/>
          <p:cNvSpPr txBox="1"/>
          <p:nvPr/>
        </p:nvSpPr>
        <p:spPr>
          <a:xfrm>
            <a:off x="3993280" y="6558842"/>
            <a:ext cx="2654448" cy="446276"/>
          </a:xfrm>
          <a:prstGeom prst="rect">
            <a:avLst/>
          </a:prstGeom>
        </p:spPr>
        <p:txBody>
          <a:bodyPr vert="horz" wrap="square" lIns="0" tIns="0" rIns="0" bIns="0" rtlCol="0">
            <a:spAutoFit/>
          </a:bodyPr>
          <a:lstStyle/>
          <a:p>
            <a:pPr marL="12697"/>
            <a:r>
              <a:rPr sz="2900" b="1" spc="-5" dirty="0">
                <a:solidFill>
                  <a:srgbClr val="00FF00"/>
                </a:solidFill>
                <a:latin typeface="Arial"/>
                <a:cs typeface="Arial"/>
              </a:rPr>
              <a:t>frottis</a:t>
            </a:r>
            <a:r>
              <a:rPr sz="2900" b="1" spc="-40" dirty="0">
                <a:solidFill>
                  <a:srgbClr val="00FF00"/>
                </a:solidFill>
                <a:latin typeface="Arial"/>
                <a:cs typeface="Arial"/>
              </a:rPr>
              <a:t> </a:t>
            </a:r>
            <a:r>
              <a:rPr sz="2900" b="1" spc="-5" dirty="0">
                <a:solidFill>
                  <a:srgbClr val="00FF00"/>
                </a:solidFill>
                <a:latin typeface="Arial"/>
                <a:cs typeface="Arial"/>
              </a:rPr>
              <a:t>sanguin</a:t>
            </a:r>
            <a:endParaRPr sz="2900">
              <a:latin typeface="Arial"/>
              <a:cs typeface="Arial"/>
            </a:endParaRPr>
          </a:p>
        </p:txBody>
      </p:sp>
    </p:spTree>
    <p:extLst>
      <p:ext uri="{BB962C8B-B14F-4D97-AF65-F5344CB8AC3E}">
        <p14:creationId xmlns:p14="http://schemas.microsoft.com/office/powerpoint/2010/main" val="4164067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Chez </a:t>
            </a:r>
            <a:r>
              <a:rPr lang="fr-FR" dirty="0"/>
              <a:t>l’Homme adulte, </a:t>
            </a:r>
            <a:r>
              <a:rPr lang="fr-FR" dirty="0" smtClean="0"/>
              <a:t>l’hématopoïèse se déroule au niveau de </a:t>
            </a:r>
            <a:r>
              <a:rPr lang="fr-FR" dirty="0"/>
              <a:t>la </a:t>
            </a:r>
            <a:r>
              <a:rPr lang="fr-FR" b="1" dirty="0"/>
              <a:t>moelle osseuse</a:t>
            </a:r>
            <a:r>
              <a:rPr lang="fr-FR" dirty="0"/>
              <a:t>. Alors que chez </a:t>
            </a:r>
            <a:r>
              <a:rPr lang="fr-FR" dirty="0" smtClean="0"/>
              <a:t>l’embryon/ </a:t>
            </a:r>
            <a:r>
              <a:rPr lang="fr-FR" dirty="0"/>
              <a:t>fœtus, le premier organe qui fabrique les cellules sanguines, </a:t>
            </a:r>
            <a:r>
              <a:rPr lang="fr-FR" dirty="0" smtClean="0"/>
              <a:t>est </a:t>
            </a:r>
            <a:r>
              <a:rPr lang="fr-FR" dirty="0"/>
              <a:t>le </a:t>
            </a:r>
            <a:r>
              <a:rPr lang="fr-FR" b="1" dirty="0"/>
              <a:t>sac vitellin</a:t>
            </a:r>
            <a:r>
              <a:rPr lang="fr-FR" dirty="0"/>
              <a:t>. Il fabrique des cellules </a:t>
            </a:r>
            <a:r>
              <a:rPr lang="fr-FR" dirty="0" smtClean="0"/>
              <a:t>qu’on </a:t>
            </a:r>
            <a:r>
              <a:rPr lang="fr-FR" dirty="0"/>
              <a:t>appelle </a:t>
            </a:r>
            <a:r>
              <a:rPr lang="fr-FR" b="1" dirty="0" err="1" smtClean="0"/>
              <a:t>hémangioblastes</a:t>
            </a:r>
            <a:r>
              <a:rPr lang="fr-FR" b="1" dirty="0"/>
              <a:t>:</a:t>
            </a:r>
          </a:p>
          <a:p>
            <a:pPr marL="0" indent="0">
              <a:buNone/>
            </a:pPr>
            <a:r>
              <a:rPr lang="fr-FR" dirty="0"/>
              <a:t>Il s’agit </a:t>
            </a:r>
            <a:r>
              <a:rPr lang="fr-FR" dirty="0" smtClean="0"/>
              <a:t>de cellules </a:t>
            </a:r>
            <a:r>
              <a:rPr lang="fr-FR" dirty="0"/>
              <a:t>qui </a:t>
            </a:r>
            <a:r>
              <a:rPr lang="fr-FR" dirty="0" smtClean="0"/>
              <a:t>vont </a:t>
            </a:r>
            <a:r>
              <a:rPr lang="fr-FR" dirty="0"/>
              <a:t>donner à la fois les cellules sanguines et les cellules endothéliales et </a:t>
            </a:r>
            <a:r>
              <a:rPr lang="fr-FR" dirty="0" smtClean="0"/>
              <a:t>fabriquer l’hémoglobine fœtale.</a:t>
            </a:r>
            <a:endParaRPr lang="fr-FR" dirty="0"/>
          </a:p>
        </p:txBody>
      </p:sp>
    </p:spTree>
    <p:extLst>
      <p:ext uri="{BB962C8B-B14F-4D97-AF65-F5344CB8AC3E}">
        <p14:creationId xmlns:p14="http://schemas.microsoft.com/office/powerpoint/2010/main" val="616233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17500" y="1720850"/>
            <a:ext cx="9624060" cy="4986941"/>
          </a:xfrm>
        </p:spPr>
        <p:txBody>
          <a:bodyPr>
            <a:normAutofit lnSpcReduction="10000"/>
          </a:bodyPr>
          <a:lstStyle/>
          <a:p>
            <a:pPr marL="0" indent="0">
              <a:buNone/>
            </a:pPr>
            <a:r>
              <a:rPr lang="fr-FR" dirty="0" smtClean="0"/>
              <a:t>Les 2 premiers mois de gestation, c’est le sac vitellin qui va fabriquer les cellules sanguines et</a:t>
            </a:r>
          </a:p>
          <a:p>
            <a:pPr marL="0" indent="0">
              <a:buNone/>
            </a:pPr>
            <a:r>
              <a:rPr lang="fr-FR" dirty="0" smtClean="0"/>
              <a:t>essentiellement des cellules qui vont aider au transport de l’oxygène. Ensuite, le relais est pris par le foie et la rate pendant les mois suivants. La moelle osseuse intervient à partir du 4ème ou 5ème mois.</a:t>
            </a:r>
          </a:p>
          <a:p>
            <a:pPr marL="0" indent="0">
              <a:buNone/>
            </a:pPr>
            <a:r>
              <a:rPr lang="fr-FR" dirty="0" smtClean="0"/>
              <a:t>A </a:t>
            </a:r>
            <a:r>
              <a:rPr lang="fr-FR" dirty="0"/>
              <a:t>la naissance, c’est exclusivement la moelle osseuse qui fabrique les cellules </a:t>
            </a:r>
            <a:r>
              <a:rPr lang="fr-FR" dirty="0" smtClean="0"/>
              <a:t>sanguines.</a:t>
            </a:r>
            <a:endParaRPr lang="fr-FR" dirty="0"/>
          </a:p>
        </p:txBody>
      </p:sp>
    </p:spTree>
    <p:extLst>
      <p:ext uri="{BB962C8B-B14F-4D97-AF65-F5344CB8AC3E}">
        <p14:creationId xmlns:p14="http://schemas.microsoft.com/office/powerpoint/2010/main" val="1165814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dirty="0"/>
              <a:t>          </a:t>
            </a:r>
            <a:r>
              <a:rPr lang="fr-FR" b="1" dirty="0" smtClean="0">
                <a:solidFill>
                  <a:srgbClr val="00B0F0"/>
                </a:solidFill>
              </a:rPr>
              <a:t>Les </a:t>
            </a:r>
            <a:r>
              <a:rPr lang="fr-FR" b="1" dirty="0">
                <a:solidFill>
                  <a:srgbClr val="00B0F0"/>
                </a:solidFill>
              </a:rPr>
              <a:t>Cellules </a:t>
            </a:r>
            <a:r>
              <a:rPr lang="fr-FR" b="1" dirty="0" smtClean="0">
                <a:solidFill>
                  <a:srgbClr val="00B0F0"/>
                </a:solidFill>
              </a:rPr>
              <a:t>Souches Hématopoïétiques</a:t>
            </a:r>
          </a:p>
          <a:p>
            <a:pPr marL="0" indent="0">
              <a:buNone/>
            </a:pPr>
            <a:r>
              <a:rPr lang="fr-FR" dirty="0"/>
              <a:t>*</a:t>
            </a:r>
            <a:r>
              <a:rPr lang="fr-FR" dirty="0" smtClean="0"/>
              <a:t>Localisées </a:t>
            </a:r>
            <a:r>
              <a:rPr lang="fr-FR" dirty="0"/>
              <a:t>dans la moelle </a:t>
            </a:r>
            <a:r>
              <a:rPr lang="fr-FR" dirty="0" smtClean="0"/>
              <a:t>osseuse</a:t>
            </a:r>
            <a:endParaRPr lang="fr-FR" dirty="0"/>
          </a:p>
          <a:p>
            <a:pPr marL="0" indent="0">
              <a:buNone/>
            </a:pPr>
            <a:r>
              <a:rPr lang="fr-FR" dirty="0" smtClean="0"/>
              <a:t>*</a:t>
            </a:r>
            <a:r>
              <a:rPr lang="fr-FR" b="1" dirty="0" smtClean="0"/>
              <a:t>Sont </a:t>
            </a:r>
            <a:r>
              <a:rPr lang="fr-FR" b="1" dirty="0" err="1" smtClean="0"/>
              <a:t>multipotentes</a:t>
            </a:r>
            <a:r>
              <a:rPr lang="fr-FR" dirty="0"/>
              <a:t>: Une CSH est capable de </a:t>
            </a:r>
            <a:r>
              <a:rPr lang="fr-FR" dirty="0" smtClean="0"/>
              <a:t>donner</a:t>
            </a:r>
            <a:r>
              <a:rPr lang="fr-FR" dirty="0"/>
              <a:t>, naissance après différenciation, à </a:t>
            </a:r>
            <a:r>
              <a:rPr lang="fr-FR" dirty="0" smtClean="0"/>
              <a:t>n’importe </a:t>
            </a:r>
            <a:r>
              <a:rPr lang="fr-FR" dirty="0"/>
              <a:t>quelle cellule du </a:t>
            </a:r>
            <a:r>
              <a:rPr lang="fr-FR" dirty="0" smtClean="0"/>
              <a:t>sang.</a:t>
            </a:r>
            <a:endParaRPr lang="fr-FR" dirty="0"/>
          </a:p>
        </p:txBody>
      </p:sp>
    </p:spTree>
    <p:extLst>
      <p:ext uri="{BB962C8B-B14F-4D97-AF65-F5344CB8AC3E}">
        <p14:creationId xmlns:p14="http://schemas.microsoft.com/office/powerpoint/2010/main" val="1831964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      </a:t>
            </a:r>
          </a:p>
          <a:p>
            <a:pPr marL="0" indent="0">
              <a:buNone/>
            </a:pPr>
            <a:r>
              <a:rPr lang="fr-FR" dirty="0"/>
              <a:t> </a:t>
            </a:r>
            <a:r>
              <a:rPr lang="fr-FR" dirty="0" smtClean="0"/>
              <a:t>               </a:t>
            </a:r>
            <a:r>
              <a:rPr lang="fr-FR" b="1" dirty="0" smtClean="0">
                <a:solidFill>
                  <a:srgbClr val="00B0F0"/>
                </a:solidFill>
              </a:rPr>
              <a:t>Les étapes </a:t>
            </a:r>
            <a:r>
              <a:rPr lang="fr-FR" b="1" dirty="0">
                <a:solidFill>
                  <a:srgbClr val="00B0F0"/>
                </a:solidFill>
              </a:rPr>
              <a:t>de </a:t>
            </a:r>
            <a:r>
              <a:rPr lang="fr-FR" b="1" dirty="0" smtClean="0">
                <a:solidFill>
                  <a:srgbClr val="00B0F0"/>
                </a:solidFill>
              </a:rPr>
              <a:t>l’hématopoïèse:</a:t>
            </a:r>
          </a:p>
          <a:p>
            <a:pPr marL="0" indent="0">
              <a:buNone/>
            </a:pPr>
            <a:r>
              <a:rPr lang="fr-FR" dirty="0"/>
              <a:t>En réponse à un signal, une </a:t>
            </a:r>
            <a:r>
              <a:rPr lang="fr-FR" dirty="0" smtClean="0"/>
              <a:t>cellule souche </a:t>
            </a:r>
            <a:r>
              <a:rPr lang="fr-FR" dirty="0"/>
              <a:t>peut commencer à </a:t>
            </a:r>
            <a:r>
              <a:rPr lang="fr-FR" dirty="0" smtClean="0"/>
              <a:t>se différencier et s’engager </a:t>
            </a:r>
            <a:r>
              <a:rPr lang="fr-FR" dirty="0"/>
              <a:t>ainsi dans une </a:t>
            </a:r>
            <a:r>
              <a:rPr lang="fr-FR" dirty="0" smtClean="0"/>
              <a:t>lignée cellulaire donnée.</a:t>
            </a:r>
            <a:endParaRPr lang="fr-FR" dirty="0"/>
          </a:p>
        </p:txBody>
      </p:sp>
    </p:spTree>
    <p:extLst>
      <p:ext uri="{BB962C8B-B14F-4D97-AF65-F5344CB8AC3E}">
        <p14:creationId xmlns:p14="http://schemas.microsoft.com/office/powerpoint/2010/main" val="2164204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t>Deux lignées principales de cellules </a:t>
            </a:r>
            <a:r>
              <a:rPr lang="fr-FR" dirty="0" smtClean="0"/>
              <a:t>sanguines:</a:t>
            </a:r>
            <a:endParaRPr lang="fr-FR" dirty="0"/>
          </a:p>
          <a:p>
            <a:pPr marL="0" indent="0">
              <a:buNone/>
            </a:pPr>
            <a:r>
              <a:rPr lang="fr-FR" b="1" dirty="0" smtClean="0"/>
              <a:t>*Lignée </a:t>
            </a:r>
            <a:r>
              <a:rPr lang="fr-FR" b="1" dirty="0"/>
              <a:t>lymphoïde</a:t>
            </a:r>
            <a:r>
              <a:rPr lang="fr-FR" dirty="0"/>
              <a:t> : à l’origine des</a:t>
            </a:r>
          </a:p>
          <a:p>
            <a:pPr marL="0" indent="0">
              <a:buNone/>
            </a:pPr>
            <a:r>
              <a:rPr lang="fr-FR" dirty="0"/>
              <a:t>Lymphocytes B</a:t>
            </a:r>
          </a:p>
          <a:p>
            <a:pPr marL="0" indent="0">
              <a:buNone/>
            </a:pPr>
            <a:r>
              <a:rPr lang="fr-FR" dirty="0"/>
              <a:t>Lymphocytes T</a:t>
            </a:r>
          </a:p>
          <a:p>
            <a:pPr marL="0" indent="0">
              <a:buNone/>
            </a:pPr>
            <a:r>
              <a:rPr lang="fr-FR" b="1" dirty="0" smtClean="0"/>
              <a:t>*Lignée </a:t>
            </a:r>
            <a:r>
              <a:rPr lang="fr-FR" b="1" dirty="0"/>
              <a:t>myéloïde </a:t>
            </a:r>
            <a:r>
              <a:rPr lang="fr-FR" dirty="0"/>
              <a:t>: à l’origine des</a:t>
            </a:r>
          </a:p>
          <a:p>
            <a:pPr marL="0" indent="0">
              <a:buNone/>
            </a:pPr>
            <a:r>
              <a:rPr lang="fr-FR" dirty="0"/>
              <a:t>Érythrocytes</a:t>
            </a:r>
          </a:p>
          <a:p>
            <a:pPr marL="0" indent="0">
              <a:buNone/>
            </a:pPr>
            <a:r>
              <a:rPr lang="fr-FR" dirty="0"/>
              <a:t>Granulocytes</a:t>
            </a:r>
          </a:p>
          <a:p>
            <a:pPr marL="0" indent="0">
              <a:buNone/>
            </a:pPr>
            <a:r>
              <a:rPr lang="fr-FR" dirty="0" smtClean="0"/>
              <a:t>Monocytes</a:t>
            </a:r>
          </a:p>
          <a:p>
            <a:pPr marL="0" indent="0">
              <a:buNone/>
            </a:pPr>
            <a:r>
              <a:rPr lang="fr-FR" dirty="0"/>
              <a:t>P</a:t>
            </a:r>
            <a:r>
              <a:rPr lang="fr-FR" dirty="0" smtClean="0"/>
              <a:t>laquettes</a:t>
            </a:r>
            <a:endParaRPr lang="fr-FR" dirty="0"/>
          </a:p>
        </p:txBody>
      </p:sp>
    </p:spTree>
    <p:extLst>
      <p:ext uri="{BB962C8B-B14F-4D97-AF65-F5344CB8AC3E}">
        <p14:creationId xmlns:p14="http://schemas.microsoft.com/office/powerpoint/2010/main" val="3566741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marL="0" indent="0">
              <a:buNone/>
            </a:pPr>
            <a:r>
              <a:rPr lang="fr-FR" dirty="0" smtClean="0"/>
              <a:t>                 Hématopoïèse comprend donc:</a:t>
            </a:r>
            <a:endParaRPr lang="fr-FR" dirty="0"/>
          </a:p>
          <a:p>
            <a:pPr marL="0" indent="0">
              <a:buNone/>
            </a:pPr>
            <a:r>
              <a:rPr lang="fr-FR" dirty="0" smtClean="0"/>
              <a:t>                                          </a:t>
            </a:r>
          </a:p>
          <a:p>
            <a:pPr marL="0" indent="0">
              <a:buNone/>
            </a:pPr>
            <a:r>
              <a:rPr lang="fr-FR" dirty="0"/>
              <a:t> </a:t>
            </a:r>
            <a:r>
              <a:rPr lang="fr-FR" dirty="0" smtClean="0"/>
              <a:t>             Lymphopoïèse      </a:t>
            </a:r>
            <a:r>
              <a:rPr lang="fr-FR" dirty="0" err="1" smtClean="0"/>
              <a:t>Myélopoïèse</a:t>
            </a:r>
            <a:endParaRPr lang="fr-FR" dirty="0" smtClean="0"/>
          </a:p>
          <a:p>
            <a:pPr marL="0" indent="0">
              <a:buNone/>
            </a:pPr>
            <a:endParaRPr lang="fr-FR" dirty="0"/>
          </a:p>
          <a:p>
            <a:pPr>
              <a:buFontTx/>
              <a:buChar char="-"/>
            </a:pPr>
            <a:r>
              <a:rPr lang="fr-FR" dirty="0" smtClean="0"/>
              <a:t>Lymphopoïèse: c’est la formation des lymphocytes.</a:t>
            </a:r>
          </a:p>
          <a:p>
            <a:pPr>
              <a:buFontTx/>
              <a:buChar char="-"/>
            </a:pPr>
            <a:r>
              <a:rPr lang="fr-FR" dirty="0" err="1" smtClean="0"/>
              <a:t>Myélopoièse</a:t>
            </a:r>
            <a:r>
              <a:rPr lang="fr-FR" dirty="0" smtClean="0"/>
              <a:t> comprend: </a:t>
            </a:r>
          </a:p>
          <a:p>
            <a:pPr marL="0" indent="0">
              <a:buNone/>
            </a:pPr>
            <a:r>
              <a:rPr lang="fr-FR" dirty="0"/>
              <a:t>          °Érythropoïèse </a:t>
            </a:r>
            <a:r>
              <a:rPr lang="fr-FR" dirty="0" smtClean="0"/>
              <a:t>        Érythrocytes</a:t>
            </a:r>
            <a:endParaRPr lang="fr-FR" dirty="0"/>
          </a:p>
          <a:p>
            <a:pPr marL="0" indent="0">
              <a:buNone/>
            </a:pPr>
            <a:r>
              <a:rPr lang="fr-FR" dirty="0" smtClean="0"/>
              <a:t>          °</a:t>
            </a:r>
            <a:r>
              <a:rPr lang="pt-BR" dirty="0" smtClean="0"/>
              <a:t>Granulopoïèse        Granulocytes </a:t>
            </a:r>
            <a:r>
              <a:rPr lang="pt-BR" dirty="0"/>
              <a:t>N, E, B</a:t>
            </a:r>
            <a:endParaRPr lang="fr-FR" dirty="0"/>
          </a:p>
        </p:txBody>
      </p:sp>
      <p:cxnSp>
        <p:nvCxnSpPr>
          <p:cNvPr id="5" name="Connecteur droit avec flèche 4"/>
          <p:cNvCxnSpPr/>
          <p:nvPr/>
        </p:nvCxnSpPr>
        <p:spPr>
          <a:xfrm flipH="1">
            <a:off x="4051300" y="2406650"/>
            <a:ext cx="60960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813300" y="2406650"/>
            <a:ext cx="68580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178300" y="575945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302375"/>
            <a:ext cx="768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550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          °</a:t>
            </a:r>
            <a:r>
              <a:rPr lang="fr-FR" dirty="0" err="1" smtClean="0"/>
              <a:t>Monocytopoïèse</a:t>
            </a:r>
            <a:r>
              <a:rPr lang="fr-FR" dirty="0" smtClean="0"/>
              <a:t>       Monocytes</a:t>
            </a:r>
            <a:endParaRPr lang="fr-FR" dirty="0"/>
          </a:p>
          <a:p>
            <a:pPr marL="0" indent="0">
              <a:buNone/>
            </a:pPr>
            <a:r>
              <a:rPr lang="fr-FR" dirty="0"/>
              <a:t>          °</a:t>
            </a:r>
            <a:r>
              <a:rPr lang="fr-FR" dirty="0" err="1"/>
              <a:t>Thrombopoïèse</a:t>
            </a:r>
            <a:r>
              <a:rPr lang="fr-FR" dirty="0"/>
              <a:t> </a:t>
            </a:r>
            <a:r>
              <a:rPr lang="fr-FR" dirty="0" smtClean="0"/>
              <a:t>        Thrombocytes</a:t>
            </a:r>
            <a:endParaRPr lang="fr-FR" dirty="0"/>
          </a:p>
        </p:txBody>
      </p:sp>
      <p:cxnSp>
        <p:nvCxnSpPr>
          <p:cNvPr id="5" name="Connecteur droit avec flèche 4"/>
          <p:cNvCxnSpPr/>
          <p:nvPr/>
        </p:nvCxnSpPr>
        <p:spPr>
          <a:xfrm>
            <a:off x="5118100" y="21780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925" y="2787650"/>
            <a:ext cx="5365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855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pPr marL="0" indent="0">
              <a:buNone/>
            </a:pPr>
            <a:endParaRPr lang="fr-FR" dirty="0" smtClean="0"/>
          </a:p>
          <a:p>
            <a:pPr marL="0" indent="0">
              <a:buNone/>
            </a:pPr>
            <a:r>
              <a:rPr lang="fr-FR" b="1" dirty="0" smtClean="0">
                <a:solidFill>
                  <a:srgbClr val="FF0000"/>
                </a:solidFill>
              </a:rPr>
              <a:t>Érythropoïèse</a:t>
            </a:r>
            <a:endParaRPr lang="fr-FR" dirty="0"/>
          </a:p>
          <a:p>
            <a:pPr marL="0" indent="0">
              <a:buNone/>
            </a:pPr>
            <a:r>
              <a:rPr lang="fr-FR" dirty="0" smtClean="0"/>
              <a:t>On passe successivement:</a:t>
            </a:r>
          </a:p>
          <a:p>
            <a:pPr>
              <a:buFontTx/>
              <a:buChar char="-"/>
            </a:pPr>
            <a:r>
              <a:rPr lang="fr-FR" b="1" dirty="0" smtClean="0"/>
              <a:t>d'un </a:t>
            </a:r>
            <a:r>
              <a:rPr lang="fr-FR" b="1" dirty="0"/>
              <a:t>proérythroblaste </a:t>
            </a:r>
            <a:endParaRPr lang="fr-FR" b="1" dirty="0" smtClean="0"/>
          </a:p>
          <a:p>
            <a:pPr>
              <a:buFontTx/>
              <a:buChar char="-"/>
            </a:pPr>
            <a:r>
              <a:rPr lang="fr-FR" b="1" dirty="0" smtClean="0"/>
              <a:t>à </a:t>
            </a:r>
            <a:r>
              <a:rPr lang="fr-FR" b="1" dirty="0"/>
              <a:t>un érythroblaste </a:t>
            </a:r>
            <a:r>
              <a:rPr lang="fr-FR" dirty="0"/>
              <a:t>d'abord </a:t>
            </a:r>
            <a:r>
              <a:rPr lang="fr-FR" dirty="0">
                <a:solidFill>
                  <a:srgbClr val="00B050"/>
                </a:solidFill>
              </a:rPr>
              <a:t>basophile</a:t>
            </a:r>
            <a:r>
              <a:rPr lang="fr-FR" dirty="0"/>
              <a:t>, </a:t>
            </a:r>
            <a:r>
              <a:rPr lang="fr-FR" dirty="0" err="1">
                <a:solidFill>
                  <a:srgbClr val="00B050"/>
                </a:solidFill>
              </a:rPr>
              <a:t>polychromatophile</a:t>
            </a:r>
            <a:r>
              <a:rPr lang="fr-FR" dirty="0"/>
              <a:t> puis enfin </a:t>
            </a:r>
            <a:r>
              <a:rPr lang="fr-FR" dirty="0">
                <a:solidFill>
                  <a:srgbClr val="00B050"/>
                </a:solidFill>
              </a:rPr>
              <a:t>acidophile</a:t>
            </a:r>
            <a:r>
              <a:rPr lang="fr-FR" dirty="0"/>
              <a:t> (il y a alcalinisation du milieu cellulaire au cours de cette différenciation car il y a baisse du nombre de ribosomes et augmentation du taux d'hémoglobine). Il y a, au cours de la différenciation, baisse de la taille du noyau </a:t>
            </a:r>
            <a:r>
              <a:rPr lang="fr-FR" dirty="0" smtClean="0"/>
              <a:t>,puis expulsion </a:t>
            </a:r>
            <a:r>
              <a:rPr lang="fr-FR" dirty="0"/>
              <a:t>de ce dernier au stade qui suit l'érythroblaste acidophile : on a alors une cellule </a:t>
            </a:r>
            <a:r>
              <a:rPr lang="fr-FR" dirty="0" smtClean="0"/>
              <a:t>anucléée </a:t>
            </a:r>
            <a:r>
              <a:rPr lang="fr-FR" dirty="0"/>
              <a:t>contenant encore quelques organites (mitochondries, ribosomes) nommée </a:t>
            </a:r>
            <a:r>
              <a:rPr lang="fr-FR" b="1" dirty="0"/>
              <a:t>réticulocyte.</a:t>
            </a:r>
            <a:r>
              <a:rPr lang="fr-FR" dirty="0"/>
              <a:t> Le réticulocyte finit sa différenciation dans le sang et devient un érythrocyte (= globule rouge ou hématie). </a:t>
            </a:r>
          </a:p>
        </p:txBody>
      </p:sp>
    </p:spTree>
    <p:extLst>
      <p:ext uri="{BB962C8B-B14F-4D97-AF65-F5344CB8AC3E}">
        <p14:creationId xmlns:p14="http://schemas.microsoft.com/office/powerpoint/2010/main" val="3824125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b="1" dirty="0" smtClean="0"/>
          </a:p>
          <a:p>
            <a:pPr marL="0" indent="0">
              <a:buNone/>
            </a:pPr>
            <a:endParaRPr lang="fr-FR" b="1" dirty="0"/>
          </a:p>
          <a:p>
            <a:pPr marL="0" indent="0">
              <a:buNone/>
            </a:pPr>
            <a:r>
              <a:rPr lang="fr-FR" b="1" dirty="0" smtClean="0"/>
              <a:t>N.B. </a:t>
            </a:r>
            <a:r>
              <a:rPr lang="fr-FR" dirty="0" err="1" smtClean="0"/>
              <a:t>Polychromatophile</a:t>
            </a:r>
            <a:r>
              <a:rPr lang="fr-FR" dirty="0" smtClean="0"/>
              <a:t>: Globule </a:t>
            </a:r>
            <a:r>
              <a:rPr lang="fr-FR" dirty="0"/>
              <a:t>rouge pouvant se colorer par plusieurs colorants</a:t>
            </a:r>
          </a:p>
        </p:txBody>
      </p:sp>
    </p:spTree>
    <p:extLst>
      <p:ext uri="{BB962C8B-B14F-4D97-AF65-F5344CB8AC3E}">
        <p14:creationId xmlns:p14="http://schemas.microsoft.com/office/powerpoint/2010/main" val="3510320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smtClean="0">
                <a:solidFill>
                  <a:srgbClr val="FF0000"/>
                </a:solidFill>
              </a:rPr>
              <a:t>*</a:t>
            </a:r>
            <a:r>
              <a:rPr lang="fr-FR" b="1" dirty="0">
                <a:solidFill>
                  <a:srgbClr val="FF0000"/>
                </a:solidFill>
              </a:rPr>
              <a:t>La </a:t>
            </a:r>
            <a:r>
              <a:rPr lang="fr-FR" b="1" dirty="0" err="1" smtClean="0">
                <a:solidFill>
                  <a:srgbClr val="FF0000"/>
                </a:solidFill>
              </a:rPr>
              <a:t>granulopoïèse</a:t>
            </a:r>
            <a:r>
              <a:rPr lang="fr-FR" b="1" dirty="0" smtClean="0">
                <a:solidFill>
                  <a:srgbClr val="FF0000"/>
                </a:solidFill>
              </a:rPr>
              <a:t>:</a:t>
            </a:r>
          </a:p>
          <a:p>
            <a:pPr marL="0" indent="0">
              <a:buNone/>
            </a:pPr>
            <a:r>
              <a:rPr lang="fr-FR" dirty="0" smtClean="0"/>
              <a:t>La cellule </a:t>
            </a:r>
            <a:r>
              <a:rPr lang="fr-FR" dirty="0"/>
              <a:t>souche se différencie en </a:t>
            </a:r>
            <a:r>
              <a:rPr lang="fr-FR" b="1" dirty="0"/>
              <a:t>myéloblaste</a:t>
            </a:r>
            <a:r>
              <a:rPr lang="fr-FR" dirty="0"/>
              <a:t>. Les différentes étapes de maturation </a:t>
            </a:r>
            <a:r>
              <a:rPr lang="fr-FR" dirty="0" smtClean="0"/>
              <a:t>vont donner </a:t>
            </a:r>
            <a:r>
              <a:rPr lang="fr-FR" dirty="0"/>
              <a:t>naissance au </a:t>
            </a:r>
            <a:r>
              <a:rPr lang="fr-FR" b="1" dirty="0"/>
              <a:t>promyélocyte</a:t>
            </a:r>
            <a:r>
              <a:rPr lang="fr-FR" dirty="0"/>
              <a:t>, au </a:t>
            </a:r>
            <a:r>
              <a:rPr lang="fr-FR" b="1" dirty="0"/>
              <a:t>myélocyte </a:t>
            </a:r>
            <a:r>
              <a:rPr lang="fr-FR" b="1" dirty="0" smtClean="0"/>
              <a:t>, </a:t>
            </a:r>
            <a:r>
              <a:rPr lang="fr-FR" dirty="0" smtClean="0"/>
              <a:t>au </a:t>
            </a:r>
            <a:r>
              <a:rPr lang="fr-FR" b="1" dirty="0" smtClean="0"/>
              <a:t>métamyélocyte </a:t>
            </a:r>
            <a:r>
              <a:rPr lang="fr-FR" dirty="0" smtClean="0"/>
              <a:t>puis </a:t>
            </a:r>
            <a:r>
              <a:rPr lang="fr-FR" dirty="0"/>
              <a:t>au </a:t>
            </a:r>
            <a:r>
              <a:rPr lang="fr-FR" b="1" dirty="0" smtClean="0"/>
              <a:t>polynucléaire</a:t>
            </a:r>
            <a:r>
              <a:rPr lang="fr-FR" dirty="0" smtClean="0"/>
              <a:t>. Au </a:t>
            </a:r>
            <a:r>
              <a:rPr lang="fr-FR" dirty="0"/>
              <a:t>cours de la </a:t>
            </a:r>
            <a:r>
              <a:rPr lang="fr-FR" dirty="0" smtClean="0"/>
              <a:t>différenciation la forme </a:t>
            </a:r>
            <a:r>
              <a:rPr lang="fr-FR" dirty="0"/>
              <a:t>du noyau change </a:t>
            </a:r>
            <a:r>
              <a:rPr lang="fr-FR" dirty="0" smtClean="0"/>
              <a:t>: </a:t>
            </a:r>
            <a:r>
              <a:rPr lang="fr-FR" dirty="0"/>
              <a:t>au stade promyélocyte, le noyau est </a:t>
            </a:r>
            <a:r>
              <a:rPr lang="fr-FR" b="1" dirty="0"/>
              <a:t>arrondi</a:t>
            </a:r>
            <a:r>
              <a:rPr lang="fr-FR" dirty="0"/>
              <a:t>, puis il prend une forme </a:t>
            </a:r>
            <a:r>
              <a:rPr lang="fr-FR" b="1" dirty="0"/>
              <a:t>réniforme</a:t>
            </a:r>
            <a:r>
              <a:rPr lang="fr-FR" dirty="0"/>
              <a:t> au stade myélocyte et en fer à cheval au stade métamyélocyte, pour adopter une forme </a:t>
            </a:r>
            <a:r>
              <a:rPr lang="fr-FR" dirty="0" smtClean="0"/>
              <a:t>échancrée(=divisé en lobes) </a:t>
            </a:r>
            <a:r>
              <a:rPr lang="fr-FR" dirty="0"/>
              <a:t>au stade ultime de </a:t>
            </a:r>
            <a:r>
              <a:rPr lang="fr-FR" dirty="0" smtClean="0"/>
              <a:t>polynucléaire.</a:t>
            </a:r>
            <a:endParaRPr lang="fr-FR" dirty="0"/>
          </a:p>
          <a:p>
            <a:pPr marL="0" indent="0">
              <a:buNone/>
            </a:pPr>
            <a:endParaRPr lang="fr-FR" dirty="0"/>
          </a:p>
        </p:txBody>
      </p:sp>
    </p:spTree>
    <p:extLst>
      <p:ext uri="{BB962C8B-B14F-4D97-AF65-F5344CB8AC3E}">
        <p14:creationId xmlns:p14="http://schemas.microsoft.com/office/powerpoint/2010/main" val="252637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FF0000"/>
                </a:solidFill>
              </a:rPr>
              <a:t>Eléments figurés du </a:t>
            </a:r>
            <a:r>
              <a:rPr lang="fr-FR" b="1" dirty="0" smtClean="0">
                <a:solidFill>
                  <a:srgbClr val="FF0000"/>
                </a:solidFill>
              </a:rPr>
              <a:t>sang</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u contenu 2"/>
          <p:cNvSpPr>
            <a:spLocks noGrp="1"/>
          </p:cNvSpPr>
          <p:nvPr>
            <p:ph sz="half" idx="1"/>
          </p:nvPr>
        </p:nvSpPr>
        <p:spPr>
          <a:xfrm>
            <a:off x="698500" y="1949450"/>
            <a:ext cx="5537918" cy="5494205"/>
          </a:xfrm>
        </p:spPr>
        <p:txBody>
          <a:bodyPr>
            <a:normAutofit fontScale="92500" lnSpcReduction="10000"/>
          </a:bodyPr>
          <a:lstStyle/>
          <a:p>
            <a:pPr marL="0" indent="0">
              <a:buNone/>
            </a:pPr>
            <a:r>
              <a:rPr lang="fr-FR" b="1" dirty="0" smtClean="0">
                <a:solidFill>
                  <a:srgbClr val="00B0F0"/>
                </a:solidFill>
                <a:cs typeface="Comic Sans MS"/>
              </a:rPr>
              <a:t>1- Hématies: </a:t>
            </a:r>
            <a:r>
              <a:rPr lang="fr-FR" dirty="0" smtClean="0">
                <a:cs typeface="Comic Sans MS"/>
              </a:rPr>
              <a:t>C </a:t>
            </a:r>
            <a:r>
              <a:rPr lang="fr-FR" dirty="0">
                <a:cs typeface="Comic Sans MS"/>
              </a:rPr>
              <a:t>’est la population majoritaire du </a:t>
            </a:r>
            <a:r>
              <a:rPr lang="fr-FR" dirty="0" smtClean="0">
                <a:cs typeface="Comic Sans MS"/>
              </a:rPr>
              <a:t>sang (</a:t>
            </a:r>
            <a:r>
              <a:rPr lang="fr-FR" dirty="0"/>
              <a:t>4.500.000 – 5.500.000/µL, chez l'homme, 4.000.000 – 5.000.000 /µL, chez la </a:t>
            </a:r>
            <a:r>
              <a:rPr lang="fr-FR" dirty="0" smtClean="0"/>
              <a:t>femme</a:t>
            </a:r>
          </a:p>
          <a:p>
            <a:pPr marL="0" indent="0">
              <a:buNone/>
            </a:pPr>
            <a:r>
              <a:rPr lang="fr-FR" dirty="0" smtClean="0">
                <a:cs typeface="Comic Sans MS"/>
              </a:rPr>
              <a:t>*Cellules anucléées </a:t>
            </a:r>
          </a:p>
          <a:p>
            <a:pPr marL="0" indent="0">
              <a:buNone/>
            </a:pPr>
            <a:r>
              <a:rPr lang="fr-FR" dirty="0">
                <a:cs typeface="Comic Sans MS"/>
              </a:rPr>
              <a:t>*</a:t>
            </a:r>
            <a:r>
              <a:rPr lang="fr-FR" dirty="0" smtClean="0">
                <a:cs typeface="Comic Sans MS"/>
              </a:rPr>
              <a:t>Absence d’organites</a:t>
            </a:r>
            <a:endParaRPr lang="fr-FR" dirty="0">
              <a:cs typeface="Comic Sans MS"/>
            </a:endParaRPr>
          </a:p>
          <a:p>
            <a:pPr marL="0" indent="0">
              <a:buNone/>
            </a:pPr>
            <a:r>
              <a:rPr lang="fr-FR" dirty="0" smtClean="0">
                <a:cs typeface="Comic Sans MS"/>
              </a:rPr>
              <a:t>- </a:t>
            </a:r>
            <a:r>
              <a:rPr lang="fr-FR" b="1" dirty="0" smtClean="0">
                <a:cs typeface="Comic Sans MS"/>
              </a:rPr>
              <a:t>Aspect </a:t>
            </a:r>
            <a:r>
              <a:rPr lang="fr-FR" b="1" dirty="0">
                <a:cs typeface="Comic Sans MS"/>
              </a:rPr>
              <a:t>en microscopie </a:t>
            </a:r>
            <a:r>
              <a:rPr lang="fr-FR" b="1" dirty="0" smtClean="0">
                <a:cs typeface="Comic Sans MS"/>
              </a:rPr>
              <a:t>optique:</a:t>
            </a:r>
            <a:endParaRPr lang="fr-FR" b="1" dirty="0">
              <a:cs typeface="Comic Sans MS"/>
            </a:endParaRPr>
          </a:p>
          <a:p>
            <a:pPr marL="0" indent="0">
              <a:buNone/>
            </a:pPr>
            <a:r>
              <a:rPr lang="fr-FR" dirty="0">
                <a:cs typeface="Comic Sans MS"/>
              </a:rPr>
              <a:t>Il s'agit d'une cellule de 5 à 7 µ de diamètre d'aspect homogène, coloré en orangé au </a:t>
            </a:r>
            <a:r>
              <a:rPr lang="fr-FR" dirty="0" smtClean="0">
                <a:cs typeface="Comic Sans MS"/>
              </a:rPr>
              <a:t>May </a:t>
            </a:r>
            <a:r>
              <a:rPr lang="fr-FR" dirty="0" err="1" smtClean="0">
                <a:cs typeface="Comic Sans MS"/>
              </a:rPr>
              <a:t>Grünwald</a:t>
            </a:r>
            <a:r>
              <a:rPr lang="fr-FR" dirty="0" smtClean="0">
                <a:cs typeface="Comic Sans MS"/>
              </a:rPr>
              <a:t> </a:t>
            </a:r>
            <a:r>
              <a:rPr lang="fr-FR" dirty="0" err="1">
                <a:cs typeface="Comic Sans MS"/>
              </a:rPr>
              <a:t>Giemsa</a:t>
            </a:r>
            <a:r>
              <a:rPr lang="fr-FR" dirty="0">
                <a:cs typeface="Comic Sans MS"/>
              </a:rPr>
              <a:t>.</a:t>
            </a:r>
          </a:p>
          <a:p>
            <a:pPr marL="0" indent="0">
              <a:buNone/>
            </a:pPr>
            <a:endParaRPr lang="fr-FR" dirty="0">
              <a:cs typeface="Comic Sans MS"/>
            </a:endParaRPr>
          </a:p>
          <a:p>
            <a:pPr marL="0" indent="0">
              <a:buNone/>
            </a:pPr>
            <a:endParaRPr lang="fr-FR" dirty="0" smtClean="0">
              <a:solidFill>
                <a:srgbClr val="FF0000"/>
              </a:solidFill>
              <a:cs typeface="Comic Sans MS"/>
            </a:endParaRPr>
          </a:p>
          <a:p>
            <a:pPr marL="0" indent="0">
              <a:buNone/>
            </a:pPr>
            <a:endParaRPr lang="fr-FR" dirty="0"/>
          </a:p>
        </p:txBody>
      </p:sp>
      <p:pic>
        <p:nvPicPr>
          <p:cNvPr id="1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2500" y="2787650"/>
            <a:ext cx="3348000" cy="335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900" y="4003087"/>
            <a:ext cx="1143000" cy="12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9643609" y="3895655"/>
            <a:ext cx="1072788" cy="338554"/>
          </a:xfrm>
          <a:prstGeom prst="rect">
            <a:avLst/>
          </a:prstGeom>
          <a:noFill/>
        </p:spPr>
        <p:txBody>
          <a:bodyPr wrap="square" rtlCol="0">
            <a:spAutoFit/>
          </a:bodyPr>
          <a:lstStyle/>
          <a:p>
            <a:r>
              <a:rPr lang="fr-FR" sz="1600" b="1" dirty="0" smtClean="0"/>
              <a:t>Hématies</a:t>
            </a:r>
            <a:endParaRPr lang="fr-FR" sz="1600" b="1" dirty="0"/>
          </a:p>
        </p:txBody>
      </p:sp>
    </p:spTree>
    <p:extLst>
      <p:ext uri="{BB962C8B-B14F-4D97-AF65-F5344CB8AC3E}">
        <p14:creationId xmlns:p14="http://schemas.microsoft.com/office/powerpoint/2010/main" val="693189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a:solidFill>
                  <a:srgbClr val="FF0000"/>
                </a:solidFill>
              </a:rPr>
              <a:t>*</a:t>
            </a:r>
            <a:r>
              <a:rPr lang="fr-FR" b="1" dirty="0" err="1">
                <a:solidFill>
                  <a:srgbClr val="FF0000"/>
                </a:solidFill>
              </a:rPr>
              <a:t>Monocytopoïèse</a:t>
            </a:r>
            <a:r>
              <a:rPr lang="fr-FR" b="1" dirty="0" smtClean="0"/>
              <a:t>: </a:t>
            </a:r>
            <a:r>
              <a:rPr lang="fr-FR" dirty="0" smtClean="0"/>
              <a:t>La cellule souche </a:t>
            </a:r>
            <a:r>
              <a:rPr lang="fr-FR" dirty="0"/>
              <a:t>se différentie en </a:t>
            </a:r>
            <a:r>
              <a:rPr lang="fr-FR" b="1" dirty="0"/>
              <a:t>monoblaste</a:t>
            </a:r>
            <a:r>
              <a:rPr lang="fr-FR" dirty="0"/>
              <a:t> qui donne par la suite le </a:t>
            </a:r>
            <a:r>
              <a:rPr lang="fr-FR" b="1" dirty="0" err="1" smtClean="0"/>
              <a:t>promonocyte</a:t>
            </a:r>
            <a:r>
              <a:rPr lang="fr-FR" dirty="0" smtClean="0"/>
              <a:t>. Les </a:t>
            </a:r>
            <a:r>
              <a:rPr lang="fr-FR" dirty="0" err="1"/>
              <a:t>promonocytes</a:t>
            </a:r>
            <a:r>
              <a:rPr lang="fr-FR" dirty="0"/>
              <a:t> peuvent donner de nombreux types cellulaires apparentés à des cellules phagocytaires : </a:t>
            </a:r>
            <a:r>
              <a:rPr lang="fr-FR" dirty="0" smtClean="0"/>
              <a:t>exemples </a:t>
            </a:r>
            <a:r>
              <a:rPr lang="fr-FR" dirty="0"/>
              <a:t>: les </a:t>
            </a:r>
            <a:r>
              <a:rPr lang="fr-FR" dirty="0" err="1"/>
              <a:t>promonocytes</a:t>
            </a:r>
            <a:r>
              <a:rPr lang="fr-FR" dirty="0"/>
              <a:t> peuvent donner des </a:t>
            </a:r>
            <a:r>
              <a:rPr lang="fr-FR" b="1" dirty="0"/>
              <a:t>monocytes</a:t>
            </a:r>
            <a:r>
              <a:rPr lang="fr-FR" dirty="0"/>
              <a:t> qui se différencient </a:t>
            </a:r>
            <a:r>
              <a:rPr lang="fr-FR" b="1" dirty="0"/>
              <a:t>en macrophages </a:t>
            </a:r>
            <a:r>
              <a:rPr lang="fr-FR" dirty="0" smtClean="0"/>
              <a:t>,ou </a:t>
            </a:r>
            <a:r>
              <a:rPr lang="fr-FR" dirty="0"/>
              <a:t>peuvent donner des </a:t>
            </a:r>
            <a:r>
              <a:rPr lang="fr-FR" b="1" dirty="0" err="1"/>
              <a:t>préostéoclastes</a:t>
            </a:r>
            <a:r>
              <a:rPr lang="fr-FR" dirty="0"/>
              <a:t> au niveau de l'os qui vont </a:t>
            </a:r>
            <a:r>
              <a:rPr lang="fr-FR" dirty="0" smtClean="0"/>
              <a:t>fusionner pour donner  des cellules plurinucléés </a:t>
            </a:r>
            <a:r>
              <a:rPr lang="fr-FR" dirty="0"/>
              <a:t>spécifiques du tissu osseux nommés </a:t>
            </a:r>
            <a:r>
              <a:rPr lang="fr-FR" b="1" dirty="0" smtClean="0"/>
              <a:t>ostéoclastes</a:t>
            </a:r>
            <a:r>
              <a:rPr lang="fr-FR" dirty="0" smtClean="0"/>
              <a:t>. De </a:t>
            </a:r>
            <a:r>
              <a:rPr lang="fr-FR" dirty="0"/>
              <a:t>manière </a:t>
            </a:r>
            <a:r>
              <a:rPr lang="fr-FR" dirty="0" smtClean="0"/>
              <a:t>générale, pendant la différentiation, le </a:t>
            </a:r>
            <a:r>
              <a:rPr lang="fr-FR" dirty="0"/>
              <a:t>noyau change de forme et de </a:t>
            </a:r>
            <a:r>
              <a:rPr lang="fr-FR" dirty="0" smtClean="0"/>
              <a:t>taille. </a:t>
            </a:r>
          </a:p>
        </p:txBody>
      </p:sp>
    </p:spTree>
    <p:extLst>
      <p:ext uri="{BB962C8B-B14F-4D97-AF65-F5344CB8AC3E}">
        <p14:creationId xmlns:p14="http://schemas.microsoft.com/office/powerpoint/2010/main" val="3949762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smtClean="0">
                <a:solidFill>
                  <a:srgbClr val="FF0000"/>
                </a:solidFill>
              </a:rPr>
              <a:t>*</a:t>
            </a:r>
            <a:r>
              <a:rPr lang="fr-FR" b="1" dirty="0" err="1" smtClean="0">
                <a:solidFill>
                  <a:srgbClr val="FF0000"/>
                </a:solidFill>
              </a:rPr>
              <a:t>Thrombocytopoïèse</a:t>
            </a:r>
            <a:endParaRPr lang="fr-FR" dirty="0"/>
          </a:p>
          <a:p>
            <a:pPr marL="0" indent="0">
              <a:buNone/>
            </a:pPr>
            <a:r>
              <a:rPr lang="fr-FR" dirty="0" smtClean="0"/>
              <a:t>L'aspect </a:t>
            </a:r>
            <a:r>
              <a:rPr lang="fr-FR" dirty="0"/>
              <a:t>morphologique permet de distinguer </a:t>
            </a:r>
            <a:r>
              <a:rPr lang="fr-FR" dirty="0" smtClean="0"/>
              <a:t>trois </a:t>
            </a:r>
            <a:r>
              <a:rPr lang="fr-FR" dirty="0"/>
              <a:t>étapes de maturation :</a:t>
            </a:r>
          </a:p>
          <a:p>
            <a:pPr marL="0" indent="0">
              <a:buNone/>
            </a:pPr>
            <a:r>
              <a:rPr lang="fr-FR" dirty="0"/>
              <a:t>● le </a:t>
            </a:r>
            <a:r>
              <a:rPr lang="fr-FR" dirty="0" err="1"/>
              <a:t>mégacaryoblaste</a:t>
            </a:r>
            <a:endParaRPr lang="fr-FR" dirty="0"/>
          </a:p>
          <a:p>
            <a:pPr marL="0" indent="0">
              <a:buNone/>
            </a:pPr>
            <a:r>
              <a:rPr lang="fr-FR" dirty="0"/>
              <a:t>● le mégacaryocyte granuleux</a:t>
            </a:r>
          </a:p>
          <a:p>
            <a:pPr marL="0" indent="0">
              <a:buNone/>
            </a:pPr>
            <a:r>
              <a:rPr lang="fr-FR" dirty="0"/>
              <a:t>● le mégacaryocyte </a:t>
            </a:r>
            <a:r>
              <a:rPr lang="fr-FR" dirty="0" err="1"/>
              <a:t>thrombocytaire</a:t>
            </a:r>
            <a:r>
              <a:rPr lang="fr-FR" dirty="0" smtClean="0"/>
              <a:t>.</a:t>
            </a:r>
          </a:p>
          <a:p>
            <a:pPr marL="0" indent="0">
              <a:buNone/>
            </a:pPr>
            <a:r>
              <a:rPr lang="fr-FR" dirty="0"/>
              <a:t>A</a:t>
            </a:r>
            <a:r>
              <a:rPr lang="fr-FR" dirty="0" smtClean="0"/>
              <a:t>u </a:t>
            </a:r>
            <a:r>
              <a:rPr lang="fr-FR" dirty="0"/>
              <a:t>cours de la différenciation, il y a augmentation de la taille des </a:t>
            </a:r>
            <a:r>
              <a:rPr lang="fr-FR" dirty="0" err="1"/>
              <a:t>mégacaryoblastes</a:t>
            </a:r>
            <a:r>
              <a:rPr lang="fr-FR" dirty="0"/>
              <a:t> puis des </a:t>
            </a:r>
            <a:r>
              <a:rPr lang="fr-FR" dirty="0" smtClean="0"/>
              <a:t>mégacaryocytes. Les </a:t>
            </a:r>
            <a:r>
              <a:rPr lang="fr-FR" b="1" dirty="0"/>
              <a:t>plaquettes résultent de la </a:t>
            </a:r>
            <a:r>
              <a:rPr lang="fr-FR" b="1" dirty="0" smtClean="0"/>
              <a:t>fragmentation </a:t>
            </a:r>
            <a:r>
              <a:rPr lang="fr-FR" dirty="0"/>
              <a:t>du cytoplasme </a:t>
            </a:r>
            <a:r>
              <a:rPr lang="fr-FR" dirty="0" err="1" smtClean="0"/>
              <a:t>mégacaryocytaire</a:t>
            </a:r>
            <a:r>
              <a:rPr lang="fr-FR" dirty="0" smtClean="0"/>
              <a:t>.</a:t>
            </a:r>
            <a:endParaRPr lang="fr-FR" dirty="0"/>
          </a:p>
        </p:txBody>
      </p:sp>
    </p:spTree>
    <p:extLst>
      <p:ext uri="{BB962C8B-B14F-4D97-AF65-F5344CB8AC3E}">
        <p14:creationId xmlns:p14="http://schemas.microsoft.com/office/powerpoint/2010/main" val="1707930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pPr marL="0" indent="0">
              <a:buNone/>
            </a:pPr>
            <a:r>
              <a:rPr lang="fr-FR" b="1" dirty="0">
                <a:solidFill>
                  <a:srgbClr val="FF0000"/>
                </a:solidFill>
              </a:rPr>
              <a:t>*La </a:t>
            </a:r>
            <a:r>
              <a:rPr lang="fr-FR" b="1" dirty="0" err="1">
                <a:solidFill>
                  <a:srgbClr val="FF0000"/>
                </a:solidFill>
              </a:rPr>
              <a:t>lymphopoièse</a:t>
            </a:r>
            <a:r>
              <a:rPr lang="fr-FR" b="1" dirty="0">
                <a:solidFill>
                  <a:srgbClr val="FF0000"/>
                </a:solidFill>
              </a:rPr>
              <a:t>: </a:t>
            </a:r>
            <a:r>
              <a:rPr lang="fr-FR" dirty="0"/>
              <a:t>La différentiation des lymphocytes commence aussi au niveau de la moelle osseuse mais leur maturation est différente selon qu'on a affaire à un lymphocyte T (LT) (maturation dans le thymus) ou un lymphocyte B (LB) (maturation dans la moelle osseuse).</a:t>
            </a:r>
          </a:p>
        </p:txBody>
      </p:sp>
      <p:pic>
        <p:nvPicPr>
          <p:cNvPr id="6" name="Espace réservé du contenu 5"/>
          <p:cNvPicPr>
            <a:picLocks noGrp="1" noChangeAspect="1"/>
          </p:cNvPicPr>
          <p:nvPr>
            <p:ph sz="half" idx="2"/>
          </p:nvPr>
        </p:nvPicPr>
        <p:blipFill>
          <a:blip r:embed="rId2"/>
          <a:stretch>
            <a:fillRect/>
          </a:stretch>
        </p:blipFill>
        <p:spPr>
          <a:xfrm>
            <a:off x="6642100" y="1592622"/>
            <a:ext cx="3333750" cy="3705225"/>
          </a:xfrm>
          <a:prstGeom prst="rect">
            <a:avLst/>
          </a:prstGeom>
        </p:spPr>
      </p:pic>
    </p:spTree>
    <p:extLst>
      <p:ext uri="{BB962C8B-B14F-4D97-AF65-F5344CB8AC3E}">
        <p14:creationId xmlns:p14="http://schemas.microsoft.com/office/powerpoint/2010/main" val="11660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sz="half" idx="1"/>
          </p:nvPr>
        </p:nvSpPr>
        <p:spPr/>
        <p:txBody>
          <a:bodyPr>
            <a:normAutofit/>
          </a:bodyPr>
          <a:lstStyle/>
          <a:p>
            <a:pPr marL="0" indent="0">
              <a:buNone/>
            </a:pPr>
            <a:endParaRPr lang="fr-FR" b="1" dirty="0" smtClean="0">
              <a:solidFill>
                <a:srgbClr val="00B0F0"/>
              </a:solidFill>
            </a:endParaRPr>
          </a:p>
          <a:p>
            <a:pPr marL="0" indent="0">
              <a:buNone/>
            </a:pPr>
            <a:endParaRPr lang="fr-FR" b="1" dirty="0">
              <a:solidFill>
                <a:srgbClr val="00B0F0"/>
              </a:solidFill>
            </a:endParaRPr>
          </a:p>
          <a:p>
            <a:pPr marL="0" indent="0">
              <a:buNone/>
            </a:pPr>
            <a:endParaRPr lang="fr-FR" b="1" dirty="0" smtClean="0">
              <a:solidFill>
                <a:srgbClr val="00B0F0"/>
              </a:solidFill>
            </a:endParaRPr>
          </a:p>
          <a:p>
            <a:pPr marL="0" indent="0">
              <a:buNone/>
            </a:pPr>
            <a:r>
              <a:rPr lang="fr-FR" b="1" dirty="0" smtClean="0"/>
              <a:t>*Aspect </a:t>
            </a:r>
            <a:r>
              <a:rPr lang="fr-FR" b="1" dirty="0"/>
              <a:t>en microscopie électronique à </a:t>
            </a:r>
            <a:r>
              <a:rPr lang="fr-FR" b="1" dirty="0" smtClean="0"/>
              <a:t>balayage</a:t>
            </a:r>
            <a:r>
              <a:rPr lang="fr-FR" b="1" dirty="0" smtClean="0">
                <a:solidFill>
                  <a:srgbClr val="00B0F0"/>
                </a:solidFill>
              </a:rPr>
              <a:t>: </a:t>
            </a:r>
            <a:r>
              <a:rPr lang="fr-FR" dirty="0" smtClean="0"/>
              <a:t>ce sont des disques biconcaves.</a:t>
            </a:r>
            <a:endParaRPr lang="fr-F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65900" y="2863850"/>
            <a:ext cx="3310415" cy="381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19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normAutofit fontScale="92500"/>
          </a:bodyPr>
          <a:lstStyle/>
          <a:p>
            <a:pPr marL="0" indent="0">
              <a:buNone/>
            </a:pPr>
            <a:endParaRPr lang="fr-FR" dirty="0" smtClean="0"/>
          </a:p>
          <a:p>
            <a:pPr marL="0" indent="0">
              <a:buNone/>
            </a:pPr>
            <a:endParaRPr lang="fr-FR" dirty="0"/>
          </a:p>
          <a:p>
            <a:pPr marL="0" indent="0">
              <a:buNone/>
            </a:pPr>
            <a:r>
              <a:rPr lang="fr-FR" dirty="0" smtClean="0"/>
              <a:t>-Cytoplasme : Contient de l’eau et des sels minéraux,  riche </a:t>
            </a:r>
            <a:r>
              <a:rPr lang="fr-FR" dirty="0"/>
              <a:t>en </a:t>
            </a:r>
            <a:r>
              <a:rPr lang="fr-FR" b="1" dirty="0" smtClean="0"/>
              <a:t>hémoglobine (</a:t>
            </a:r>
            <a:r>
              <a:rPr lang="fr-FR" b="1" dirty="0" err="1" smtClean="0"/>
              <a:t>Hb</a:t>
            </a:r>
            <a:r>
              <a:rPr lang="fr-FR" b="1" dirty="0" smtClean="0"/>
              <a:t>)</a:t>
            </a:r>
            <a:r>
              <a:rPr lang="fr-FR" dirty="0" smtClean="0"/>
              <a:t> protéine </a:t>
            </a:r>
            <a:r>
              <a:rPr lang="fr-FR" dirty="0"/>
              <a:t>(métalloprotéine contenant du fer) responsable </a:t>
            </a:r>
            <a:r>
              <a:rPr lang="fr-FR" dirty="0" smtClean="0"/>
              <a:t>de la couleur rouge du sang et détermine en partie sa forme.</a:t>
            </a:r>
          </a:p>
          <a:p>
            <a:pPr marL="0" indent="0">
              <a:buNone/>
            </a:pPr>
            <a:r>
              <a:rPr lang="fr-FR" dirty="0" smtClean="0"/>
              <a:t> </a:t>
            </a:r>
            <a:endParaRPr lang="fr-FR" dirty="0"/>
          </a:p>
          <a:p>
            <a:pPr marL="0" indent="0">
              <a:buNone/>
            </a:pPr>
            <a:r>
              <a:rPr lang="fr-FR" dirty="0" smtClean="0"/>
              <a:t>     		</a:t>
            </a:r>
            <a:r>
              <a:rPr lang="fr-FR" b="1" dirty="0" smtClean="0">
                <a:solidFill>
                  <a:srgbClr val="00B0F0"/>
                </a:solidFill>
              </a:rPr>
              <a:t>.</a:t>
            </a:r>
            <a:endParaRPr lang="fr-FR" dirty="0" smtClean="0"/>
          </a:p>
          <a:p>
            <a:pPr marL="0" indent="0">
              <a:buNone/>
            </a:pPr>
            <a:endParaRPr lang="fr-FR" dirty="0" smtClean="0">
              <a:solidFill>
                <a:srgbClr val="00B0F0"/>
              </a:solidFill>
            </a:endParaRPr>
          </a:p>
          <a:p>
            <a:pPr>
              <a:buFontTx/>
              <a:buChar char="-"/>
            </a:pPr>
            <a:endParaRPr lang="fr-FR" dirty="0"/>
          </a:p>
          <a:p>
            <a:pPr>
              <a:buFontTx/>
              <a:buChar char="-"/>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48820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Tx/>
              <a:buChar char="-"/>
            </a:pPr>
            <a:r>
              <a:rPr lang="fr-FR" dirty="0" smtClean="0"/>
              <a:t>Un érythrocyte frais isolé est jaune verdâtre, en grande masse la couleur devient rouge.</a:t>
            </a:r>
          </a:p>
          <a:p>
            <a:pPr>
              <a:buFontTx/>
              <a:buChar char="-"/>
            </a:pPr>
            <a:r>
              <a:rPr lang="fr-FR" dirty="0" smtClean="0"/>
              <a:t>Normalement,1% des globules rouges du  sang périphérique n’est pas mature . Ces éléments immatures sont appelés </a:t>
            </a:r>
            <a:r>
              <a:rPr lang="fr-FR" b="1" dirty="0" smtClean="0"/>
              <a:t>réticulocytes, </a:t>
            </a:r>
            <a:r>
              <a:rPr lang="fr-FR" dirty="0" smtClean="0"/>
              <a:t>qui représentent un stade de maturation du </a:t>
            </a:r>
            <a:r>
              <a:rPr lang="fr-FR" dirty="0"/>
              <a:t>globule rouge </a:t>
            </a:r>
            <a:r>
              <a:rPr lang="fr-FR" dirty="0" smtClean="0"/>
              <a:t>et possédant </a:t>
            </a:r>
            <a:r>
              <a:rPr lang="fr-FR" dirty="0"/>
              <a:t>quelques mitochondries et des ribosomes .</a:t>
            </a:r>
            <a:endParaRPr lang="fr-FR" dirty="0" smtClean="0"/>
          </a:p>
          <a:p>
            <a:pPr>
              <a:buFontTx/>
              <a:buChar char="-"/>
            </a:pPr>
            <a:endParaRPr lang="fr-FR" dirty="0"/>
          </a:p>
        </p:txBody>
      </p:sp>
    </p:spTree>
    <p:extLst>
      <p:ext uri="{BB962C8B-B14F-4D97-AF65-F5344CB8AC3E}">
        <p14:creationId xmlns:p14="http://schemas.microsoft.com/office/powerpoint/2010/main" val="323798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normAutofit lnSpcReduction="10000"/>
          </a:bodyPr>
          <a:lstStyle/>
          <a:p>
            <a:pPr marL="0" indent="0">
              <a:buNone/>
            </a:pPr>
            <a:r>
              <a:rPr lang="fr-FR" b="1" dirty="0" smtClean="0">
                <a:solidFill>
                  <a:srgbClr val="00B0F0"/>
                </a:solidFill>
              </a:rPr>
              <a:t>Fonction principale </a:t>
            </a:r>
            <a:r>
              <a:rPr lang="fr-FR" b="1" dirty="0">
                <a:solidFill>
                  <a:srgbClr val="00B0F0"/>
                </a:solidFill>
              </a:rPr>
              <a:t>des globules rouges </a:t>
            </a:r>
            <a:r>
              <a:rPr lang="fr-FR" dirty="0"/>
              <a:t>:</a:t>
            </a:r>
          </a:p>
          <a:p>
            <a:pPr marL="0" indent="0">
              <a:buNone/>
            </a:pPr>
            <a:r>
              <a:rPr lang="fr-FR" dirty="0"/>
              <a:t>Le transport de l'oxygène </a:t>
            </a:r>
            <a:r>
              <a:rPr lang="fr-FR" dirty="0" smtClean="0"/>
              <a:t>des </a:t>
            </a:r>
            <a:r>
              <a:rPr lang="fr-FR" dirty="0"/>
              <a:t>poumons aux tissus.</a:t>
            </a:r>
          </a:p>
          <a:p>
            <a:pPr marL="0" indent="0">
              <a:buNone/>
            </a:pPr>
            <a:r>
              <a:rPr lang="fr-FR" dirty="0" smtClean="0"/>
              <a:t>et </a:t>
            </a:r>
            <a:r>
              <a:rPr lang="fr-FR" dirty="0"/>
              <a:t>du gaz carbonique </a:t>
            </a:r>
            <a:r>
              <a:rPr lang="fr-FR" dirty="0" smtClean="0"/>
              <a:t>des tissus aux poumons.</a:t>
            </a:r>
          </a:p>
          <a:p>
            <a:pPr marL="0" indent="0">
              <a:buNone/>
            </a:pPr>
            <a:r>
              <a:rPr lang="fr-FR" dirty="0" smtClean="0"/>
              <a:t>Ce transport se </a:t>
            </a:r>
            <a:r>
              <a:rPr lang="fr-FR" dirty="0"/>
              <a:t>fait par l'intermédiaire de </a:t>
            </a:r>
            <a:r>
              <a:rPr lang="fr-FR" dirty="0" smtClean="0"/>
              <a:t>l'hémoglobine</a:t>
            </a:r>
            <a:r>
              <a:rPr lang="fr-FR" dirty="0"/>
              <a:t>:</a:t>
            </a:r>
            <a:endParaRPr lang="fr-FR" dirty="0" smtClean="0"/>
          </a:p>
          <a:p>
            <a:pPr marL="0" indent="0">
              <a:buNone/>
            </a:pPr>
            <a:r>
              <a:rPr lang="fr-FR" dirty="0"/>
              <a:t>°Hémoglobine + O2 forment l</a:t>
            </a:r>
            <a:r>
              <a:rPr lang="fr-FR" b="1" dirty="0"/>
              <a:t>’Oxyhémoglobine</a:t>
            </a:r>
            <a:r>
              <a:rPr lang="fr-FR" dirty="0" smtClean="0"/>
              <a:t>.</a:t>
            </a:r>
          </a:p>
          <a:p>
            <a:pPr marL="0" indent="0">
              <a:buNone/>
            </a:pPr>
            <a:r>
              <a:rPr lang="fr-FR" dirty="0" smtClean="0"/>
              <a:t>°</a:t>
            </a:r>
            <a:r>
              <a:rPr lang="fr-FR" dirty="0"/>
              <a:t>Hémoglobine + CO2 forment la </a:t>
            </a:r>
            <a:r>
              <a:rPr lang="fr-FR" b="1" dirty="0"/>
              <a:t>Carboxyhémoglobine</a:t>
            </a:r>
          </a:p>
          <a:p>
            <a:pPr marL="0" indent="0">
              <a:buNone/>
            </a:pPr>
            <a:endParaRPr lang="fr-FR" dirty="0" smtClean="0"/>
          </a:p>
          <a:p>
            <a:pPr marL="0" indent="0">
              <a:buNone/>
            </a:pPr>
            <a:endParaRPr lang="fr-FR" dirty="0"/>
          </a:p>
          <a:p>
            <a:pPr marL="0" indent="0">
              <a:buNone/>
            </a:pPr>
            <a:endParaRPr lang="fr-FR" dirty="0"/>
          </a:p>
        </p:txBody>
      </p:sp>
    </p:spTree>
    <p:extLst>
      <p:ext uri="{BB962C8B-B14F-4D97-AF65-F5344CB8AC3E}">
        <p14:creationId xmlns:p14="http://schemas.microsoft.com/office/powerpoint/2010/main" val="36322108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18344</TotalTime>
  <Words>2103</Words>
  <Application>Microsoft Office PowerPoint</Application>
  <PresentationFormat>Personnalisé</PresentationFormat>
  <Paragraphs>198</Paragraphs>
  <Slides>52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52</vt:i4>
      </vt:variant>
    </vt:vector>
  </HeadingPairs>
  <TitlesOfParts>
    <vt:vector size="57" baseType="lpstr">
      <vt:lpstr>Arial</vt:lpstr>
      <vt:lpstr>Calibri</vt:lpstr>
      <vt:lpstr>Comic Sans MS</vt:lpstr>
      <vt:lpstr>Times New Roman</vt:lpstr>
      <vt:lpstr>Thème Office</vt:lpstr>
      <vt:lpstr>LE TISSU SANGUIN </vt:lpstr>
      <vt:lpstr>Présentation PowerPoint</vt:lpstr>
      <vt:lpstr>Présentation PowerPoint</vt:lpstr>
      <vt:lpstr>Présentation PowerPoint</vt:lpstr>
      <vt:lpstr>Eléments figurés du sang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Hyalomère (</vt:lpstr>
      <vt:lpstr>Le plasma </vt:lpstr>
      <vt:lpstr>Présentation PowerPoint</vt:lpstr>
      <vt:lpstr>Présentation PowerPoint</vt:lpstr>
      <vt:lpstr>•Granulocytes  (polynucléaires)</vt:lpstr>
      <vt:lpstr>Présentation PowerPoint</vt:lpstr>
      <vt:lpstr>Hématopoïèse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tissu sanguin</dc:title>
  <dc:creator>PB E1245</dc:creator>
  <cp:lastModifiedBy>DRAA</cp:lastModifiedBy>
  <cp:revision>212</cp:revision>
  <dcterms:created xsi:type="dcterms:W3CDTF">2016-02-06T15:24:01Z</dcterms:created>
  <dcterms:modified xsi:type="dcterms:W3CDTF">2021-04-06T21:34:13Z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2016-02-06T00:00:00Z</vt:filetime>
  </property>
  <property fmtid="{D5CDD505-2E9C-101B-9397-08002B2CF9AE}" pid="3" name="Creator">
    <vt:lpwstr>Microsoft PowerPoint - tissu sanguin</vt:lpwstr>
  </property>
  <property fmtid="{D5CDD505-2E9C-101B-9397-08002B2CF9AE}" pid="4" name="LastSaved">
    <vt:filetime>2016-02-06T00:00:00Z</vt:filetime>
  </property>
</Properties>
</file>