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43"/>
  </p:notesMasterIdLst>
  <p:sldIdLst>
    <p:sldId id="256" r:id="rId2"/>
    <p:sldId id="258" r:id="rId3"/>
    <p:sldId id="257" r:id="rId4"/>
    <p:sldId id="259" r:id="rId5"/>
    <p:sldId id="323" r:id="rId6"/>
    <p:sldId id="324" r:id="rId7"/>
    <p:sldId id="260" r:id="rId8"/>
    <p:sldId id="261" r:id="rId9"/>
    <p:sldId id="262" r:id="rId10"/>
    <p:sldId id="328" r:id="rId11"/>
    <p:sldId id="327" r:id="rId12"/>
    <p:sldId id="325" r:id="rId13"/>
    <p:sldId id="321" r:id="rId14"/>
    <p:sldId id="329" r:id="rId15"/>
    <p:sldId id="267" r:id="rId16"/>
    <p:sldId id="307" r:id="rId17"/>
    <p:sldId id="268" r:id="rId18"/>
    <p:sldId id="304" r:id="rId19"/>
    <p:sldId id="305" r:id="rId20"/>
    <p:sldId id="306" r:id="rId21"/>
    <p:sldId id="310" r:id="rId22"/>
    <p:sldId id="270" r:id="rId23"/>
    <p:sldId id="295" r:id="rId24"/>
    <p:sldId id="271" r:id="rId25"/>
    <p:sldId id="272" r:id="rId26"/>
    <p:sldId id="311" r:id="rId27"/>
    <p:sldId id="277" r:id="rId28"/>
    <p:sldId id="287" r:id="rId29"/>
    <p:sldId id="288" r:id="rId30"/>
    <p:sldId id="291" r:id="rId31"/>
    <p:sldId id="322" r:id="rId32"/>
    <p:sldId id="289" r:id="rId33"/>
    <p:sldId id="330" r:id="rId34"/>
    <p:sldId id="316" r:id="rId35"/>
    <p:sldId id="299" r:id="rId36"/>
    <p:sldId id="300" r:id="rId37"/>
    <p:sldId id="315" r:id="rId38"/>
    <p:sldId id="313" r:id="rId39"/>
    <p:sldId id="301" r:id="rId40"/>
    <p:sldId id="292" r:id="rId41"/>
    <p:sldId id="290" r:id="rId4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08" autoAdjust="0"/>
    <p:restoredTop sz="89750" autoAdjust="0"/>
  </p:normalViewPr>
  <p:slideViewPr>
    <p:cSldViewPr>
      <p:cViewPr varScale="1">
        <p:scale>
          <a:sx n="74" d="100"/>
          <a:sy n="74" d="100"/>
        </p:scale>
        <p:origin x="-1242"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E00CAC-4907-4AB5-A517-167EC20E94CD}" type="datetimeFigureOut">
              <a:rPr lang="fr-FR" smtClean="0"/>
              <a:pPr/>
              <a:t>04/02/2021</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B101AB-82DC-4773-B83D-B5A66012833F}" type="slidenum">
              <a:rPr lang="fr-FR" smtClean="0"/>
              <a:pPr/>
              <a:t>‹N°›</a:t>
            </a:fld>
            <a:endParaRPr lang="fr-FR"/>
          </a:p>
        </p:txBody>
      </p:sp>
    </p:spTree>
    <p:extLst>
      <p:ext uri="{BB962C8B-B14F-4D97-AF65-F5344CB8AC3E}">
        <p14:creationId xmlns:p14="http://schemas.microsoft.com/office/powerpoint/2010/main" val="1557209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6B101AB-82DC-4773-B83D-B5A66012833F}" type="slidenum">
              <a:rPr lang="fr-FR" smtClean="0"/>
              <a:pPr/>
              <a:t>27</a:t>
            </a:fld>
            <a:endParaRPr lang="fr-FR"/>
          </a:p>
        </p:txBody>
      </p:sp>
    </p:spTree>
    <p:extLst>
      <p:ext uri="{BB962C8B-B14F-4D97-AF65-F5344CB8AC3E}">
        <p14:creationId xmlns:p14="http://schemas.microsoft.com/office/powerpoint/2010/main" val="1446834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6B101AB-82DC-4773-B83D-B5A66012833F}" type="slidenum">
              <a:rPr lang="fr-FR" smtClean="0"/>
              <a:pPr/>
              <a:t>29</a:t>
            </a:fld>
            <a:endParaRPr lang="fr-FR"/>
          </a:p>
        </p:txBody>
      </p:sp>
    </p:spTree>
    <p:extLst>
      <p:ext uri="{BB962C8B-B14F-4D97-AF65-F5344CB8AC3E}">
        <p14:creationId xmlns:p14="http://schemas.microsoft.com/office/powerpoint/2010/main" val="1631804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8C222142-743C-4E7E-8411-A15FDA130C49}" type="datetimeFigureOut">
              <a:rPr lang="fr-FR" smtClean="0"/>
              <a:pPr/>
              <a:t>04/02/2021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DDF49D7-898F-4BA2-919F-B17C0CB8620A}"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C222142-743C-4E7E-8411-A15FDA130C49}" type="datetimeFigureOut">
              <a:rPr lang="fr-FR" smtClean="0"/>
              <a:pPr/>
              <a:t>04/02/2021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DDF49D7-898F-4BA2-919F-B17C0CB8620A}"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C222142-743C-4E7E-8411-A15FDA130C49}" type="datetimeFigureOut">
              <a:rPr lang="fr-FR" smtClean="0"/>
              <a:pPr/>
              <a:t>04/02/2021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DDF49D7-898F-4BA2-919F-B17C0CB8620A}"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C222142-743C-4E7E-8411-A15FDA130C49}" type="datetimeFigureOut">
              <a:rPr lang="fr-FR" smtClean="0"/>
              <a:pPr/>
              <a:t>04/02/2021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DDF49D7-898F-4BA2-919F-B17C0CB8620A}"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8C222142-743C-4E7E-8411-A15FDA130C49}" type="datetimeFigureOut">
              <a:rPr lang="fr-FR" smtClean="0"/>
              <a:pPr/>
              <a:t>04/02/2021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DDF49D7-898F-4BA2-919F-B17C0CB8620A}"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8C222142-743C-4E7E-8411-A15FDA130C49}" type="datetimeFigureOut">
              <a:rPr lang="fr-FR" smtClean="0"/>
              <a:pPr/>
              <a:t>04/02/2021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DDF49D7-898F-4BA2-919F-B17C0CB8620A}"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8C222142-743C-4E7E-8411-A15FDA130C49}" type="datetimeFigureOut">
              <a:rPr lang="fr-FR" smtClean="0"/>
              <a:pPr/>
              <a:t>04/02/2021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DDF49D7-898F-4BA2-919F-B17C0CB8620A}"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8C222142-743C-4E7E-8411-A15FDA130C49}" type="datetimeFigureOut">
              <a:rPr lang="fr-FR" smtClean="0"/>
              <a:pPr/>
              <a:t>04/02/2021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DDF49D7-898F-4BA2-919F-B17C0CB8620A}"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C222142-743C-4E7E-8411-A15FDA130C49}" type="datetimeFigureOut">
              <a:rPr lang="fr-FR" smtClean="0"/>
              <a:pPr/>
              <a:t>04/02/2021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DDF49D7-898F-4BA2-919F-B17C0CB8620A}"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8C222142-743C-4E7E-8411-A15FDA130C49}" type="datetimeFigureOut">
              <a:rPr lang="fr-FR" smtClean="0"/>
              <a:pPr/>
              <a:t>04/02/2021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DDF49D7-898F-4BA2-919F-B17C0CB8620A}"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8C222142-743C-4E7E-8411-A15FDA130C49}" type="datetimeFigureOut">
              <a:rPr lang="fr-FR" smtClean="0"/>
              <a:pPr/>
              <a:t>04/02/2021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DDF49D7-898F-4BA2-919F-B17C0CB8620A}"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222142-743C-4E7E-8411-A15FDA130C49}" type="datetimeFigureOut">
              <a:rPr lang="fr-FR" smtClean="0"/>
              <a:pPr/>
              <a:t>04/02/2021</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DF49D7-898F-4BA2-919F-B17C0CB8620A}"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Le cytosquelette</a:t>
            </a:r>
            <a:endParaRPr lang="fr-FR" dirty="0"/>
          </a:p>
        </p:txBody>
      </p:sp>
      <p:sp>
        <p:nvSpPr>
          <p:cNvPr id="3" name="Sous-titre 2"/>
          <p:cNvSpPr>
            <a:spLocks noGrp="1"/>
          </p:cNvSpPr>
          <p:nvPr>
            <p:ph type="subTitle" idx="1"/>
          </p:nvPr>
        </p:nvSpPr>
        <p:spPr/>
        <p:txBody>
          <a:bodyPr/>
          <a:lstStyle/>
          <a:p>
            <a:endParaRPr lang="fr-F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endParaRPr lang="fr-FR"/>
          </a:p>
        </p:txBody>
      </p:sp>
      <p:sp>
        <p:nvSpPr>
          <p:cNvPr id="6" name="Espace réservé du contenu 5"/>
          <p:cNvSpPr>
            <a:spLocks noGrp="1"/>
          </p:cNvSpPr>
          <p:nvPr>
            <p:ph idx="1"/>
          </p:nvPr>
        </p:nvSpPr>
        <p:spPr/>
        <p:txBody>
          <a:bodyPr/>
          <a:lstStyle/>
          <a:p>
            <a:pPr marL="0" indent="0">
              <a:buNone/>
            </a:pPr>
            <a:endParaRPr lang="fr-FR" dirty="0" smtClean="0">
              <a:solidFill>
                <a:srgbClr val="000000"/>
              </a:solidFill>
              <a:latin typeface="Times New Roman" pitchFamily="18" charset="0"/>
              <a:cs typeface="Times New Roman" pitchFamily="18" charset="0"/>
            </a:endParaRPr>
          </a:p>
          <a:p>
            <a:pPr marL="0" indent="0">
              <a:buNone/>
            </a:pPr>
            <a:r>
              <a:rPr lang="fr-FR" dirty="0" smtClean="0">
                <a:solidFill>
                  <a:srgbClr val="000000"/>
                </a:solidFill>
                <a:latin typeface="Times New Roman" pitchFamily="18" charset="0"/>
                <a:cs typeface="Times New Roman" pitchFamily="18" charset="0"/>
              </a:rPr>
              <a:t>Les </a:t>
            </a:r>
            <a:r>
              <a:rPr lang="fr-FR" dirty="0">
                <a:solidFill>
                  <a:srgbClr val="000000"/>
                </a:solidFill>
                <a:latin typeface="Times New Roman" pitchFamily="18" charset="0"/>
                <a:cs typeface="Times New Roman" pitchFamily="18" charset="0"/>
              </a:rPr>
              <a:t>filaments d'actine forment des structures dynamiques rendues plus au moins stables par des protéines associées. Par exemple les formes stabilisées se rencontrent dans les microvillosités et les cellules musculaires. </a:t>
            </a:r>
            <a:r>
              <a:rPr lang="fr-FR" dirty="0">
                <a:solidFill>
                  <a:srgbClr val="000000"/>
                </a:solidFill>
                <a:latin typeface="Arial"/>
              </a:rPr>
              <a:t> </a:t>
            </a:r>
            <a:endParaRPr lang="fr-FR" dirty="0"/>
          </a:p>
        </p:txBody>
      </p:sp>
    </p:spTree>
    <p:extLst>
      <p:ext uri="{BB962C8B-B14F-4D97-AF65-F5344CB8AC3E}">
        <p14:creationId xmlns:p14="http://schemas.microsoft.com/office/powerpoint/2010/main" val="170590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endParaRPr lang="fr-FR"/>
          </a:p>
        </p:txBody>
      </p:sp>
      <p:sp>
        <p:nvSpPr>
          <p:cNvPr id="6" name="Espace réservé du contenu 5"/>
          <p:cNvSpPr>
            <a:spLocks noGrp="1"/>
          </p:cNvSpPr>
          <p:nvPr>
            <p:ph idx="1"/>
          </p:nvPr>
        </p:nvSpPr>
        <p:spPr/>
        <p:txBody>
          <a:bodyPr/>
          <a:lstStyle/>
          <a:p>
            <a:pPr marL="0" indent="0">
              <a:buNone/>
            </a:pPr>
            <a:endParaRPr lang="fr-FR" dirty="0" smtClean="0">
              <a:solidFill>
                <a:srgbClr val="000000"/>
              </a:solidFill>
              <a:latin typeface="Arial"/>
            </a:endParaRPr>
          </a:p>
          <a:p>
            <a:pPr marL="0" indent="0">
              <a:buNone/>
            </a:pPr>
            <a:r>
              <a:rPr lang="fr-FR" dirty="0" smtClean="0">
                <a:solidFill>
                  <a:srgbClr val="000000"/>
                </a:solidFill>
                <a:latin typeface="Arial"/>
              </a:rPr>
              <a:t>On en distingue </a:t>
            </a:r>
            <a:r>
              <a:rPr lang="fr-FR" dirty="0">
                <a:solidFill>
                  <a:srgbClr val="000000"/>
                </a:solidFill>
                <a:latin typeface="Arial"/>
              </a:rPr>
              <a:t>trois </a:t>
            </a:r>
            <a:r>
              <a:rPr lang="fr-FR" dirty="0" smtClean="0">
                <a:solidFill>
                  <a:srgbClr val="000000"/>
                </a:solidFill>
                <a:latin typeface="Arial"/>
              </a:rPr>
              <a:t>types </a:t>
            </a:r>
            <a:r>
              <a:rPr lang="fr-FR" dirty="0">
                <a:solidFill>
                  <a:srgbClr val="000000"/>
                </a:solidFill>
                <a:latin typeface="Arial"/>
              </a:rPr>
              <a:t>:</a:t>
            </a:r>
          </a:p>
          <a:p>
            <a:pPr marL="0" indent="0">
              <a:buNone/>
            </a:pPr>
            <a:r>
              <a:rPr lang="fr-FR" dirty="0" smtClean="0">
                <a:solidFill>
                  <a:srgbClr val="FF0000"/>
                </a:solidFill>
                <a:latin typeface="Arial"/>
              </a:rPr>
              <a:t>Actine α </a:t>
            </a:r>
            <a:r>
              <a:rPr lang="fr-FR" dirty="0">
                <a:solidFill>
                  <a:srgbClr val="000000"/>
                </a:solidFill>
                <a:latin typeface="Arial"/>
              </a:rPr>
              <a:t>que l'on trouve dans les cellules musculaires (aussi bien striées que lisses),</a:t>
            </a:r>
          </a:p>
          <a:p>
            <a:pPr marL="0" indent="0">
              <a:buNone/>
            </a:pPr>
            <a:r>
              <a:rPr lang="fr-FR" dirty="0">
                <a:solidFill>
                  <a:srgbClr val="FF0000"/>
                </a:solidFill>
                <a:latin typeface="Arial"/>
              </a:rPr>
              <a:t>A</a:t>
            </a:r>
            <a:r>
              <a:rPr lang="fr-FR" dirty="0" smtClean="0">
                <a:solidFill>
                  <a:srgbClr val="FF0000"/>
                </a:solidFill>
                <a:latin typeface="Arial"/>
              </a:rPr>
              <a:t>ctine </a:t>
            </a:r>
            <a:r>
              <a:rPr lang="fr-FR" dirty="0">
                <a:solidFill>
                  <a:srgbClr val="FF0000"/>
                </a:solidFill>
                <a:latin typeface="Arial"/>
              </a:rPr>
              <a:t>β </a:t>
            </a:r>
            <a:r>
              <a:rPr lang="fr-FR" dirty="0" smtClean="0">
                <a:solidFill>
                  <a:srgbClr val="FF0000"/>
                </a:solidFill>
                <a:latin typeface="Arial"/>
              </a:rPr>
              <a:t>et actine λ </a:t>
            </a:r>
            <a:r>
              <a:rPr lang="fr-FR" dirty="0" smtClean="0">
                <a:solidFill>
                  <a:srgbClr val="000000"/>
                </a:solidFill>
                <a:latin typeface="Arial"/>
              </a:rPr>
              <a:t>se </a:t>
            </a:r>
            <a:r>
              <a:rPr lang="fr-FR" dirty="0">
                <a:solidFill>
                  <a:srgbClr val="000000"/>
                </a:solidFill>
                <a:latin typeface="Arial"/>
              </a:rPr>
              <a:t>trouvent dans les cellules non musculaires.</a:t>
            </a:r>
            <a:endParaRPr lang="fr-FR" b="0" i="0" dirty="0">
              <a:solidFill>
                <a:srgbClr val="000000"/>
              </a:solidFill>
              <a:effectLst/>
              <a:latin typeface="Arial"/>
            </a:endParaRPr>
          </a:p>
        </p:txBody>
      </p:sp>
    </p:spTree>
    <p:extLst>
      <p:ext uri="{BB962C8B-B14F-4D97-AF65-F5344CB8AC3E}">
        <p14:creationId xmlns:p14="http://schemas.microsoft.com/office/powerpoint/2010/main" val="3885077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p:txBody>
          <a:bodyPr>
            <a:normAutofit lnSpcReduction="10000"/>
          </a:bodyPr>
          <a:lstStyle/>
          <a:p>
            <a:pPr marL="0" indent="0">
              <a:buNone/>
            </a:pPr>
            <a:r>
              <a:rPr lang="fr-FR" dirty="0" smtClean="0"/>
              <a:t>L’actine G est composée de 375 AA , son PM est d’environ  45 </a:t>
            </a:r>
            <a:r>
              <a:rPr lang="fr-FR" dirty="0" err="1" smtClean="0"/>
              <a:t>KDa</a:t>
            </a:r>
            <a:r>
              <a:rPr lang="fr-FR" dirty="0" smtClean="0"/>
              <a:t>.</a:t>
            </a:r>
          </a:p>
          <a:p>
            <a:pPr marL="0" indent="0">
              <a:buNone/>
            </a:pPr>
            <a:r>
              <a:rPr lang="fr-FR" dirty="0" smtClean="0"/>
              <a:t>L’actine G étant</a:t>
            </a:r>
            <a:r>
              <a:rPr lang="fr-FR" dirty="0"/>
              <a:t> </a:t>
            </a:r>
            <a:r>
              <a:rPr lang="fr-FR" b="1" dirty="0"/>
              <a:t>polarisés</a:t>
            </a:r>
            <a:r>
              <a:rPr lang="fr-FR" dirty="0"/>
              <a:t>, les microfilaments eux-mêmes le seront, présentant ainsi une </a:t>
            </a:r>
            <a:r>
              <a:rPr lang="fr-FR" b="1" dirty="0"/>
              <a:t>extrémité </a:t>
            </a:r>
            <a:r>
              <a:rPr lang="fr-FR" b="1" dirty="0" smtClean="0"/>
              <a:t>positive(+) </a:t>
            </a:r>
            <a:r>
              <a:rPr lang="fr-FR" dirty="0"/>
              <a:t>et une </a:t>
            </a:r>
            <a:r>
              <a:rPr lang="fr-FR" b="1" dirty="0"/>
              <a:t>extrémité </a:t>
            </a:r>
            <a:r>
              <a:rPr lang="fr-FR" b="1" dirty="0" smtClean="0"/>
              <a:t>négative</a:t>
            </a:r>
            <a:r>
              <a:rPr lang="fr-FR" b="1" dirty="0" smtClean="0"/>
              <a:t>(-)</a:t>
            </a:r>
            <a:r>
              <a:rPr lang="fr-FR" dirty="0" smtClean="0"/>
              <a:t>, c’est la</a:t>
            </a:r>
            <a:r>
              <a:rPr lang="fr-FR" dirty="0" smtClean="0"/>
              <a:t> </a:t>
            </a:r>
            <a:r>
              <a:rPr lang="fr-FR" b="1" dirty="0" smtClean="0">
                <a:solidFill>
                  <a:srgbClr val="00B050"/>
                </a:solidFill>
              </a:rPr>
              <a:t>polarité structurale</a:t>
            </a:r>
            <a:endParaRPr lang="fr-FR" b="1" dirty="0">
              <a:solidFill>
                <a:srgbClr val="00B050"/>
              </a:solidFill>
            </a:endParaRPr>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867400" y="228600"/>
            <a:ext cx="2304488"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403477"/>
            <a:ext cx="4572000" cy="255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249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endParaRPr lang="fr-FR" dirty="0"/>
          </a:p>
        </p:txBody>
      </p:sp>
      <p:sp>
        <p:nvSpPr>
          <p:cNvPr id="5" name="Espace réservé du contenu 4"/>
          <p:cNvSpPr>
            <a:spLocks noGrp="1"/>
          </p:cNvSpPr>
          <p:nvPr>
            <p:ph sz="half" idx="1"/>
          </p:nvPr>
        </p:nvSpPr>
        <p:spPr>
          <a:xfrm>
            <a:off x="609600" y="2057400"/>
            <a:ext cx="4038600" cy="3657600"/>
          </a:xfrm>
        </p:spPr>
        <p:txBody>
          <a:bodyPr>
            <a:normAutofit/>
          </a:bodyPr>
          <a:lstStyle/>
          <a:p>
            <a:pPr marL="0" indent="0">
              <a:buNone/>
            </a:pPr>
            <a:r>
              <a:rPr lang="fr-FR" sz="2000" dirty="0" smtClean="0"/>
              <a:t>Ces deux extrémités différent également par la vitesse de polymérisation; c’est</a:t>
            </a:r>
            <a:r>
              <a:rPr lang="fr-FR" sz="2000" b="1" dirty="0" smtClean="0">
                <a:solidFill>
                  <a:srgbClr val="00B050"/>
                </a:solidFill>
              </a:rPr>
              <a:t> la polarité fonctionnelle:</a:t>
            </a:r>
          </a:p>
          <a:p>
            <a:pPr marL="0" indent="0">
              <a:buNone/>
            </a:pPr>
            <a:r>
              <a:rPr lang="fr-FR" sz="2000" dirty="0" smtClean="0"/>
              <a:t>la polymérisation  est rapide à l’extrémité « + » et lente à l’extrémité « - ».</a:t>
            </a:r>
          </a:p>
          <a:p>
            <a:pPr marL="0" indent="0">
              <a:buNone/>
            </a:pPr>
            <a:r>
              <a:rPr lang="fr-FR" sz="2000" dirty="0" smtClean="0"/>
              <a:t>Les monomères quittent le filament au niveau de l’extrémité « - ».</a:t>
            </a:r>
          </a:p>
          <a:p>
            <a:pPr marL="0" indent="0">
              <a:buNone/>
            </a:pPr>
            <a:endParaRPr lang="fr-FR" sz="2000" b="1" dirty="0" smtClean="0"/>
          </a:p>
          <a:p>
            <a:pPr marL="0" indent="0">
              <a:buNone/>
            </a:pPr>
            <a:endParaRPr lang="fr-FR" sz="2000" dirty="0" smtClean="0"/>
          </a:p>
          <a:p>
            <a:pPr marL="0" indent="0">
              <a:buNone/>
            </a:pPr>
            <a:endParaRPr lang="fr-FR" sz="2000" dirty="0" smtClean="0">
              <a:latin typeface="Times New Roman" pitchFamily="18" charset="0"/>
              <a:cs typeface="Times New Roman" pitchFamily="18" charset="0"/>
            </a:endParaRPr>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1143000"/>
            <a:ext cx="40386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9538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sz="half" idx="1"/>
          </p:nvPr>
        </p:nvSpPr>
        <p:spPr/>
        <p:txBody>
          <a:bodyPr>
            <a:normAutofit fontScale="92500"/>
          </a:bodyPr>
          <a:lstStyle/>
          <a:p>
            <a:pPr marL="0" indent="0">
              <a:buNone/>
            </a:pPr>
            <a:r>
              <a:rPr lang="fr-FR" sz="2400" dirty="0"/>
              <a:t>La polymérisation </a:t>
            </a:r>
            <a:r>
              <a:rPr lang="fr-FR" sz="2400" dirty="0" smtClean="0"/>
              <a:t>nécessite </a:t>
            </a:r>
            <a:r>
              <a:rPr lang="fr-FR" sz="2400" dirty="0"/>
              <a:t>la présence d’une molécule </a:t>
            </a:r>
            <a:r>
              <a:rPr lang="fr-FR" sz="2400" b="1" dirty="0">
                <a:solidFill>
                  <a:srgbClr val="FF0000"/>
                </a:solidFill>
              </a:rPr>
              <a:t>d’ATP associée à l’actine G </a:t>
            </a:r>
            <a:r>
              <a:rPr lang="fr-FR" sz="2400" dirty="0"/>
              <a:t>et de Mg</a:t>
            </a:r>
            <a:r>
              <a:rPr lang="fr-FR" sz="2400" dirty="0" smtClean="0"/>
              <a:t>++. La </a:t>
            </a:r>
            <a:r>
              <a:rPr lang="fr-FR" sz="2400" dirty="0"/>
              <a:t>polymérisation s’accompagne d’une </a:t>
            </a:r>
            <a:r>
              <a:rPr lang="fr-FR" sz="2400" b="1" dirty="0">
                <a:solidFill>
                  <a:srgbClr val="FF0000"/>
                </a:solidFill>
              </a:rPr>
              <a:t>hydrolyse différée </a:t>
            </a:r>
            <a:r>
              <a:rPr lang="fr-FR" sz="2400" dirty="0"/>
              <a:t>de </a:t>
            </a:r>
            <a:r>
              <a:rPr lang="fr-FR" sz="2400" dirty="0" smtClean="0"/>
              <a:t>l’ATP c’est-à-dire </a:t>
            </a:r>
            <a:r>
              <a:rPr lang="fr-FR" sz="2400" dirty="0"/>
              <a:t>a</a:t>
            </a:r>
            <a:r>
              <a:rPr lang="fr-FR" sz="2400" dirty="0" smtClean="0"/>
              <a:t>près </a:t>
            </a:r>
            <a:r>
              <a:rPr lang="fr-FR" sz="2400" dirty="0"/>
              <a:t>la polymérisation, une hydrolyse </a:t>
            </a:r>
            <a:r>
              <a:rPr lang="fr-FR" sz="2400" dirty="0" smtClean="0"/>
              <a:t>de </a:t>
            </a:r>
            <a:r>
              <a:rPr lang="fr-FR" sz="2400" dirty="0"/>
              <a:t>l'ATP a lieu, </a:t>
            </a:r>
            <a:r>
              <a:rPr lang="fr-FR" sz="2400" dirty="0" smtClean="0"/>
              <a:t>l'ADP </a:t>
            </a:r>
            <a:r>
              <a:rPr lang="fr-FR" sz="2400" dirty="0"/>
              <a:t>qui en résulte reste piégé dans le polymère. Les molécules d'actine liées à l'ADP ont tendance à se détacher du polymère aux extrémités des filaments.</a:t>
            </a:r>
          </a:p>
          <a:p>
            <a:pPr marL="0" indent="0">
              <a:buNone/>
            </a:pPr>
            <a:endParaRPr lang="fr-FR" dirty="0"/>
          </a:p>
        </p:txBody>
      </p:sp>
      <p:pic>
        <p:nvPicPr>
          <p:cNvPr id="40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94883" y="1600200"/>
            <a:ext cx="374523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303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t>
            </a:r>
            <a:endParaRPr lang="fr-FR" dirty="0"/>
          </a:p>
        </p:txBody>
      </p:sp>
      <p:sp>
        <p:nvSpPr>
          <p:cNvPr id="3" name="Espace réservé du contenu 2"/>
          <p:cNvSpPr>
            <a:spLocks noGrp="1"/>
          </p:cNvSpPr>
          <p:nvPr>
            <p:ph sz="half" idx="1"/>
          </p:nvPr>
        </p:nvSpPr>
        <p:spPr>
          <a:xfrm>
            <a:off x="381000" y="457200"/>
            <a:ext cx="4038600" cy="4525963"/>
          </a:xfrm>
        </p:spPr>
        <p:txBody>
          <a:bodyPr>
            <a:normAutofit fontScale="25000" lnSpcReduction="20000"/>
          </a:bodyPr>
          <a:lstStyle/>
          <a:p>
            <a:pPr>
              <a:buNone/>
            </a:pPr>
            <a:r>
              <a:rPr lang="fr-FR" sz="8000" b="1" dirty="0">
                <a:latin typeface="Times New Roman" pitchFamily="18" charset="0"/>
                <a:cs typeface="Times New Roman" pitchFamily="18" charset="0"/>
              </a:rPr>
              <a:t>*</a:t>
            </a:r>
            <a:r>
              <a:rPr lang="fr-FR" sz="8000" b="1" dirty="0" smtClean="0">
                <a:latin typeface="Times New Roman" pitchFamily="18" charset="0"/>
                <a:cs typeface="Times New Roman" pitchFamily="18" charset="0"/>
              </a:rPr>
              <a:t>Localisation</a:t>
            </a:r>
            <a:r>
              <a:rPr lang="fr-FR" sz="8000" dirty="0" smtClean="0">
                <a:latin typeface="Times New Roman" pitchFamily="18" charset="0"/>
                <a:cs typeface="Times New Roman" pitchFamily="18" charset="0"/>
              </a:rPr>
              <a:t>: L’actine est présente dans toutes les cellules du corps (protéine ubiquitaire), et spécialement dans les cellules musculaires. </a:t>
            </a:r>
          </a:p>
          <a:p>
            <a:pPr>
              <a:buNone/>
            </a:pPr>
            <a:r>
              <a:rPr lang="fr-FR" sz="8000" b="1" dirty="0" smtClean="0">
                <a:latin typeface="Times New Roman" pitchFamily="18" charset="0"/>
                <a:cs typeface="Times New Roman" pitchFamily="18" charset="0"/>
              </a:rPr>
              <a:t>1/dans  les cellules non musculaires</a:t>
            </a:r>
          </a:p>
          <a:p>
            <a:pPr marL="0" indent="0">
              <a:buNone/>
            </a:pPr>
            <a:r>
              <a:rPr lang="fr-FR" sz="8000" dirty="0" smtClean="0">
                <a:latin typeface="Times New Roman" pitchFamily="18" charset="0"/>
                <a:cs typeface="Times New Roman" pitchFamily="18" charset="0"/>
              </a:rPr>
              <a:t>sous la membrane plasmique formant le </a:t>
            </a:r>
            <a:r>
              <a:rPr lang="fr-FR" sz="8000" b="1" dirty="0">
                <a:latin typeface="Times New Roman" pitchFamily="18" charset="0"/>
                <a:cs typeface="Times New Roman" pitchFamily="18" charset="0"/>
              </a:rPr>
              <a:t>c</a:t>
            </a:r>
            <a:r>
              <a:rPr lang="fr-FR" sz="8000" b="1" dirty="0" smtClean="0">
                <a:latin typeface="Times New Roman" pitchFamily="18" charset="0"/>
                <a:cs typeface="Times New Roman" pitchFamily="18" charset="0"/>
              </a:rPr>
              <a:t>ortex cellulaire</a:t>
            </a:r>
            <a:r>
              <a:rPr lang="fr-FR" sz="8000" dirty="0" smtClean="0">
                <a:latin typeface="Times New Roman" pitchFamily="18" charset="0"/>
                <a:cs typeface="Times New Roman" pitchFamily="18" charset="0"/>
              </a:rPr>
              <a:t>. Ce cortex comporte des points d’ancrage à la membrane plasmique au niveau desquels sont insérés les extrémités « + » des MF.</a:t>
            </a:r>
          </a:p>
          <a:p>
            <a:pPr marL="0" indent="0">
              <a:buNone/>
            </a:pPr>
            <a:r>
              <a:rPr lang="fr-FR" sz="8000" dirty="0" smtClean="0">
                <a:latin typeface="Times New Roman" pitchFamily="18" charset="0"/>
                <a:cs typeface="Times New Roman" pitchFamily="18" charset="0"/>
              </a:rPr>
              <a:t>   - Le cortex cellulaire participe dans les mouvements de la membrane plasmique  lors des phénomènes d’endocytose  et de phagocytose.</a:t>
            </a:r>
          </a:p>
          <a:p>
            <a:pPr marL="0" indent="0">
              <a:buNone/>
            </a:pPr>
            <a:r>
              <a:rPr lang="fr-FR" sz="8000" dirty="0">
                <a:latin typeface="Times New Roman" pitchFamily="18" charset="0"/>
                <a:cs typeface="Times New Roman" pitchFamily="18" charset="0"/>
              </a:rPr>
              <a:t> </a:t>
            </a:r>
            <a:r>
              <a:rPr lang="fr-FR" sz="8000" dirty="0" smtClean="0">
                <a:latin typeface="Times New Roman" pitchFamily="18" charset="0"/>
                <a:cs typeface="Times New Roman" pitchFamily="18" charset="0"/>
              </a:rPr>
              <a:t>  -Il est responsable des mouvements d’expansion et de rétraction de la membrane plasmique observés dans les cellules mobiles  (ex: les globules blancs du sang).</a:t>
            </a:r>
          </a:p>
          <a:p>
            <a:pPr marL="0" indent="0">
              <a:buNone/>
            </a:pPr>
            <a:r>
              <a:rPr lang="fr-FR" sz="8000" b="1" dirty="0" smtClean="0">
                <a:latin typeface="Times New Roman" pitchFamily="18" charset="0"/>
                <a:cs typeface="Times New Roman" pitchFamily="18" charset="0"/>
              </a:rPr>
              <a:t>     </a:t>
            </a:r>
          </a:p>
          <a:p>
            <a:pPr>
              <a:buNone/>
            </a:pPr>
            <a:r>
              <a:rPr lang="fr-FR" sz="8000" b="1" dirty="0" smtClean="0">
                <a:solidFill>
                  <a:srgbClr val="7030A0"/>
                </a:solidFill>
                <a:latin typeface="Times New Roman" pitchFamily="18" charset="0"/>
                <a:cs typeface="Times New Roman" pitchFamily="18" charset="0"/>
                <a:sym typeface="Symbol" pitchFamily="18" charset="2"/>
              </a:rPr>
              <a:t>Au niveau du cortex, les MF, sont organisés en réseaux.</a:t>
            </a:r>
          </a:p>
          <a:p>
            <a:pPr>
              <a:buNone/>
            </a:pPr>
            <a:endParaRPr lang="fr-FR" sz="2800" b="1" dirty="0" smtClean="0">
              <a:solidFill>
                <a:srgbClr val="7030A0"/>
              </a:solidFill>
              <a:cs typeface="Times New Roman" pitchFamily="18" charset="0"/>
              <a:sym typeface="Symbol" pitchFamily="18" charset="2"/>
            </a:endParaRPr>
          </a:p>
          <a:p>
            <a:endParaRPr lang="fr-FR" sz="4000" dirty="0"/>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00600" y="1752600"/>
            <a:ext cx="4343399"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a:t>
            </a:r>
            <a:endParaRPr lang="fr-FR" dirty="0"/>
          </a:p>
        </p:txBody>
      </p:sp>
      <p:sp>
        <p:nvSpPr>
          <p:cNvPr id="3" name="Espace réservé du contenu 2"/>
          <p:cNvSpPr>
            <a:spLocks noGrp="1"/>
          </p:cNvSpPr>
          <p:nvPr>
            <p:ph sz="half" idx="1"/>
          </p:nvPr>
        </p:nvSpPr>
        <p:spPr/>
        <p:txBody>
          <a:bodyPr/>
          <a:lstStyle/>
          <a:p>
            <a:pPr>
              <a:buNone/>
            </a:pPr>
            <a:r>
              <a:rPr lang="fr-FR" dirty="0" smtClean="0"/>
              <a:t>  - </a:t>
            </a:r>
            <a:r>
              <a:rPr lang="fr-FR" dirty="0" smtClean="0">
                <a:solidFill>
                  <a:srgbClr val="7030A0"/>
                </a:solidFill>
              </a:rPr>
              <a:t>Des faisceaux de MF  </a:t>
            </a:r>
            <a:r>
              <a:rPr lang="fr-FR" dirty="0" smtClean="0"/>
              <a:t>en association avec la myosine et d’autres protéines forment un anneau contractile responsable de la division du cytoplasme à la fin de la mitose.    </a:t>
            </a:r>
            <a:endParaRPr lang="fr-FR" dirty="0"/>
          </a:p>
        </p:txBody>
      </p:sp>
      <p:pic>
        <p:nvPicPr>
          <p:cNvPr id="5" name="Espace réservé du contenu 4"/>
          <p:cNvPicPr>
            <a:picLocks noGrp="1" noChangeAspect="1"/>
          </p:cNvPicPr>
          <p:nvPr>
            <p:ph sz="half" idx="2"/>
          </p:nvPr>
        </p:nvPicPr>
        <p:blipFill>
          <a:blip r:embed="rId2"/>
          <a:stretch>
            <a:fillRect/>
          </a:stretch>
        </p:blipFill>
        <p:spPr>
          <a:xfrm>
            <a:off x="4648200" y="914400"/>
            <a:ext cx="4038600" cy="48768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sp>
        <p:nvSpPr>
          <p:cNvPr id="3" name="Espace réservé du contenu 2"/>
          <p:cNvSpPr>
            <a:spLocks noGrp="1"/>
          </p:cNvSpPr>
          <p:nvPr>
            <p:ph sz="half" idx="1"/>
          </p:nvPr>
        </p:nvSpPr>
        <p:spPr>
          <a:xfrm>
            <a:off x="228600" y="1752600"/>
            <a:ext cx="4038600" cy="4525963"/>
          </a:xfrm>
        </p:spPr>
        <p:txBody>
          <a:bodyPr>
            <a:normAutofit fontScale="92500" lnSpcReduction="20000"/>
          </a:bodyPr>
          <a:lstStyle/>
          <a:p>
            <a:pPr>
              <a:buNone/>
            </a:pPr>
            <a:r>
              <a:rPr lang="fr-FR" dirty="0" smtClean="0"/>
              <a:t>   </a:t>
            </a:r>
          </a:p>
          <a:p>
            <a:pPr>
              <a:buNone/>
            </a:pPr>
            <a:endParaRPr lang="fr-FR" sz="3200" dirty="0" smtClean="0"/>
          </a:p>
          <a:p>
            <a:pPr>
              <a:buNone/>
            </a:pPr>
            <a:r>
              <a:rPr lang="fr-FR" sz="3200" dirty="0" smtClean="0"/>
              <a:t>  2/</a:t>
            </a:r>
            <a:r>
              <a:rPr lang="fr-FR" sz="3200" b="1" dirty="0" smtClean="0"/>
              <a:t>Dans les cellules musculaires striées</a:t>
            </a:r>
            <a:r>
              <a:rPr lang="fr-FR" sz="3200" dirty="0" smtClean="0"/>
              <a:t> en association avec la myosine et d’autres protéines forment des </a:t>
            </a:r>
            <a:r>
              <a:rPr lang="fr-FR" sz="3200" b="1" dirty="0" smtClean="0">
                <a:solidFill>
                  <a:srgbClr val="7030A0"/>
                </a:solidFill>
              </a:rPr>
              <a:t>faisceaux stables </a:t>
            </a:r>
            <a:r>
              <a:rPr lang="fr-FR" sz="3200" dirty="0" smtClean="0"/>
              <a:t>pour former la myofibrille chapitre tissu musculaire)</a:t>
            </a:r>
            <a:r>
              <a:rPr lang="fr-FR" sz="3200" b="1" dirty="0" smtClean="0"/>
              <a:t>.</a:t>
            </a:r>
            <a:endParaRPr lang="fr-FR" sz="3200" b="1" dirty="0"/>
          </a:p>
        </p:txBody>
      </p:sp>
      <p:pic>
        <p:nvPicPr>
          <p:cNvPr id="1026" name="Picture 2"/>
          <p:cNvPicPr>
            <a:picLocks noGrp="1" noChangeAspect="1" noChangeArrowheads="1"/>
          </p:cNvPicPr>
          <p:nvPr>
            <p:ph sz="half" idx="2"/>
          </p:nvPr>
        </p:nvPicPr>
        <p:blipFill>
          <a:blip r:embed="rId2"/>
          <a:srcRect/>
          <a:stretch>
            <a:fillRect/>
          </a:stretch>
        </p:blipFill>
        <p:spPr bwMode="auto">
          <a:xfrm>
            <a:off x="4343400" y="2209800"/>
            <a:ext cx="5577840" cy="355313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a:buNone/>
            </a:pPr>
            <a:r>
              <a:rPr lang="fr-FR" dirty="0" smtClean="0"/>
              <a:t>        </a:t>
            </a:r>
            <a:r>
              <a:rPr lang="fr-FR" b="1" dirty="0" smtClean="0"/>
              <a:t>Protéines associées au MF:</a:t>
            </a:r>
          </a:p>
          <a:p>
            <a:pPr>
              <a:buNone/>
            </a:pPr>
            <a:r>
              <a:rPr lang="fr-FR" dirty="0" smtClean="0"/>
              <a:t>Plusieurs types de protéines associées à l’actine contrôlent la polymérisation des MF d’actine, leur organisation dans la cellule, leur attachement à la membrane plasmique et  leur fonction contractile.</a:t>
            </a:r>
          </a:p>
          <a:p>
            <a:pPr>
              <a:buNone/>
            </a:pPr>
            <a:r>
              <a:rPr lang="fr-FR" b="1" dirty="0" smtClean="0"/>
              <a:t>                     Exemples: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p:txBody>
          <a:bodyPr>
            <a:normAutofit fontScale="85000" lnSpcReduction="20000"/>
          </a:bodyPr>
          <a:lstStyle/>
          <a:p>
            <a:pPr>
              <a:buNone/>
            </a:pPr>
            <a:r>
              <a:rPr lang="fr-FR" b="1" dirty="0" smtClean="0">
                <a:solidFill>
                  <a:srgbClr val="FF0000"/>
                </a:solidFill>
              </a:rPr>
              <a:t>1- Protéines intervenant dans l’organisation en faisceaux ou en réseaux des MF et leur orientation</a:t>
            </a:r>
            <a:r>
              <a:rPr lang="fr-FR" dirty="0" smtClean="0"/>
              <a:t>:</a:t>
            </a:r>
          </a:p>
          <a:p>
            <a:pPr>
              <a:buNone/>
            </a:pPr>
            <a:r>
              <a:rPr lang="fr-FR" dirty="0" smtClean="0"/>
              <a:t>*</a:t>
            </a:r>
            <a:r>
              <a:rPr lang="fr-FR" b="1" dirty="0" smtClean="0"/>
              <a:t>L’ α-</a:t>
            </a:r>
            <a:r>
              <a:rPr lang="fr-FR" b="1" dirty="0" err="1" smtClean="0"/>
              <a:t>actinine</a:t>
            </a:r>
            <a:r>
              <a:rPr lang="fr-FR" dirty="0" smtClean="0"/>
              <a:t>, facilite la constitution de </a:t>
            </a:r>
            <a:r>
              <a:rPr lang="fr-FR" dirty="0" smtClean="0">
                <a:solidFill>
                  <a:srgbClr val="FF0000"/>
                </a:solidFill>
              </a:rPr>
              <a:t>faisceaux larges </a:t>
            </a:r>
          </a:p>
          <a:p>
            <a:pPr>
              <a:buNone/>
            </a:pPr>
            <a:r>
              <a:rPr lang="fr-FR" dirty="0" smtClean="0"/>
              <a:t>*</a:t>
            </a:r>
            <a:r>
              <a:rPr lang="fr-FR" b="1" dirty="0" smtClean="0"/>
              <a:t>La </a:t>
            </a:r>
            <a:r>
              <a:rPr lang="fr-FR" b="1" dirty="0" err="1" smtClean="0"/>
              <a:t>fimbrine</a:t>
            </a:r>
            <a:r>
              <a:rPr lang="fr-FR" b="1" dirty="0" smtClean="0"/>
              <a:t> et la </a:t>
            </a:r>
            <a:r>
              <a:rPr lang="fr-FR" b="1" dirty="0" err="1" smtClean="0"/>
              <a:t>villine</a:t>
            </a:r>
            <a:r>
              <a:rPr lang="fr-FR" b="1" dirty="0"/>
              <a:t> </a:t>
            </a:r>
            <a:r>
              <a:rPr lang="fr-FR" dirty="0" smtClean="0"/>
              <a:t>sont à la base de la  constitution de </a:t>
            </a:r>
            <a:r>
              <a:rPr lang="fr-FR" dirty="0" smtClean="0">
                <a:solidFill>
                  <a:srgbClr val="FF0000"/>
                </a:solidFill>
              </a:rPr>
              <a:t>faisceaux serrés.</a:t>
            </a:r>
          </a:p>
          <a:p>
            <a:pPr>
              <a:buNone/>
            </a:pPr>
            <a:r>
              <a:rPr lang="fr-FR" dirty="0" smtClean="0"/>
              <a:t>*</a:t>
            </a:r>
            <a:r>
              <a:rPr lang="fr-FR" b="1" dirty="0" smtClean="0"/>
              <a:t>La </a:t>
            </a:r>
            <a:r>
              <a:rPr lang="fr-FR" b="1" dirty="0" err="1" smtClean="0"/>
              <a:t>filamine</a:t>
            </a:r>
            <a:r>
              <a:rPr lang="fr-FR" b="1" dirty="0" smtClean="0"/>
              <a:t> </a:t>
            </a:r>
            <a:r>
              <a:rPr lang="fr-FR" dirty="0" smtClean="0"/>
              <a:t>, favorise la constitution de </a:t>
            </a:r>
            <a:r>
              <a:rPr lang="fr-FR" dirty="0" smtClean="0">
                <a:solidFill>
                  <a:srgbClr val="FF0000"/>
                </a:solidFill>
              </a:rPr>
              <a:t>réseaux</a:t>
            </a:r>
            <a:r>
              <a:rPr lang="fr-FR" dirty="0" smtClean="0"/>
              <a:t> de MF d’actine</a:t>
            </a:r>
            <a:r>
              <a:rPr lang="fr-FR" b="1" dirty="0" smtClean="0"/>
              <a:t>.</a:t>
            </a:r>
            <a:endParaRPr lang="fr-FR" b="1" dirty="0"/>
          </a:p>
        </p:txBody>
      </p:sp>
      <p:pic>
        <p:nvPicPr>
          <p:cNvPr id="2050" name="Picture 2"/>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419" r="-630" b="-1"/>
          <a:stretch/>
        </p:blipFill>
        <p:spPr bwMode="auto">
          <a:xfrm>
            <a:off x="5105400" y="381000"/>
            <a:ext cx="4038600" cy="292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429000"/>
            <a:ext cx="4173537" cy="331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285728"/>
            <a:ext cx="8229600" cy="1143000"/>
          </a:xfrm>
          <a:ln/>
        </p:spPr>
        <p:style>
          <a:lnRef idx="1">
            <a:schemeClr val="accent5"/>
          </a:lnRef>
          <a:fillRef idx="2">
            <a:schemeClr val="accent5"/>
          </a:fillRef>
          <a:effectRef idx="1">
            <a:schemeClr val="accent5"/>
          </a:effectRef>
          <a:fontRef idx="minor">
            <a:schemeClr val="dk1"/>
          </a:fontRef>
        </p:style>
        <p:txBody>
          <a:bodyPr/>
          <a:lstStyle/>
          <a:p>
            <a:r>
              <a:rPr lang="fr-FR" dirty="0" smtClean="0"/>
              <a:t>Généralités</a:t>
            </a:r>
            <a:endParaRPr lang="fr-FR" dirty="0"/>
          </a:p>
        </p:txBody>
      </p:sp>
      <p:sp>
        <p:nvSpPr>
          <p:cNvPr id="3" name="Espace réservé du contenu 2"/>
          <p:cNvSpPr>
            <a:spLocks noGrp="1"/>
          </p:cNvSpPr>
          <p:nvPr>
            <p:ph idx="1"/>
          </p:nvPr>
        </p:nvSpPr>
        <p:spPr/>
        <p:txBody>
          <a:bodyPr>
            <a:normAutofit/>
          </a:bodyPr>
          <a:lstStyle/>
          <a:p>
            <a:pPr>
              <a:buNone/>
            </a:pPr>
            <a:endParaRPr lang="fr-FR" b="1" dirty="0" smtClean="0"/>
          </a:p>
          <a:p>
            <a:pPr>
              <a:buNone/>
            </a:pPr>
            <a:r>
              <a:rPr lang="fr-FR" sz="3600" b="1" dirty="0" smtClean="0">
                <a:solidFill>
                  <a:schemeClr val="tx2"/>
                </a:solidFill>
              </a:rPr>
              <a:t>                        Définition </a:t>
            </a:r>
            <a:endParaRPr lang="fr-FR" sz="3600" b="1" dirty="0">
              <a:solidFill>
                <a:schemeClr val="tx2"/>
              </a:solidFill>
            </a:endParaRPr>
          </a:p>
          <a:p>
            <a:pPr algn="ctr">
              <a:buNone/>
            </a:pPr>
            <a:r>
              <a:rPr lang="fr-FR" sz="3600" dirty="0" smtClean="0"/>
              <a:t>C’est  l’ensemble des polymères fibreux auxquels  sont associées  d’autres protéines.</a:t>
            </a:r>
            <a:r>
              <a:rPr lang="fr-CA" sz="3600" dirty="0" smtClean="0"/>
              <a:t>  </a:t>
            </a:r>
            <a:r>
              <a:rPr lang="fr-FR" sz="3600" dirty="0" smtClean="0"/>
              <a:t>Le cytosquelette confère une forme à la cellule. Il est égalent responsable de la dynamique cellulaire.</a:t>
            </a:r>
          </a:p>
          <a:p>
            <a:pPr algn="ctr">
              <a:buNone/>
            </a:pPr>
            <a:endParaRPr lang="fr-FR" sz="3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a:buNone/>
            </a:pPr>
            <a:r>
              <a:rPr lang="fr-FR" dirty="0" smtClean="0">
                <a:solidFill>
                  <a:srgbClr val="FF0000"/>
                </a:solidFill>
              </a:rPr>
              <a:t>2- </a:t>
            </a:r>
            <a:r>
              <a:rPr lang="fr-FR" b="1" dirty="0" smtClean="0">
                <a:solidFill>
                  <a:srgbClr val="FF0000"/>
                </a:solidFill>
              </a:rPr>
              <a:t>Les myosines </a:t>
            </a:r>
            <a:r>
              <a:rPr lang="fr-FR" dirty="0" smtClean="0"/>
              <a:t>sont responsables des mouvements se produisant dans les cellules musculaires et non-musculaires.</a:t>
            </a:r>
          </a:p>
          <a:p>
            <a:pPr>
              <a:buNone/>
            </a:pPr>
            <a:r>
              <a:rPr lang="fr-FR" dirty="0" smtClean="0">
                <a:solidFill>
                  <a:srgbClr val="FF0000"/>
                </a:solidFill>
              </a:rPr>
              <a:t>3- </a:t>
            </a:r>
            <a:r>
              <a:rPr lang="fr-FR" b="1" dirty="0" smtClean="0">
                <a:solidFill>
                  <a:srgbClr val="FF0000"/>
                </a:solidFill>
              </a:rPr>
              <a:t>Des protéines(ex</a:t>
            </a:r>
            <a:r>
              <a:rPr lang="fr-FR" b="1" dirty="0" smtClean="0"/>
              <a:t>: </a:t>
            </a:r>
            <a:r>
              <a:rPr lang="fr-FR" b="1" dirty="0" err="1" smtClean="0"/>
              <a:t>gelsoline</a:t>
            </a:r>
            <a:r>
              <a:rPr lang="fr-FR" dirty="0" smtClean="0"/>
              <a:t>), provoquant la cassure des MF d’actine en fragments de petite taille. Ce mécanisme est utilisé par exemple, pour la désorganisation locale du réseau cortical lors de l’</a:t>
            </a:r>
            <a:r>
              <a:rPr lang="fr-FR" dirty="0" err="1" smtClean="0"/>
              <a:t>exocytose</a:t>
            </a:r>
            <a:r>
              <a:rPr lang="fr-FR" dirty="0" smtClean="0"/>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endParaRPr lang="fr-FR"/>
          </a:p>
        </p:txBody>
      </p:sp>
      <p:pic>
        <p:nvPicPr>
          <p:cNvPr id="3074" name="Picture 2"/>
          <p:cNvPicPr>
            <a:picLocks noGrp="1" noChangeAspect="1" noChangeArrowheads="1"/>
          </p:cNvPicPr>
          <p:nvPr>
            <p:ph sz="half" idx="1"/>
          </p:nvPr>
        </p:nvPicPr>
        <p:blipFill>
          <a:blip r:embed="rId2"/>
          <a:stretch>
            <a:fillRect/>
          </a:stretch>
        </p:blipFill>
        <p:spPr bwMode="auto">
          <a:xfrm>
            <a:off x="457200" y="2348706"/>
            <a:ext cx="4038600" cy="3028950"/>
          </a:xfrm>
          <a:prstGeom prst="rect">
            <a:avLst/>
          </a:prstGeom>
          <a:noFill/>
          <a:ln w="9525">
            <a:noFill/>
            <a:miter lim="800000"/>
            <a:headEnd/>
            <a:tailEnd/>
          </a:ln>
          <a:effectLst/>
        </p:spPr>
      </p:pic>
      <p:sp>
        <p:nvSpPr>
          <p:cNvPr id="4" name="Espace réservé du contenu 3"/>
          <p:cNvSpPr>
            <a:spLocks noGrp="1"/>
          </p:cNvSpPr>
          <p:nvPr>
            <p:ph sz="half" idx="2"/>
          </p:nvPr>
        </p:nvSpPr>
        <p:spPr/>
        <p:txBody>
          <a:bodyPr/>
          <a:lstStyle/>
          <a:p>
            <a:pPr marL="0" indent="0">
              <a:buNone/>
            </a:pPr>
            <a:r>
              <a:rPr lang="fr-FR" dirty="0" smtClean="0"/>
              <a:t>Figure montrant les deux types d’organisation des microfilaments.</a:t>
            </a:r>
            <a:endParaRPr lang="fr-F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1">
              <a:lumMod val="20000"/>
              <a:lumOff val="80000"/>
            </a:schemeClr>
          </a:solidFill>
          <a:ln/>
        </p:spPr>
        <p:style>
          <a:lnRef idx="2">
            <a:schemeClr val="accent1"/>
          </a:lnRef>
          <a:fillRef idx="1">
            <a:schemeClr val="lt1"/>
          </a:fillRef>
          <a:effectRef idx="0">
            <a:schemeClr val="accent1"/>
          </a:effectRef>
          <a:fontRef idx="minor">
            <a:schemeClr val="dk1"/>
          </a:fontRef>
        </p:style>
        <p:txBody>
          <a:bodyPr/>
          <a:lstStyle/>
          <a:p>
            <a:r>
              <a:rPr lang="fr-FR" dirty="0" smtClean="0"/>
              <a:t>Les filaments intermédiaires</a:t>
            </a:r>
            <a:endParaRPr lang="fr-FR" dirty="0"/>
          </a:p>
        </p:txBody>
      </p:sp>
      <p:sp>
        <p:nvSpPr>
          <p:cNvPr id="3" name="Espace réservé du contenu 2"/>
          <p:cNvSpPr>
            <a:spLocks noGrp="1"/>
          </p:cNvSpPr>
          <p:nvPr>
            <p:ph idx="1"/>
          </p:nvPr>
        </p:nvSpPr>
        <p:spPr/>
        <p:txBody>
          <a:bodyPr>
            <a:normAutofit/>
          </a:bodyPr>
          <a:lstStyle/>
          <a:p>
            <a:pPr>
              <a:buNone/>
            </a:pPr>
            <a:endParaRPr lang="fr-FR" sz="3600" dirty="0" smtClean="0"/>
          </a:p>
          <a:p>
            <a:pPr>
              <a:buNone/>
            </a:pPr>
            <a:r>
              <a:rPr lang="fr-FR" sz="3600" dirty="0" smtClean="0"/>
              <a:t>-Filaments ubiquitaires, intervenants dans le maintien de la forme cellulaire et à l'ancrage des organites cellulaires.</a:t>
            </a:r>
            <a:endParaRPr lang="fr-FR" sz="3600" dirty="0" smtClean="0">
              <a:solidFill>
                <a:srgbClr val="7030A0"/>
              </a:solidFill>
            </a:endParaRPr>
          </a:p>
          <a:p>
            <a:pPr>
              <a:buNone/>
            </a:pPr>
            <a:r>
              <a:rPr lang="fr-FR" sz="3600" dirty="0" smtClean="0"/>
              <a:t>-Très stables.</a:t>
            </a:r>
          </a:p>
          <a:p>
            <a:pPr>
              <a:buNone/>
            </a:pPr>
            <a:r>
              <a:rPr lang="fr-FR" sz="3600" dirty="0" smtClean="0"/>
              <a:t>-Non polarisés.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sp>
        <p:nvSpPr>
          <p:cNvPr id="3" name="Espace réservé du contenu 2"/>
          <p:cNvSpPr>
            <a:spLocks noGrp="1"/>
          </p:cNvSpPr>
          <p:nvPr>
            <p:ph sz="half" idx="1"/>
          </p:nvPr>
        </p:nvSpPr>
        <p:spPr/>
        <p:txBody>
          <a:bodyPr>
            <a:normAutofit fontScale="62500" lnSpcReduction="20000"/>
          </a:bodyPr>
          <a:lstStyle/>
          <a:p>
            <a:pPr>
              <a:buNone/>
            </a:pPr>
            <a:r>
              <a:rPr lang="fr-FR" dirty="0" smtClean="0"/>
              <a:t>Sont formées par des polymères de protéines fibreuses.</a:t>
            </a:r>
          </a:p>
          <a:p>
            <a:pPr>
              <a:buNone/>
            </a:pPr>
            <a:r>
              <a:rPr lang="fr-FR" dirty="0" smtClean="0"/>
              <a:t>la polymérisation se déroule  selon les étapes suivantes:</a:t>
            </a:r>
          </a:p>
          <a:p>
            <a:pPr>
              <a:buNone/>
            </a:pPr>
            <a:r>
              <a:rPr lang="fr-FR" dirty="0" smtClean="0"/>
              <a:t>   *il se forme tout d’abord un dimère torsadé.</a:t>
            </a:r>
          </a:p>
          <a:p>
            <a:pPr>
              <a:buNone/>
            </a:pPr>
            <a:r>
              <a:rPr lang="fr-FR" dirty="0" smtClean="0"/>
              <a:t>   *Deux dimères s’associent, pour former </a:t>
            </a:r>
          </a:p>
          <a:p>
            <a:pPr>
              <a:buNone/>
            </a:pPr>
            <a:r>
              <a:rPr lang="fr-FR" dirty="0" smtClean="0"/>
              <a:t>Un tétramère.</a:t>
            </a:r>
          </a:p>
          <a:p>
            <a:pPr>
              <a:buNone/>
            </a:pPr>
            <a:r>
              <a:rPr lang="fr-FR" dirty="0" smtClean="0"/>
              <a:t>  *l’association bout à bout, de plusieurs tétramères forment un protofilament.</a:t>
            </a:r>
          </a:p>
          <a:p>
            <a:pPr>
              <a:buNone/>
            </a:pPr>
            <a:r>
              <a:rPr lang="fr-FR" dirty="0" smtClean="0"/>
              <a:t>  *8 protofilament s’associent et constituent un FI de forme cylindrique.</a:t>
            </a:r>
          </a:p>
          <a:p>
            <a:pPr>
              <a:buNone/>
            </a:pPr>
            <a:r>
              <a:rPr lang="fr-FR" dirty="0" smtClean="0"/>
              <a:t>  *En coupe transversale, un FI est donc composé par 32 monomères.</a:t>
            </a:r>
          </a:p>
          <a:p>
            <a:pPr>
              <a:buNone/>
            </a:pPr>
            <a:endParaRPr lang="fr-FR" dirty="0"/>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19600" y="2057400"/>
            <a:ext cx="44958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a:bodyPr>
          <a:lstStyle/>
          <a:p>
            <a:pPr>
              <a:buNone/>
            </a:pPr>
            <a:r>
              <a:rPr lang="fr-FR" sz="3600" dirty="0" smtClean="0"/>
              <a:t>Il existe 4 classes de filaments intermédiaires selon la nature des protéines fibrillaires qui les composent:</a:t>
            </a:r>
          </a:p>
          <a:p>
            <a:pPr>
              <a:buNone/>
            </a:pPr>
            <a:r>
              <a:rPr lang="fr-FR" dirty="0" smtClean="0">
                <a:solidFill>
                  <a:srgbClr val="FF0000"/>
                </a:solidFill>
                <a:latin typeface="Comic Sans MS" pitchFamily="66" charset="0"/>
              </a:rPr>
              <a:t>                           kératine</a:t>
            </a:r>
          </a:p>
          <a:p>
            <a:pPr algn="ctr">
              <a:buNone/>
            </a:pPr>
            <a:r>
              <a:rPr lang="fr-FR" dirty="0" smtClean="0">
                <a:solidFill>
                  <a:srgbClr val="FF0000"/>
                </a:solidFill>
                <a:latin typeface="Comic Sans MS" pitchFamily="66" charset="0"/>
              </a:rPr>
              <a:t>    </a:t>
            </a:r>
            <a:r>
              <a:rPr lang="fr-FR" dirty="0" err="1" smtClean="0">
                <a:solidFill>
                  <a:srgbClr val="FF0000"/>
                </a:solidFill>
                <a:latin typeface="Comic Sans MS" pitchFamily="66" charset="0"/>
              </a:rPr>
              <a:t>vimentine</a:t>
            </a:r>
            <a:r>
              <a:rPr lang="fr-FR" dirty="0" smtClean="0">
                <a:solidFill>
                  <a:srgbClr val="FF0000"/>
                </a:solidFill>
                <a:latin typeface="Comic Sans MS" pitchFamily="66" charset="0"/>
              </a:rPr>
              <a:t> , </a:t>
            </a:r>
            <a:r>
              <a:rPr lang="fr-FR" dirty="0" err="1" smtClean="0">
                <a:solidFill>
                  <a:srgbClr val="FF0000"/>
                </a:solidFill>
                <a:latin typeface="Comic Sans MS" pitchFamily="66" charset="0"/>
              </a:rPr>
              <a:t>Desmine</a:t>
            </a:r>
            <a:endParaRPr lang="fr-FR" dirty="0" smtClean="0">
              <a:solidFill>
                <a:srgbClr val="FF0000"/>
              </a:solidFill>
              <a:latin typeface="Comic Sans MS" pitchFamily="66" charset="0"/>
            </a:endParaRPr>
          </a:p>
          <a:p>
            <a:pPr algn="ctr">
              <a:buNone/>
            </a:pPr>
            <a:r>
              <a:rPr lang="fr-FR" dirty="0" smtClean="0">
                <a:solidFill>
                  <a:srgbClr val="FF0000"/>
                </a:solidFill>
                <a:latin typeface="Comic Sans MS" pitchFamily="66" charset="0"/>
              </a:rPr>
              <a:t>lamine</a:t>
            </a:r>
          </a:p>
          <a:p>
            <a:pPr algn="ctr">
              <a:buNone/>
            </a:pPr>
            <a:r>
              <a:rPr lang="fr-FR" dirty="0" err="1" smtClean="0">
                <a:solidFill>
                  <a:srgbClr val="FF0000"/>
                </a:solidFill>
                <a:latin typeface="Comic Sans MS" pitchFamily="66" charset="0"/>
              </a:rPr>
              <a:t>neurofilament</a:t>
            </a:r>
            <a:endParaRPr lang="fr-FR" dirty="0" smtClean="0">
              <a:solidFill>
                <a:srgbClr val="FF0000"/>
              </a:solidFill>
            </a:endParaRPr>
          </a:p>
          <a:p>
            <a:pPr>
              <a:buNone/>
            </a:pPr>
            <a:endParaRPr lang="fr-FR" dirty="0" smtClean="0"/>
          </a:p>
          <a:p>
            <a:pPr>
              <a:buNone/>
            </a:pPr>
            <a:endParaRPr lang="fr-F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fontScale="85000" lnSpcReduction="20000"/>
          </a:bodyPr>
          <a:lstStyle/>
          <a:p>
            <a:endParaRPr lang="fr-FR" sz="3600" dirty="0" smtClean="0"/>
          </a:p>
          <a:p>
            <a:r>
              <a:rPr lang="fr-FR" sz="3600" dirty="0" smtClean="0"/>
              <a:t>kératine : Peau,  cheveux, ongles, sabots, cornes, poils.</a:t>
            </a:r>
          </a:p>
          <a:p>
            <a:r>
              <a:rPr lang="fr-FR" sz="3600" dirty="0" smtClean="0"/>
              <a:t>Lamines: dans le noyau.</a:t>
            </a:r>
          </a:p>
          <a:p>
            <a:r>
              <a:rPr lang="fr-FR" sz="3600" dirty="0" err="1" smtClean="0"/>
              <a:t>Vimentine</a:t>
            </a:r>
            <a:r>
              <a:rPr lang="fr-FR" sz="3600" dirty="0" smtClean="0"/>
              <a:t> : dans les fibroblastes, cellules </a:t>
            </a:r>
            <a:r>
              <a:rPr lang="fr-FR" sz="3600" dirty="0" err="1" smtClean="0"/>
              <a:t>mésothéliales</a:t>
            </a:r>
            <a:r>
              <a:rPr lang="fr-FR" sz="3600" dirty="0" smtClean="0"/>
              <a:t>,</a:t>
            </a:r>
          </a:p>
          <a:p>
            <a:r>
              <a:rPr lang="fr-FR" sz="3600" dirty="0" smtClean="0"/>
              <a:t> </a:t>
            </a:r>
            <a:r>
              <a:rPr lang="fr-FR" sz="3600" dirty="0" err="1" smtClean="0"/>
              <a:t>Desmine</a:t>
            </a:r>
            <a:r>
              <a:rPr lang="fr-FR" sz="3600" dirty="0" smtClean="0"/>
              <a:t>:  dans les cellules musculaires reliant les </a:t>
            </a:r>
            <a:r>
              <a:rPr lang="fr-FR" sz="3600" dirty="0" err="1" smtClean="0"/>
              <a:t>myofilbrilles</a:t>
            </a:r>
            <a:r>
              <a:rPr lang="fr-FR" sz="3600" dirty="0" smtClean="0"/>
              <a:t> entre elles et à la membrane plasmique.</a:t>
            </a:r>
          </a:p>
          <a:p>
            <a:r>
              <a:rPr lang="fr-FR" sz="3600" dirty="0" err="1" smtClean="0"/>
              <a:t>Neurofilaments</a:t>
            </a:r>
            <a:r>
              <a:rPr lang="fr-FR" sz="3600" dirty="0" smtClean="0"/>
              <a:t>: Dans les neurones</a:t>
            </a:r>
            <a:r>
              <a:rPr lang="fr-FR" sz="4000" dirty="0" smtClean="0"/>
              <a:t>.</a:t>
            </a:r>
          </a:p>
          <a:p>
            <a:endParaRPr lang="fr-FR" dirty="0" smtClean="0"/>
          </a:p>
          <a:p>
            <a:endParaRPr lang="fr-FR" dirty="0" smtClean="0"/>
          </a:p>
          <a:p>
            <a:endParaRPr lang="fr-F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normAutofit fontScale="92500" lnSpcReduction="10000"/>
          </a:bodyPr>
          <a:lstStyle/>
          <a:p>
            <a:pPr>
              <a:buNone/>
            </a:pPr>
            <a:r>
              <a:rPr lang="fr-FR" dirty="0" smtClean="0"/>
              <a:t>Les filaments intermédiaires  confèrent aux cellules leur stabilité mécanique:</a:t>
            </a:r>
          </a:p>
          <a:p>
            <a:pPr>
              <a:buNone/>
            </a:pPr>
            <a:r>
              <a:rPr lang="fr-FR" dirty="0" smtClean="0"/>
              <a:t>        - en résistant aux forces d’étirements ou de déformation.</a:t>
            </a:r>
          </a:p>
          <a:p>
            <a:pPr>
              <a:buNone/>
            </a:pPr>
            <a:r>
              <a:rPr lang="fr-FR" dirty="0" smtClean="0"/>
              <a:t>         - La kératine contribue à la résistance mécanique de l’épiderme</a:t>
            </a:r>
            <a:r>
              <a:rPr lang="fr-FR" dirty="0" smtClean="0">
                <a:solidFill>
                  <a:srgbClr val="7030A0"/>
                </a:solidFill>
              </a:rPr>
              <a:t>. </a:t>
            </a:r>
          </a:p>
          <a:p>
            <a:pPr>
              <a:buNone/>
            </a:pPr>
            <a:r>
              <a:rPr lang="fr-FR" dirty="0" smtClean="0">
                <a:solidFill>
                  <a:srgbClr val="7030A0"/>
                </a:solidFill>
              </a:rPr>
              <a:t>        </a:t>
            </a:r>
            <a:r>
              <a:rPr lang="fr-FR" dirty="0" smtClean="0"/>
              <a:t> - Dans les neurones, les neurofilaments interviennent </a:t>
            </a:r>
            <a:r>
              <a:rPr lang="fr-FR" dirty="0"/>
              <a:t>dans leur </a:t>
            </a:r>
            <a:r>
              <a:rPr lang="fr-FR" dirty="0" smtClean="0"/>
              <a:t>rigidité et leur résistance ainsi que dans le transport </a:t>
            </a:r>
            <a:r>
              <a:rPr lang="fr-FR" dirty="0" err="1" smtClean="0"/>
              <a:t>axonal</a:t>
            </a:r>
            <a:r>
              <a:rPr lang="fr-FR" dirty="0" smtClean="0"/>
              <a:t> des molécules depuis le </a:t>
            </a:r>
            <a:r>
              <a:rPr lang="fr-FR" dirty="0" err="1" smtClean="0"/>
              <a:t>péricaryon</a:t>
            </a:r>
            <a:r>
              <a:rPr lang="fr-FR" dirty="0" smtClean="0"/>
              <a:t>.</a:t>
            </a:r>
            <a:endParaRPr lang="fr-FR" dirty="0"/>
          </a:p>
          <a:p>
            <a:pPr>
              <a:buNone/>
            </a:pPr>
            <a:endParaRPr lang="fr-F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1">
              <a:lumMod val="20000"/>
              <a:lumOff val="80000"/>
            </a:schemeClr>
          </a:solidFill>
          <a:ln/>
        </p:spPr>
        <p:style>
          <a:lnRef idx="2">
            <a:schemeClr val="accent1"/>
          </a:lnRef>
          <a:fillRef idx="1">
            <a:schemeClr val="lt1"/>
          </a:fillRef>
          <a:effectRef idx="0">
            <a:schemeClr val="accent1"/>
          </a:effectRef>
          <a:fontRef idx="minor">
            <a:schemeClr val="dk1"/>
          </a:fontRef>
        </p:style>
        <p:txBody>
          <a:bodyPr/>
          <a:lstStyle/>
          <a:p>
            <a:r>
              <a:rPr lang="fr-FR" dirty="0" smtClean="0"/>
              <a:t>Les microtubules</a:t>
            </a:r>
            <a:endParaRPr lang="fr-FR" dirty="0"/>
          </a:p>
        </p:txBody>
      </p:sp>
      <p:sp>
        <p:nvSpPr>
          <p:cNvPr id="3" name="Espace réservé du contenu 2"/>
          <p:cNvSpPr>
            <a:spLocks noGrp="1"/>
          </p:cNvSpPr>
          <p:nvPr>
            <p:ph sz="half" idx="1"/>
          </p:nvPr>
        </p:nvSpPr>
        <p:spPr/>
        <p:txBody>
          <a:bodyPr>
            <a:normAutofit fontScale="92500" lnSpcReduction="10000"/>
          </a:bodyPr>
          <a:lstStyle/>
          <a:p>
            <a:pPr>
              <a:buNone/>
            </a:pPr>
            <a:r>
              <a:rPr lang="fr-FR" sz="4000" dirty="0" smtClean="0"/>
              <a:t>  Les microtubules sont des cylindres creux, formés  à partir d’un </a:t>
            </a:r>
            <a:r>
              <a:rPr lang="fr-FR" sz="4000" dirty="0" err="1" smtClean="0"/>
              <a:t>hétérodimère</a:t>
            </a:r>
            <a:r>
              <a:rPr lang="fr-FR" sz="4000" dirty="0" smtClean="0"/>
              <a:t> (tubuline </a:t>
            </a:r>
            <a:r>
              <a:rPr lang="el-GR" sz="4000" dirty="0" smtClean="0">
                <a:latin typeface="Calibri"/>
              </a:rPr>
              <a:t>α</a:t>
            </a:r>
            <a:r>
              <a:rPr lang="fr-FR" sz="4000" dirty="0" smtClean="0">
                <a:latin typeface="Calibri"/>
              </a:rPr>
              <a:t> </a:t>
            </a:r>
            <a:r>
              <a:rPr lang="fr-FR" sz="4000" dirty="0" smtClean="0"/>
              <a:t>et tubuline</a:t>
            </a:r>
            <a:r>
              <a:rPr lang="el-GR" sz="4000" dirty="0" smtClean="0">
                <a:latin typeface="Calibri"/>
              </a:rPr>
              <a:t>β</a:t>
            </a:r>
            <a:r>
              <a:rPr lang="fr-FR" sz="4000" dirty="0" smtClean="0"/>
              <a:t>).</a:t>
            </a:r>
          </a:p>
          <a:p>
            <a:pPr>
              <a:buNone/>
            </a:pPr>
            <a:r>
              <a:rPr lang="fr-FR" sz="4000" dirty="0" smtClean="0"/>
              <a:t>  </a:t>
            </a:r>
          </a:p>
        </p:txBody>
      </p:sp>
      <p:pic>
        <p:nvPicPr>
          <p:cNvPr id="4098"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1759537"/>
            <a:ext cx="4038600" cy="420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228600" y="1600200"/>
            <a:ext cx="4267200" cy="4525963"/>
          </a:xfrm>
        </p:spPr>
        <p:txBody>
          <a:bodyPr>
            <a:normAutofit fontScale="92500" lnSpcReduction="10000"/>
          </a:bodyPr>
          <a:lstStyle/>
          <a:p>
            <a:pPr>
              <a:buNone/>
            </a:pPr>
            <a:r>
              <a:rPr lang="fr-FR" sz="3200" dirty="0" smtClean="0"/>
              <a:t>    </a:t>
            </a:r>
          </a:p>
          <a:p>
            <a:pPr>
              <a:buNone/>
            </a:pPr>
            <a:r>
              <a:rPr lang="fr-FR" sz="3200" dirty="0" smtClean="0"/>
              <a:t>   Sont des structures polarisées: Ils possèdent deux  extrémités </a:t>
            </a:r>
            <a:r>
              <a:rPr lang="fr-FR" sz="3200" dirty="0" smtClean="0"/>
              <a:t> différentes, une </a:t>
            </a:r>
            <a:r>
              <a:rPr lang="fr-FR" sz="3200" dirty="0" smtClean="0"/>
              <a:t>extrémité(+) ou la polymérisation est rapide, et une extrémité (-) ou la polymérisation est plus lente. </a:t>
            </a:r>
            <a:endParaRPr lang="fr-FR" sz="3200" dirty="0"/>
          </a:p>
        </p:txBody>
      </p:sp>
      <p:pic>
        <p:nvPicPr>
          <p:cNvPr id="512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0" y="1219200"/>
            <a:ext cx="40386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p:txBody>
          <a:bodyPr>
            <a:normAutofit fontScale="77500" lnSpcReduction="20000"/>
          </a:bodyPr>
          <a:lstStyle/>
          <a:p>
            <a:r>
              <a:rPr lang="fr-FR" sz="3200" dirty="0" smtClean="0"/>
              <a:t>Lors de la polymérisation, les dimères forment tout d’abord des </a:t>
            </a:r>
            <a:r>
              <a:rPr lang="fr-FR" sz="3200" dirty="0" err="1" smtClean="0"/>
              <a:t>protofilaments</a:t>
            </a:r>
            <a:r>
              <a:rPr lang="fr-FR" sz="3200" dirty="0" smtClean="0"/>
              <a:t>, l’association de 13 </a:t>
            </a:r>
            <a:r>
              <a:rPr lang="fr-FR" sz="3200" dirty="0" err="1" smtClean="0"/>
              <a:t>protofilaments</a:t>
            </a:r>
            <a:r>
              <a:rPr lang="fr-FR" sz="3200" dirty="0" smtClean="0"/>
              <a:t> forme un microtubule.</a:t>
            </a:r>
          </a:p>
          <a:p>
            <a:r>
              <a:rPr lang="fr-FR" sz="3200" dirty="0" smtClean="0"/>
              <a:t>La polymérisation se déroule en présence de Mg++ et de GTP fixée à une tubuline</a:t>
            </a:r>
            <a:r>
              <a:rPr lang="el-GR" sz="3200" dirty="0" smtClean="0">
                <a:latin typeface="Times New Roman"/>
                <a:cs typeface="Times New Roman"/>
              </a:rPr>
              <a:t>β</a:t>
            </a:r>
            <a:r>
              <a:rPr lang="fr-FR" sz="3200" dirty="0" smtClean="0"/>
              <a:t>.</a:t>
            </a:r>
          </a:p>
          <a:p>
            <a:r>
              <a:rPr lang="fr-FR" sz="3200" dirty="0" smtClean="0"/>
              <a:t>La dépolymérisation est précédée de l’hydrolyse de la GTP en GDP.</a:t>
            </a:r>
          </a:p>
          <a:p>
            <a:endParaRPr lang="fr-FR" dirty="0" smtClean="0"/>
          </a:p>
          <a:p>
            <a:pPr>
              <a:buNone/>
            </a:pPr>
            <a:endParaRPr lang="fr-FR" dirty="0"/>
          </a:p>
        </p:txBody>
      </p:sp>
      <p:pic>
        <p:nvPicPr>
          <p:cNvPr id="6146" name="Picture 2"/>
          <p:cNvPicPr>
            <a:picLocks noGrp="1" noChangeAspect="1" noChangeArrowheads="1"/>
          </p:cNvPicPr>
          <p:nvPr>
            <p:ph sz="half" idx="2"/>
          </p:nvPr>
        </p:nvPicPr>
        <p:blipFill rotWithShape="1">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t="21204"/>
          <a:stretch/>
        </p:blipFill>
        <p:spPr bwMode="auto">
          <a:xfrm>
            <a:off x="4572000" y="1143000"/>
            <a:ext cx="43434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96" y="785794"/>
            <a:ext cx="8229600" cy="1143000"/>
          </a:xfrm>
        </p:spPr>
        <p:txBody>
          <a:bodyPr>
            <a:normAutofit fontScale="90000"/>
          </a:bodyPr>
          <a:lstStyle/>
          <a:p>
            <a:r>
              <a:rPr lang="fr-FR" dirty="0" smtClean="0"/>
              <a:t/>
            </a:r>
            <a:br>
              <a:rPr lang="fr-FR" dirty="0" smtClean="0"/>
            </a:br>
            <a:r>
              <a:rPr lang="fr-FR" dirty="0" smtClean="0"/>
              <a:t/>
            </a:r>
            <a:br>
              <a:rPr lang="fr-FR" dirty="0" smtClean="0"/>
            </a:br>
            <a:r>
              <a:rPr lang="fr-FR" dirty="0" smtClean="0"/>
              <a:t/>
            </a:r>
            <a:br>
              <a:rPr lang="fr-FR" dirty="0" smtClean="0"/>
            </a:br>
            <a:r>
              <a:rPr lang="fr-FR" dirty="0" smtClean="0"/>
              <a:t/>
            </a:r>
            <a:br>
              <a:rPr lang="fr-FR" dirty="0" smtClean="0"/>
            </a:br>
            <a:r>
              <a:rPr lang="fr-FR" dirty="0" smtClean="0"/>
              <a:t/>
            </a:r>
            <a:br>
              <a:rPr lang="fr-FR" dirty="0" smtClean="0"/>
            </a:br>
            <a:r>
              <a:rPr lang="fr-FR" dirty="0" smtClean="0"/>
              <a:t/>
            </a:r>
            <a:br>
              <a:rPr lang="fr-FR" dirty="0" smtClean="0"/>
            </a:br>
            <a:endParaRPr lang="fr-FR" dirty="0"/>
          </a:p>
        </p:txBody>
      </p:sp>
      <p:sp>
        <p:nvSpPr>
          <p:cNvPr id="3" name="Espace réservé du contenu 2"/>
          <p:cNvSpPr>
            <a:spLocks noGrp="1"/>
          </p:cNvSpPr>
          <p:nvPr>
            <p:ph idx="1"/>
          </p:nvPr>
        </p:nvSpPr>
        <p:spPr>
          <a:xfrm>
            <a:off x="428596" y="1428736"/>
            <a:ext cx="8229600" cy="4525963"/>
          </a:xfrm>
          <a:ln>
            <a:solidFill>
              <a:schemeClr val="accent1"/>
            </a:solidFill>
          </a:ln>
        </p:spPr>
        <p:txBody>
          <a:bodyPr>
            <a:normAutofit fontScale="92500"/>
          </a:bodyPr>
          <a:lstStyle/>
          <a:p>
            <a:endParaRPr lang="fr-CA" dirty="0" smtClean="0"/>
          </a:p>
          <a:p>
            <a:pPr>
              <a:buNone/>
            </a:pPr>
            <a:r>
              <a:rPr lang="fr-FR" sz="3600" dirty="0" smtClean="0"/>
              <a:t>               </a:t>
            </a:r>
            <a:r>
              <a:rPr lang="fr-FR" sz="3600" b="1" dirty="0" smtClean="0">
                <a:solidFill>
                  <a:schemeClr val="tx2"/>
                </a:solidFill>
              </a:rPr>
              <a:t>Les polymères fibreux:</a:t>
            </a:r>
          </a:p>
          <a:p>
            <a:pPr>
              <a:buNone/>
            </a:pPr>
            <a:r>
              <a:rPr lang="fr-FR" sz="3600" dirty="0" smtClean="0"/>
              <a:t>Sont de trois types:  </a:t>
            </a:r>
            <a:endParaRPr lang="fr-FR" sz="3600" dirty="0"/>
          </a:p>
          <a:p>
            <a:pPr>
              <a:buNone/>
            </a:pPr>
            <a:r>
              <a:rPr lang="fr-FR" dirty="0" smtClean="0"/>
              <a:t>   *</a:t>
            </a:r>
            <a:r>
              <a:rPr lang="fr-FR" sz="4000" dirty="0" smtClean="0"/>
              <a:t>Les </a:t>
            </a:r>
            <a:r>
              <a:rPr lang="fr-FR" sz="4000" dirty="0" err="1" smtClean="0"/>
              <a:t>microfilaments</a:t>
            </a:r>
            <a:r>
              <a:rPr lang="fr-FR" sz="4000" dirty="0" smtClean="0"/>
              <a:t> (M F),5-8 nm de </a:t>
            </a:r>
            <a:r>
              <a:rPr lang="el-GR" sz="4000" dirty="0" smtClean="0"/>
              <a:t>φ</a:t>
            </a:r>
            <a:r>
              <a:rPr lang="fr-FR" sz="4000" dirty="0" smtClean="0"/>
              <a:t>.</a:t>
            </a:r>
          </a:p>
          <a:p>
            <a:pPr>
              <a:buNone/>
            </a:pPr>
            <a:r>
              <a:rPr lang="fr-FR" sz="4000" dirty="0"/>
              <a:t> </a:t>
            </a:r>
            <a:r>
              <a:rPr lang="fr-FR" sz="4000" dirty="0" smtClean="0"/>
              <a:t> *Les filaments intermédiaires(F I),8-10 nm de </a:t>
            </a:r>
            <a:r>
              <a:rPr lang="el-GR" sz="4000" dirty="0" smtClean="0"/>
              <a:t>φ</a:t>
            </a:r>
            <a:r>
              <a:rPr lang="fr-FR" sz="4000" dirty="0" smtClean="0"/>
              <a:t>.</a:t>
            </a:r>
          </a:p>
          <a:p>
            <a:pPr>
              <a:buNone/>
            </a:pPr>
            <a:r>
              <a:rPr lang="fr-FR" sz="4000" dirty="0"/>
              <a:t> </a:t>
            </a:r>
            <a:r>
              <a:rPr lang="fr-FR" sz="4000" dirty="0" smtClean="0"/>
              <a:t>  *Les mi</a:t>
            </a:r>
            <a:r>
              <a:rPr lang="fr-FR" sz="3600" dirty="0" smtClean="0"/>
              <a:t>crotubules(M T),25 nm de </a:t>
            </a:r>
            <a:r>
              <a:rPr lang="el-GR" sz="3600" dirty="0" smtClean="0"/>
              <a:t>φ</a:t>
            </a:r>
            <a:r>
              <a:rPr lang="fr-FR" sz="3600" dirty="0" smtClean="0">
                <a:solidFill>
                  <a:schemeClr val="accent5"/>
                </a:solidFill>
              </a:rPr>
              <a:t>.</a:t>
            </a:r>
          </a:p>
          <a:p>
            <a:pPr>
              <a:buNone/>
            </a:pPr>
            <a:endParaRPr lang="fr-FR"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dirty="0"/>
          </a:p>
        </p:txBody>
      </p:sp>
      <p:sp>
        <p:nvSpPr>
          <p:cNvPr id="3" name="Espace réservé du contenu 2"/>
          <p:cNvSpPr>
            <a:spLocks noGrp="1"/>
          </p:cNvSpPr>
          <p:nvPr>
            <p:ph sz="half" idx="1"/>
          </p:nvPr>
        </p:nvSpPr>
        <p:spPr/>
        <p:txBody>
          <a:bodyPr>
            <a:noAutofit/>
          </a:bodyPr>
          <a:lstStyle/>
          <a:p>
            <a:r>
              <a:rPr lang="fr-FR" sz="2000" dirty="0" smtClean="0"/>
              <a:t>Il existe  deux classes de microtubules :</a:t>
            </a:r>
            <a:r>
              <a:rPr lang="fr-FR" sz="2000" b="1" dirty="0" smtClean="0">
                <a:solidFill>
                  <a:srgbClr val="FF0000"/>
                </a:solidFill>
              </a:rPr>
              <a:t>les MT labiles ou non stables  </a:t>
            </a:r>
            <a:r>
              <a:rPr lang="fr-FR" sz="2000" dirty="0" smtClean="0"/>
              <a:t>et les microtubules </a:t>
            </a:r>
            <a:r>
              <a:rPr lang="fr-FR" sz="2000" b="1" dirty="0" smtClean="0">
                <a:solidFill>
                  <a:srgbClr val="FF0000"/>
                </a:solidFill>
              </a:rPr>
              <a:t>stables</a:t>
            </a:r>
            <a:r>
              <a:rPr lang="fr-FR" sz="2000" dirty="0" smtClean="0"/>
              <a:t>.</a:t>
            </a:r>
          </a:p>
          <a:p>
            <a:pPr>
              <a:buNone/>
            </a:pPr>
            <a:r>
              <a:rPr lang="fr-FR" sz="2000" dirty="0" smtClean="0"/>
              <a:t>             </a:t>
            </a:r>
            <a:r>
              <a:rPr lang="fr-FR" sz="2000" b="1" dirty="0">
                <a:solidFill>
                  <a:srgbClr val="FF0000"/>
                </a:solidFill>
              </a:rPr>
              <a:t>*</a:t>
            </a:r>
            <a:r>
              <a:rPr lang="fr-FR" sz="2000" b="1" dirty="0" smtClean="0">
                <a:solidFill>
                  <a:srgbClr val="FF0000"/>
                </a:solidFill>
              </a:rPr>
              <a:t> Les microtubules  labiles</a:t>
            </a:r>
            <a:r>
              <a:rPr lang="fr-FR" sz="2000" b="1" dirty="0" smtClean="0"/>
              <a:t>: </a:t>
            </a:r>
            <a:r>
              <a:rPr lang="fr-FR" sz="2000" dirty="0" smtClean="0"/>
              <a:t>sont des MT libres, répartis dans le </a:t>
            </a:r>
            <a:r>
              <a:rPr lang="fr-FR" sz="2000" dirty="0" smtClean="0"/>
              <a:t>cytoplasme, il s’agit des:</a:t>
            </a:r>
            <a:endParaRPr lang="fr-FR" sz="2000" dirty="0" smtClean="0"/>
          </a:p>
          <a:p>
            <a:pPr>
              <a:buFontTx/>
              <a:buChar char="-"/>
            </a:pPr>
            <a:r>
              <a:rPr lang="fr-FR" sz="2000" dirty="0" smtClean="0"/>
              <a:t>MT </a:t>
            </a:r>
            <a:r>
              <a:rPr lang="fr-FR" sz="2000" dirty="0" smtClean="0"/>
              <a:t>astraux et les MT du fuseau </a:t>
            </a:r>
            <a:r>
              <a:rPr lang="fr-FR" sz="2000" dirty="0"/>
              <a:t>mitotique </a:t>
            </a:r>
            <a:r>
              <a:rPr lang="fr-FR" sz="2000" dirty="0" smtClean="0"/>
              <a:t>de la cellule  en mitose.</a:t>
            </a:r>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325710"/>
            <a:ext cx="4038600" cy="3074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sz="half" idx="1"/>
          </p:nvPr>
        </p:nvSpPr>
        <p:spPr/>
        <p:txBody>
          <a:bodyPr/>
          <a:lstStyle/>
          <a:p>
            <a:pPr marL="0" indent="0">
              <a:buNone/>
            </a:pPr>
            <a:r>
              <a:rPr lang="fr-FR" dirty="0" smtClean="0"/>
              <a:t>- </a:t>
            </a:r>
            <a:r>
              <a:rPr lang="fr-FR" dirty="0" smtClean="0"/>
              <a:t> </a:t>
            </a:r>
            <a:r>
              <a:rPr lang="fr-FR" dirty="0"/>
              <a:t>MT de l’axone des cellules nerveuses.</a:t>
            </a:r>
          </a:p>
          <a:p>
            <a:endParaRPr lang="fr-FR" dirty="0"/>
          </a:p>
        </p:txBody>
      </p:sp>
      <p:pic>
        <p:nvPicPr>
          <p:cNvPr id="409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501753"/>
            <a:ext cx="4038600" cy="2722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81460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Autofit/>
          </a:bodyPr>
          <a:lstStyle/>
          <a:p>
            <a:endParaRPr lang="fr-FR" sz="3200" dirty="0" smtClean="0">
              <a:solidFill>
                <a:srgbClr val="FF0000"/>
              </a:solidFill>
            </a:endParaRPr>
          </a:p>
          <a:p>
            <a:endParaRPr lang="fr-FR" sz="3200" dirty="0" smtClean="0">
              <a:solidFill>
                <a:srgbClr val="FF0000"/>
              </a:solidFill>
            </a:endParaRPr>
          </a:p>
          <a:p>
            <a:r>
              <a:rPr lang="fr-FR" sz="3200" dirty="0" smtClean="0">
                <a:solidFill>
                  <a:srgbClr val="FF0000"/>
                </a:solidFill>
              </a:rPr>
              <a:t>Les microtubules  stables</a:t>
            </a:r>
            <a:r>
              <a:rPr lang="fr-FR" sz="3200" dirty="0" smtClean="0"/>
              <a:t>: sont intégrés dans des structures  </a:t>
            </a:r>
            <a:r>
              <a:rPr lang="fr-FR" sz="3200" dirty="0" smtClean="0"/>
              <a:t>complexes: centrioles</a:t>
            </a:r>
            <a:r>
              <a:rPr lang="fr-FR" sz="3200" dirty="0" smtClean="0"/>
              <a:t>, </a:t>
            </a:r>
            <a:r>
              <a:rPr lang="fr-FR" sz="3200" dirty="0" err="1" smtClean="0"/>
              <a:t>axonème</a:t>
            </a:r>
            <a:r>
              <a:rPr lang="fr-FR" sz="3200" dirty="0" smtClean="0"/>
              <a:t> des cils et des </a:t>
            </a:r>
            <a:r>
              <a:rPr lang="fr-FR" sz="3200" dirty="0" smtClean="0"/>
              <a:t>flagelles.</a:t>
            </a:r>
            <a:endParaRPr lang="fr-FR" sz="2400" dirty="0" smtClean="0"/>
          </a:p>
          <a:p>
            <a:pPr>
              <a:buNone/>
            </a:pPr>
            <a:r>
              <a:rPr lang="fr-FR" sz="2400" dirty="0" smtClean="0"/>
              <a:t>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sz="half" idx="1"/>
          </p:nvPr>
        </p:nvSpPr>
        <p:spPr>
          <a:xfrm>
            <a:off x="152400" y="76200"/>
            <a:ext cx="4343400" cy="6049963"/>
          </a:xfrm>
        </p:spPr>
        <p:txBody>
          <a:bodyPr>
            <a:normAutofit lnSpcReduction="10000"/>
          </a:bodyPr>
          <a:lstStyle/>
          <a:p>
            <a:pPr lvl="0">
              <a:buNone/>
            </a:pPr>
            <a:r>
              <a:rPr lang="fr-FR" sz="2000" dirty="0" smtClean="0">
                <a:latin typeface="Times New Roman" pitchFamily="18" charset="0"/>
                <a:cs typeface="Times New Roman" pitchFamily="18" charset="0"/>
              </a:rPr>
              <a:t>Le</a:t>
            </a:r>
            <a:r>
              <a:rPr lang="fr-FR" sz="2000" dirty="0">
                <a:latin typeface="Times New Roman" pitchFamily="18" charset="0"/>
                <a:cs typeface="Times New Roman" pitchFamily="18" charset="0"/>
              </a:rPr>
              <a:t> </a:t>
            </a:r>
            <a:r>
              <a:rPr lang="fr-FR" sz="2000" b="1" dirty="0" smtClean="0">
                <a:latin typeface="Times New Roman" pitchFamily="18" charset="0"/>
                <a:cs typeface="Times New Roman" pitchFamily="18" charset="0"/>
              </a:rPr>
              <a:t>centriole: </a:t>
            </a:r>
            <a:r>
              <a:rPr lang="fr-FR" sz="2000" dirty="0">
                <a:latin typeface="Times New Roman" pitchFamily="18" charset="0"/>
                <a:cs typeface="Times New Roman" pitchFamily="18" charset="0"/>
              </a:rPr>
              <a:t> est une </a:t>
            </a:r>
            <a:r>
              <a:rPr lang="fr-FR" sz="2000" dirty="0" smtClean="0">
                <a:latin typeface="Times New Roman" pitchFamily="18" charset="0"/>
                <a:cs typeface="Times New Roman" pitchFamily="18" charset="0"/>
              </a:rPr>
              <a:t>structure </a:t>
            </a:r>
            <a:r>
              <a:rPr lang="fr-FR" sz="2000" dirty="0" smtClean="0">
                <a:latin typeface="Times New Roman" pitchFamily="18" charset="0"/>
                <a:cs typeface="Times New Roman" pitchFamily="18" charset="0"/>
              </a:rPr>
              <a:t>cellulaire constituée </a:t>
            </a:r>
            <a:r>
              <a:rPr lang="fr-FR" sz="2000" dirty="0">
                <a:latin typeface="Times New Roman" pitchFamily="18" charset="0"/>
                <a:cs typeface="Times New Roman" pitchFamily="18" charset="0"/>
              </a:rPr>
              <a:t>de </a:t>
            </a:r>
            <a:r>
              <a:rPr lang="fr-FR" sz="2000" dirty="0" smtClean="0">
                <a:latin typeface="Times New Roman" pitchFamily="18" charset="0"/>
                <a:cs typeface="Times New Roman" pitchFamily="18" charset="0"/>
              </a:rPr>
              <a:t>9 triplets de microtubules et entourés </a:t>
            </a:r>
            <a:r>
              <a:rPr lang="fr-FR" sz="2000" dirty="0">
                <a:latin typeface="Times New Roman" pitchFamily="18" charset="0"/>
                <a:cs typeface="Times New Roman" pitchFamily="18" charset="0"/>
              </a:rPr>
              <a:t>par un certain nombre de protéines formant la matrice ou </a:t>
            </a:r>
            <a:r>
              <a:rPr lang="fr-FR" sz="2000" b="1" dirty="0">
                <a:latin typeface="Times New Roman" pitchFamily="18" charset="0"/>
                <a:cs typeface="Times New Roman" pitchFamily="18" charset="0"/>
              </a:rPr>
              <a:t>matériel </a:t>
            </a:r>
            <a:r>
              <a:rPr lang="fr-FR" sz="2000" b="1" dirty="0" err="1">
                <a:latin typeface="Times New Roman" pitchFamily="18" charset="0"/>
                <a:cs typeface="Times New Roman" pitchFamily="18" charset="0"/>
              </a:rPr>
              <a:t>péricentriolaire</a:t>
            </a:r>
            <a:r>
              <a:rPr lang="fr-FR" sz="2000" dirty="0">
                <a:latin typeface="Times New Roman" pitchFamily="18" charset="0"/>
                <a:cs typeface="Times New Roman" pitchFamily="18" charset="0"/>
              </a:rPr>
              <a:t>, il s’agit de protéines associées aux microtubules ou MAP. Dans la cellule animale, deux centrioles sont </a:t>
            </a:r>
            <a:r>
              <a:rPr lang="fr-FR" sz="2000" dirty="0" smtClean="0">
                <a:latin typeface="Times New Roman" pitchFamily="18" charset="0"/>
                <a:cs typeface="Times New Roman" pitchFamily="18" charset="0"/>
              </a:rPr>
              <a:t>disposés perpendiculairement</a:t>
            </a:r>
            <a:r>
              <a:rPr lang="fr-FR" sz="2000" dirty="0">
                <a:latin typeface="Times New Roman" pitchFamily="18" charset="0"/>
                <a:cs typeface="Times New Roman" pitchFamily="18" charset="0"/>
              </a:rPr>
              <a:t>, l’ensemble, avec le matériel </a:t>
            </a:r>
            <a:r>
              <a:rPr lang="fr-FR" sz="2000" dirty="0" err="1">
                <a:latin typeface="Times New Roman" pitchFamily="18" charset="0"/>
                <a:cs typeface="Times New Roman" pitchFamily="18" charset="0"/>
              </a:rPr>
              <a:t>péricentriolaire</a:t>
            </a:r>
            <a:r>
              <a:rPr lang="fr-FR" sz="2000" dirty="0">
                <a:latin typeface="Times New Roman" pitchFamily="18" charset="0"/>
                <a:cs typeface="Times New Roman" pitchFamily="18" charset="0"/>
              </a:rPr>
              <a:t>, </a:t>
            </a:r>
            <a:r>
              <a:rPr lang="fr-FR" sz="2000" dirty="0" smtClean="0">
                <a:latin typeface="Times New Roman" pitchFamily="18" charset="0"/>
                <a:cs typeface="Times New Roman" pitchFamily="18" charset="0"/>
              </a:rPr>
              <a:t>forme le </a:t>
            </a:r>
            <a:r>
              <a:rPr lang="fr-FR" sz="2000" b="1" dirty="0" smtClean="0">
                <a:latin typeface="Times New Roman" pitchFamily="18" charset="0"/>
                <a:cs typeface="Times New Roman" pitchFamily="18" charset="0"/>
              </a:rPr>
              <a:t>centrosome</a:t>
            </a:r>
            <a:r>
              <a:rPr lang="fr-FR" sz="2000" b="1" dirty="0">
                <a:latin typeface="Times New Roman" pitchFamily="18" charset="0"/>
                <a:cs typeface="Times New Roman" pitchFamily="18" charset="0"/>
              </a:rPr>
              <a:t> </a:t>
            </a:r>
            <a:r>
              <a:rPr lang="fr-FR" sz="2000" dirty="0">
                <a:latin typeface="Times New Roman" pitchFamily="18" charset="0"/>
                <a:cs typeface="Times New Roman" pitchFamily="18" charset="0"/>
              </a:rPr>
              <a:t>qui est toujours situé à </a:t>
            </a:r>
            <a:r>
              <a:rPr lang="fr-FR" sz="2000" dirty="0" smtClean="0">
                <a:latin typeface="Times New Roman" pitchFamily="18" charset="0"/>
                <a:cs typeface="Times New Roman" pitchFamily="18" charset="0"/>
              </a:rPr>
              <a:t>proximité du</a:t>
            </a:r>
            <a:r>
              <a:rPr lang="fr-FR" sz="2000" dirty="0">
                <a:latin typeface="Times New Roman" pitchFamily="18" charset="0"/>
                <a:cs typeface="Times New Roman" pitchFamily="18" charset="0"/>
              </a:rPr>
              <a:t> </a:t>
            </a:r>
            <a:r>
              <a:rPr lang="fr-FR" sz="2000" dirty="0" smtClean="0">
                <a:latin typeface="Times New Roman" pitchFamily="18" charset="0"/>
                <a:cs typeface="Times New Roman" pitchFamily="18" charset="0"/>
              </a:rPr>
              <a:t>noyau.</a:t>
            </a:r>
            <a:r>
              <a:rPr lang="fr-FR" sz="2000" dirty="0">
                <a:latin typeface="Times New Roman" pitchFamily="18" charset="0"/>
                <a:cs typeface="Times New Roman" pitchFamily="18" charset="0"/>
              </a:rPr>
              <a:t> </a:t>
            </a:r>
            <a:endParaRPr lang="fr-FR" sz="2000" dirty="0" smtClean="0">
              <a:latin typeface="Times New Roman" pitchFamily="18" charset="0"/>
              <a:cs typeface="Times New Roman" pitchFamily="18" charset="0"/>
            </a:endParaRPr>
          </a:p>
          <a:p>
            <a:pPr lvl="0">
              <a:buNone/>
            </a:pPr>
            <a:r>
              <a:rPr lang="fr-FR" sz="2000" dirty="0" smtClean="0">
                <a:latin typeface="Times New Roman" pitchFamily="18" charset="0"/>
                <a:cs typeface="Times New Roman" pitchFamily="18" charset="0"/>
              </a:rPr>
              <a:t>Le</a:t>
            </a:r>
            <a:r>
              <a:rPr lang="fr-FR" sz="2000" dirty="0">
                <a:latin typeface="Times New Roman" pitchFamily="18" charset="0"/>
                <a:cs typeface="Times New Roman" pitchFamily="18" charset="0"/>
              </a:rPr>
              <a:t> </a:t>
            </a:r>
            <a:r>
              <a:rPr lang="fr-FR" sz="2000" b="1" dirty="0">
                <a:latin typeface="Times New Roman" pitchFamily="18" charset="0"/>
                <a:cs typeface="Times New Roman" pitchFamily="18" charset="0"/>
              </a:rPr>
              <a:t>centrosome</a:t>
            </a:r>
            <a:r>
              <a:rPr lang="fr-FR" sz="2000" dirty="0">
                <a:latin typeface="Times New Roman" pitchFamily="18" charset="0"/>
                <a:cs typeface="Times New Roman" pitchFamily="18" charset="0"/>
              </a:rPr>
              <a:t> est le centre </a:t>
            </a:r>
            <a:r>
              <a:rPr lang="fr-FR" sz="2000" dirty="0" smtClean="0">
                <a:latin typeface="Times New Roman" pitchFamily="18" charset="0"/>
                <a:cs typeface="Times New Roman" pitchFamily="18" charset="0"/>
              </a:rPr>
              <a:t>organisateur </a:t>
            </a:r>
            <a:r>
              <a:rPr lang="fr-FR" sz="2000" dirty="0">
                <a:latin typeface="Times New Roman" pitchFamily="18" charset="0"/>
                <a:cs typeface="Times New Roman" pitchFamily="18" charset="0"/>
              </a:rPr>
              <a:t>des </a:t>
            </a:r>
            <a:r>
              <a:rPr lang="fr-FR" sz="2000" dirty="0" smtClean="0">
                <a:latin typeface="Times New Roman" pitchFamily="18" charset="0"/>
                <a:cs typeface="Times New Roman" pitchFamily="18" charset="0"/>
              </a:rPr>
              <a:t> microtubules,</a:t>
            </a:r>
            <a:r>
              <a:rPr lang="fr-FR" sz="2000" dirty="0">
                <a:latin typeface="Times New Roman" pitchFamily="18" charset="0"/>
                <a:cs typeface="Times New Roman" pitchFamily="18" charset="0"/>
              </a:rPr>
              <a:t> </a:t>
            </a:r>
            <a:r>
              <a:rPr lang="fr-FR" sz="2000" dirty="0" smtClean="0">
                <a:latin typeface="Times New Roman" pitchFamily="18" charset="0"/>
                <a:cs typeface="Times New Roman" pitchFamily="18" charset="0"/>
              </a:rPr>
              <a:t>c’est-à-dire que les microtubules polymérisent  à partir de ce </a:t>
            </a:r>
            <a:r>
              <a:rPr lang="fr-FR" sz="2000" dirty="0">
                <a:latin typeface="Times New Roman" pitchFamily="18" charset="0"/>
                <a:cs typeface="Times New Roman" pitchFamily="18" charset="0"/>
              </a:rPr>
              <a:t>centre organisateur, il est à l'origine des cils et des </a:t>
            </a:r>
            <a:r>
              <a:rPr lang="fr-FR" sz="2000" dirty="0" smtClean="0">
                <a:latin typeface="Times New Roman" pitchFamily="18" charset="0"/>
                <a:cs typeface="Times New Roman" pitchFamily="18" charset="0"/>
              </a:rPr>
              <a:t>flagelles</a:t>
            </a:r>
            <a:r>
              <a:rPr lang="fr-FR" sz="2000" dirty="0">
                <a:latin typeface="Times New Roman" pitchFamily="18" charset="0"/>
                <a:cs typeface="Times New Roman" pitchFamily="18" charset="0"/>
              </a:rPr>
              <a:t> </a:t>
            </a:r>
            <a:r>
              <a:rPr lang="fr-FR" sz="2000" dirty="0" smtClean="0">
                <a:latin typeface="Times New Roman" pitchFamily="18" charset="0"/>
                <a:cs typeface="Times New Roman" pitchFamily="18" charset="0"/>
              </a:rPr>
              <a:t>et responsable de la formation du fuseau mitotique (voir cours: mitose).</a:t>
            </a:r>
          </a:p>
          <a:p>
            <a:endParaRPr lang="fr-FR" dirty="0"/>
          </a:p>
        </p:txBody>
      </p:sp>
      <p:pic>
        <p:nvPicPr>
          <p:cNvPr id="1027"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55207" y="381000"/>
            <a:ext cx="4419917"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6502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sp>
        <p:nvSpPr>
          <p:cNvPr id="3" name="Espace réservé du contenu 2"/>
          <p:cNvSpPr>
            <a:spLocks noGrp="1"/>
          </p:cNvSpPr>
          <p:nvPr>
            <p:ph sz="half" idx="1"/>
          </p:nvPr>
        </p:nvSpPr>
        <p:spPr/>
        <p:txBody>
          <a:bodyPr/>
          <a:lstStyle/>
          <a:p>
            <a:pPr marL="0" indent="0">
              <a:buNone/>
            </a:pPr>
            <a:endParaRPr lang="fr-FR" dirty="0" smtClean="0"/>
          </a:p>
          <a:p>
            <a:pPr marL="0" indent="0">
              <a:buNone/>
            </a:pPr>
            <a:r>
              <a:rPr lang="fr-FR" dirty="0" smtClean="0">
                <a:solidFill>
                  <a:srgbClr val="FF0000"/>
                </a:solidFill>
              </a:rPr>
              <a:t>     </a:t>
            </a:r>
            <a:r>
              <a:rPr lang="fr-FR" b="1" dirty="0" smtClean="0">
                <a:solidFill>
                  <a:srgbClr val="FF0000"/>
                </a:solidFill>
              </a:rPr>
              <a:t>Cils et flagelles: </a:t>
            </a:r>
            <a:endParaRPr lang="fr-FR" b="1" dirty="0">
              <a:solidFill>
                <a:srgbClr val="FF0000"/>
              </a:solidFill>
            </a:endParaRPr>
          </a:p>
          <a:p>
            <a:pPr marL="0" indent="0">
              <a:buNone/>
            </a:pPr>
            <a:r>
              <a:rPr lang="fr-FR" dirty="0" smtClean="0"/>
              <a:t>Ce </a:t>
            </a:r>
            <a:r>
              <a:rPr lang="fr-FR" dirty="0"/>
              <a:t>sont des expansions de la membrane plasmique contenant un squelette organisé de microtubules et de </a:t>
            </a:r>
            <a:r>
              <a:rPr lang="fr-FR" dirty="0" smtClean="0"/>
              <a:t>MAP: </a:t>
            </a:r>
            <a:r>
              <a:rPr lang="fr-FR" b="1" dirty="0" smtClean="0"/>
              <a:t>l'</a:t>
            </a:r>
            <a:r>
              <a:rPr lang="fr-FR" b="1" dirty="0" err="1" smtClean="0"/>
              <a:t>axonème</a:t>
            </a:r>
            <a:r>
              <a:rPr lang="fr-FR" b="1" dirty="0" smtClean="0"/>
              <a:t>.</a:t>
            </a:r>
            <a:endParaRPr lang="fr-FR" b="1" dirty="0"/>
          </a:p>
        </p:txBody>
      </p:sp>
      <p:pic>
        <p:nvPicPr>
          <p:cNvPr id="819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315755"/>
            <a:ext cx="4038600" cy="3094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78770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sp>
        <p:nvSpPr>
          <p:cNvPr id="3" name="Espace réservé du contenu 2"/>
          <p:cNvSpPr>
            <a:spLocks noGrp="1"/>
          </p:cNvSpPr>
          <p:nvPr>
            <p:ph sz="half" idx="1"/>
          </p:nvPr>
        </p:nvSpPr>
        <p:spPr/>
        <p:txBody>
          <a:bodyPr>
            <a:normAutofit fontScale="70000" lnSpcReduction="20000"/>
          </a:bodyPr>
          <a:lstStyle/>
          <a:p>
            <a:pPr>
              <a:buNone/>
            </a:pPr>
            <a:r>
              <a:rPr lang="fr-FR" dirty="0" smtClean="0"/>
              <a:t>L'</a:t>
            </a:r>
            <a:r>
              <a:rPr lang="fr-FR" b="1" dirty="0" err="1" smtClean="0"/>
              <a:t>axonème</a:t>
            </a:r>
            <a:r>
              <a:rPr lang="fr-FR" dirty="0" smtClean="0"/>
              <a:t> est la partie axiale et motrice d'un cil ou d'un flagelle d'une cellule eucaryote.</a:t>
            </a:r>
          </a:p>
          <a:p>
            <a:pPr>
              <a:buNone/>
            </a:pPr>
            <a:r>
              <a:rPr lang="fr-FR" dirty="0" smtClean="0"/>
              <a:t>L'</a:t>
            </a:r>
            <a:r>
              <a:rPr lang="fr-FR" dirty="0" err="1" smtClean="0"/>
              <a:t>axonème</a:t>
            </a:r>
            <a:r>
              <a:rPr lang="fr-FR" dirty="0" smtClean="0"/>
              <a:t> est constitué de :</a:t>
            </a:r>
          </a:p>
          <a:p>
            <a:pPr>
              <a:buNone/>
            </a:pPr>
            <a:endParaRPr lang="fr-FR" dirty="0" smtClean="0"/>
          </a:p>
          <a:p>
            <a:pPr>
              <a:buFontTx/>
              <a:buChar char="-"/>
            </a:pPr>
            <a:r>
              <a:rPr lang="fr-FR" dirty="0" smtClean="0"/>
              <a:t>9 </a:t>
            </a:r>
            <a:r>
              <a:rPr lang="fr-FR" dirty="0"/>
              <a:t>doublets de microtubules </a:t>
            </a:r>
            <a:r>
              <a:rPr lang="fr-FR" dirty="0" smtClean="0"/>
              <a:t>périphériques. </a:t>
            </a:r>
          </a:p>
          <a:p>
            <a:pPr marL="0" indent="0">
              <a:buNone/>
            </a:pPr>
            <a:r>
              <a:rPr lang="fr-FR" dirty="0" smtClean="0"/>
              <a:t>-    1 </a:t>
            </a:r>
            <a:r>
              <a:rPr lang="fr-FR" dirty="0"/>
              <a:t>doublet de microtubules </a:t>
            </a:r>
            <a:r>
              <a:rPr lang="fr-FR" dirty="0" smtClean="0"/>
              <a:t>centraux.</a:t>
            </a:r>
            <a:endParaRPr lang="fr-FR" dirty="0"/>
          </a:p>
          <a:p>
            <a:pPr>
              <a:buNone/>
            </a:pPr>
            <a:endParaRPr lang="fr-FR" dirty="0" smtClean="0"/>
          </a:p>
          <a:p>
            <a:pPr>
              <a:buNone/>
            </a:pPr>
            <a:r>
              <a:rPr lang="fr-FR" dirty="0" smtClean="0"/>
              <a:t>Les 9 doublets de microtubules sont associés entre eux par des moteurs moléculaires (les bras de </a:t>
            </a:r>
            <a:r>
              <a:rPr lang="fr-FR" dirty="0" err="1" smtClean="0">
                <a:solidFill>
                  <a:srgbClr val="FF0000"/>
                </a:solidFill>
              </a:rPr>
              <a:t>dynéine</a:t>
            </a:r>
            <a:r>
              <a:rPr lang="fr-FR" dirty="0" smtClean="0"/>
              <a:t>) et des protéines élastiques (les liens de </a:t>
            </a:r>
            <a:r>
              <a:rPr lang="fr-FR" dirty="0" err="1" smtClean="0">
                <a:solidFill>
                  <a:srgbClr val="FF0000"/>
                </a:solidFill>
              </a:rPr>
              <a:t>nexine</a:t>
            </a:r>
            <a:r>
              <a:rPr lang="fr-FR" dirty="0" smtClean="0"/>
              <a:t>).</a:t>
            </a:r>
            <a:endParaRPr lang="fr-FR"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1524000"/>
            <a:ext cx="4926013"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sp>
        <p:nvSpPr>
          <p:cNvPr id="3" name="Espace réservé du contenu 2"/>
          <p:cNvSpPr>
            <a:spLocks noGrp="1"/>
          </p:cNvSpPr>
          <p:nvPr>
            <p:ph sz="half" idx="1"/>
          </p:nvPr>
        </p:nvSpPr>
        <p:spPr/>
        <p:txBody>
          <a:bodyPr>
            <a:normAutofit lnSpcReduction="10000"/>
          </a:bodyPr>
          <a:lstStyle/>
          <a:p>
            <a:r>
              <a:rPr lang="fr-FR" dirty="0" smtClean="0"/>
              <a:t>Chaque doublet de microtubules est constitué d'un </a:t>
            </a:r>
            <a:r>
              <a:rPr lang="fr-FR" b="1" dirty="0" smtClean="0"/>
              <a:t>microtubule A </a:t>
            </a:r>
            <a:r>
              <a:rPr lang="fr-FR" dirty="0" smtClean="0"/>
              <a:t>formé de 13 </a:t>
            </a:r>
            <a:r>
              <a:rPr lang="fr-FR" dirty="0" err="1" smtClean="0"/>
              <a:t>protofilaments</a:t>
            </a:r>
            <a:r>
              <a:rPr lang="fr-FR" dirty="0" smtClean="0"/>
              <a:t> parallèles formant un </a:t>
            </a:r>
            <a:r>
              <a:rPr lang="fr-FR" b="1" dirty="0" smtClean="0"/>
              <a:t>cylindre complet </a:t>
            </a:r>
            <a:r>
              <a:rPr lang="fr-FR" dirty="0" smtClean="0"/>
              <a:t> et d'un </a:t>
            </a:r>
            <a:r>
              <a:rPr lang="fr-FR" b="1" dirty="0" smtClean="0"/>
              <a:t>microtubule B</a:t>
            </a:r>
            <a:r>
              <a:rPr lang="fr-FR" dirty="0" smtClean="0"/>
              <a:t> constitué de 10 à 11 </a:t>
            </a:r>
            <a:r>
              <a:rPr lang="fr-FR" dirty="0" err="1" smtClean="0"/>
              <a:t>protofilaments</a:t>
            </a:r>
            <a:r>
              <a:rPr lang="fr-FR" dirty="0" smtClean="0"/>
              <a:t> formant un </a:t>
            </a:r>
            <a:r>
              <a:rPr lang="fr-FR" b="1" dirty="0" smtClean="0"/>
              <a:t>cylindre incomplet.</a:t>
            </a:r>
            <a:endParaRPr lang="fr-FR" dirty="0" smtClean="0"/>
          </a:p>
          <a:p>
            <a:endParaRPr lang="fr-FR" dirty="0"/>
          </a:p>
        </p:txBody>
      </p:sp>
      <p:pic>
        <p:nvPicPr>
          <p:cNvPr id="921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008824"/>
            <a:ext cx="4038600" cy="3708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sp>
        <p:nvSpPr>
          <p:cNvPr id="3" name="Espace réservé du contenu 2"/>
          <p:cNvSpPr>
            <a:spLocks noGrp="1"/>
          </p:cNvSpPr>
          <p:nvPr>
            <p:ph sz="half" idx="1"/>
          </p:nvPr>
        </p:nvSpPr>
        <p:spPr/>
        <p:txBody>
          <a:bodyPr/>
          <a:lstStyle/>
          <a:p>
            <a:pPr marL="0" indent="0">
              <a:buNone/>
            </a:pPr>
            <a:endParaRPr lang="fr-FR" dirty="0" smtClean="0"/>
          </a:p>
          <a:p>
            <a:pPr marL="0" indent="0">
              <a:buNone/>
            </a:pPr>
            <a:endParaRPr lang="fr-FR" dirty="0"/>
          </a:p>
          <a:p>
            <a:pPr marL="0" indent="0">
              <a:buNone/>
            </a:pPr>
            <a:r>
              <a:rPr lang="fr-FR" dirty="0" smtClean="0"/>
              <a:t>Le </a:t>
            </a:r>
            <a:r>
              <a:rPr lang="fr-FR" dirty="0"/>
              <a:t>microtubule B d'un doublet périphérique est relié au microtubule A du doublet voisin </a:t>
            </a:r>
            <a:r>
              <a:rPr lang="fr-FR" dirty="0" smtClean="0"/>
              <a:t>par la </a:t>
            </a:r>
            <a:r>
              <a:rPr lang="fr-FR" dirty="0" err="1" smtClean="0"/>
              <a:t>nexine</a:t>
            </a:r>
            <a:r>
              <a:rPr lang="fr-FR" dirty="0" smtClean="0"/>
              <a:t>.</a:t>
            </a:r>
            <a:endParaRPr lang="fr-FR" dirty="0"/>
          </a:p>
        </p:txBody>
      </p:sp>
      <p:pic>
        <p:nvPicPr>
          <p:cNvPr id="10242" name="Picture 2"/>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44991" t="14205" r="10965" b="28810"/>
          <a:stretch/>
        </p:blipFill>
        <p:spPr bwMode="auto">
          <a:xfrm>
            <a:off x="4876801" y="1841500"/>
            <a:ext cx="3644900" cy="433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Ellipse 5"/>
          <p:cNvSpPr/>
          <p:nvPr/>
        </p:nvSpPr>
        <p:spPr>
          <a:xfrm>
            <a:off x="7391400" y="1524000"/>
            <a:ext cx="17526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547312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endParaRPr lang="fr-FR"/>
          </a:p>
        </p:txBody>
      </p:sp>
      <p:sp>
        <p:nvSpPr>
          <p:cNvPr id="3" name="Espace réservé du contenu 2"/>
          <p:cNvSpPr>
            <a:spLocks noGrp="1"/>
          </p:cNvSpPr>
          <p:nvPr>
            <p:ph sz="half" idx="1"/>
          </p:nvPr>
        </p:nvSpPr>
        <p:spPr/>
        <p:txBody>
          <a:bodyPr/>
          <a:lstStyle/>
          <a:p>
            <a:pPr marL="0" indent="0">
              <a:buNone/>
            </a:pPr>
            <a:r>
              <a:rPr lang="fr-FR" dirty="0"/>
              <a:t>Les microtubules centraux sont entourés par un </a:t>
            </a:r>
            <a:r>
              <a:rPr lang="fr-FR" dirty="0" smtClean="0">
                <a:latin typeface="Times New Roman" pitchFamily="18" charset="0"/>
                <a:cs typeface="Times New Roman" pitchFamily="18" charset="0"/>
              </a:rPr>
              <a:t>matériel</a:t>
            </a:r>
            <a:r>
              <a:rPr lang="fr-FR" dirty="0" smtClean="0"/>
              <a:t> formé de </a:t>
            </a:r>
            <a:r>
              <a:rPr lang="fr-FR" dirty="0"/>
              <a:t>MAP. Celui-ci est relié aux microtubule A des doublets périphériques par des MAP </a:t>
            </a:r>
            <a:r>
              <a:rPr lang="fr-FR" dirty="0" smtClean="0"/>
              <a:t>constituant </a:t>
            </a:r>
            <a:r>
              <a:rPr lang="fr-FR" dirty="0"/>
              <a:t>des fibres radiaires.</a:t>
            </a:r>
          </a:p>
        </p:txBody>
      </p:sp>
      <p:pic>
        <p:nvPicPr>
          <p:cNvPr id="11266" name="Picture 2"/>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 r="-238"/>
          <a:stretch/>
        </p:blipFill>
        <p:spPr bwMode="auto">
          <a:xfrm>
            <a:off x="4755524" y="1162465"/>
            <a:ext cx="3654380" cy="2647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 r="2244"/>
          <a:stretch/>
        </p:blipFill>
        <p:spPr bwMode="auto">
          <a:xfrm>
            <a:off x="4495800" y="3810000"/>
            <a:ext cx="3605011" cy="327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Ellipse 5"/>
          <p:cNvSpPr/>
          <p:nvPr/>
        </p:nvSpPr>
        <p:spPr>
          <a:xfrm>
            <a:off x="4724400" y="5715000"/>
            <a:ext cx="5334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803678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normAutofit fontScale="70000" lnSpcReduction="20000"/>
          </a:bodyPr>
          <a:lstStyle/>
          <a:p>
            <a:pPr>
              <a:buNone/>
            </a:pPr>
            <a:r>
              <a:rPr lang="fr-FR" sz="5700" dirty="0" smtClean="0"/>
              <a:t>                      Les MAP</a:t>
            </a:r>
          </a:p>
          <a:p>
            <a:endParaRPr lang="fr-FR" dirty="0" smtClean="0"/>
          </a:p>
          <a:p>
            <a:pPr marL="0" indent="0">
              <a:lnSpc>
                <a:spcPct val="107000"/>
              </a:lnSpc>
              <a:spcAft>
                <a:spcPts val="800"/>
              </a:spcAft>
              <a:buNone/>
            </a:pPr>
            <a:r>
              <a:rPr lang="fr-FR" dirty="0" smtClean="0">
                <a:latin typeface="Calibri" panose="020F0502020204030204" pitchFamily="34" charset="0"/>
                <a:ea typeface="Calibri" panose="020F0502020204030204" pitchFamily="34" charset="0"/>
                <a:cs typeface="Arial" panose="020B0604020202020204" pitchFamily="34" charset="0"/>
              </a:rPr>
              <a:t>Les protéines associées aux microtubules</a:t>
            </a:r>
            <a:r>
              <a:rPr lang="fr-FR" dirty="0" smtClean="0"/>
              <a:t> ou MAP, ont un rôle dans la stabilisation des microtubules et  sont également  impliquées dans leur rôle physiologique (déplacement des vésicules et des organites le long des microtubules):</a:t>
            </a:r>
          </a:p>
          <a:p>
            <a:pPr marL="0" indent="0">
              <a:lnSpc>
                <a:spcPct val="107000"/>
              </a:lnSpc>
              <a:spcAft>
                <a:spcPts val="800"/>
              </a:spcAft>
              <a:buNone/>
            </a:pPr>
            <a:r>
              <a:rPr lang="fr-FR" b="1" dirty="0" smtClean="0"/>
              <a:t>Exemples: </a:t>
            </a:r>
            <a:r>
              <a:rPr lang="fr-FR" dirty="0" smtClean="0"/>
              <a:t>Les </a:t>
            </a:r>
            <a:r>
              <a:rPr lang="fr-FR" dirty="0" err="1" smtClean="0"/>
              <a:t>kinésines</a:t>
            </a:r>
            <a:r>
              <a:rPr lang="fr-FR" dirty="0" smtClean="0"/>
              <a:t> et les </a:t>
            </a:r>
            <a:r>
              <a:rPr lang="fr-FR" dirty="0" err="1" smtClean="0"/>
              <a:t>dynéines</a:t>
            </a:r>
            <a:r>
              <a:rPr lang="fr-FR" dirty="0" smtClean="0"/>
              <a:t> sont responsables d’un transport orienté :</a:t>
            </a:r>
          </a:p>
          <a:p>
            <a:pPr marL="0" indent="0">
              <a:lnSpc>
                <a:spcPct val="107000"/>
              </a:lnSpc>
              <a:spcAft>
                <a:spcPts val="800"/>
              </a:spcAft>
              <a:buNone/>
            </a:pPr>
            <a:r>
              <a:rPr lang="fr-FR" dirty="0" smtClean="0"/>
              <a:t>*Les </a:t>
            </a:r>
            <a:r>
              <a:rPr lang="fr-FR" b="1" dirty="0" err="1" smtClean="0"/>
              <a:t>Kinésines</a:t>
            </a:r>
            <a:r>
              <a:rPr lang="fr-FR" dirty="0" smtClean="0"/>
              <a:t>  moteurs moléculaires qui transportent vers l’extrémité « + ».</a:t>
            </a:r>
          </a:p>
          <a:p>
            <a:pPr marL="0" indent="0">
              <a:buNone/>
            </a:pPr>
            <a:r>
              <a:rPr lang="fr-FR" dirty="0" smtClean="0"/>
              <a:t>*Les </a:t>
            </a:r>
            <a:r>
              <a:rPr lang="fr-FR" b="1" dirty="0" err="1" smtClean="0"/>
              <a:t>dynéines</a:t>
            </a:r>
            <a:r>
              <a:rPr lang="fr-FR" b="1" dirty="0" smtClean="0"/>
              <a:t> </a:t>
            </a:r>
            <a:r>
              <a:rPr lang="fr-FR" dirty="0" smtClean="0"/>
              <a:t>transportent vers l'extrémité négative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mtClean="0"/>
              <a:t/>
            </a:r>
            <a:br>
              <a:rPr lang="fr-FR" smtClean="0"/>
            </a:br>
            <a:r>
              <a:rPr lang="fr-FR" smtClean="0"/>
              <a:t/>
            </a:r>
            <a:br>
              <a:rPr lang="fr-FR" smtClean="0"/>
            </a:br>
            <a:r>
              <a:rPr lang="fr-FR" smtClean="0"/>
              <a:t/>
            </a:r>
            <a:br>
              <a:rPr lang="fr-FR" smtClean="0"/>
            </a:br>
            <a:r>
              <a:rPr lang="fr-FR" smtClean="0"/>
              <a:t/>
            </a:r>
            <a:br>
              <a:rPr lang="fr-FR" smtClean="0"/>
            </a:br>
            <a:r>
              <a:rPr lang="fr-FR" smtClean="0"/>
              <a:t/>
            </a:r>
            <a:br>
              <a:rPr lang="fr-FR" smtClean="0"/>
            </a:br>
            <a:r>
              <a:rPr lang="fr-FR" smtClean="0"/>
              <a:t/>
            </a:r>
            <a:br>
              <a:rPr lang="fr-FR" smtClean="0"/>
            </a:br>
            <a:r>
              <a:rPr lang="fr-FR" smtClean="0"/>
              <a:t/>
            </a:r>
            <a:br>
              <a:rPr lang="fr-FR" smtClean="0"/>
            </a:br>
            <a:r>
              <a:rPr lang="fr-FR" smtClean="0"/>
              <a:t/>
            </a:r>
            <a:br>
              <a:rPr lang="fr-FR" smtClean="0"/>
            </a:br>
            <a:r>
              <a:rPr lang="fr-FR" smtClean="0"/>
              <a:t/>
            </a:r>
            <a:br>
              <a:rPr lang="fr-FR" smtClean="0"/>
            </a:br>
            <a:r>
              <a:rPr lang="fr-FR" smtClean="0"/>
              <a:t/>
            </a:r>
            <a:br>
              <a:rPr lang="fr-FR" smtClean="0"/>
            </a:br>
            <a:r>
              <a:rPr lang="fr-FR" smtClean="0"/>
              <a:t/>
            </a:r>
            <a:br>
              <a:rPr lang="fr-FR" smtClean="0"/>
            </a:br>
            <a:endParaRPr lang="fr-FR" dirty="0"/>
          </a:p>
        </p:txBody>
      </p:sp>
      <p:sp>
        <p:nvSpPr>
          <p:cNvPr id="3" name="Espace réservé du contenu 2"/>
          <p:cNvSpPr>
            <a:spLocks noGrp="1"/>
          </p:cNvSpPr>
          <p:nvPr>
            <p:ph idx="1"/>
          </p:nvPr>
        </p:nvSpPr>
        <p:spPr/>
        <p:txBody>
          <a:bodyPr>
            <a:normAutofit/>
          </a:bodyPr>
          <a:lstStyle/>
          <a:p>
            <a:pPr>
              <a:buNone/>
            </a:pPr>
            <a:r>
              <a:rPr lang="fr-FR" dirty="0" smtClean="0"/>
              <a:t>    </a:t>
            </a:r>
          </a:p>
          <a:p>
            <a:pPr>
              <a:buNone/>
            </a:pPr>
            <a:r>
              <a:rPr lang="fr-FR" dirty="0" smtClean="0"/>
              <a:t>  Ces édifices fibreux sont constitués à partir de deux types de monomères protéiques:</a:t>
            </a:r>
          </a:p>
          <a:p>
            <a:pPr>
              <a:buNone/>
            </a:pPr>
            <a:r>
              <a:rPr lang="fr-FR" dirty="0" smtClean="0"/>
              <a:t>       - Des protéines globulaires, monomères des microfilaments et des microtubules.</a:t>
            </a:r>
          </a:p>
          <a:p>
            <a:pPr>
              <a:buNone/>
            </a:pPr>
            <a:r>
              <a:rPr lang="fr-FR" dirty="0" smtClean="0"/>
              <a:t>        -  Des protéines fibreuses, monomères des filaments intermédiaires. </a:t>
            </a:r>
          </a:p>
          <a:p>
            <a:pPr>
              <a:buNone/>
            </a:pPr>
            <a:r>
              <a:rPr lang="fr-FR" dirty="0" smtClean="0"/>
              <a:t>               </a:t>
            </a:r>
            <a:endParaRPr lang="fr-FR"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a:xfrm>
            <a:off x="785786" y="1643050"/>
            <a:ext cx="7772400" cy="4572000"/>
          </a:xfrm>
        </p:spPr>
        <p:txBody>
          <a:bodyPr/>
          <a:lstStyle/>
          <a:p>
            <a:pPr>
              <a:buNone/>
            </a:pPr>
            <a:r>
              <a:rPr lang="fr-FR" sz="2800" b="1" dirty="0" smtClean="0">
                <a:solidFill>
                  <a:srgbClr val="FF0000"/>
                </a:solidFill>
              </a:rPr>
              <a:t>Rôles des MT: </a:t>
            </a:r>
          </a:p>
          <a:p>
            <a:pPr>
              <a:buNone/>
            </a:pPr>
            <a:r>
              <a:rPr lang="fr-FR" sz="2800" dirty="0" smtClean="0"/>
              <a:t>      - Les MT interviennent  dans les mouvements des chromosomes.</a:t>
            </a:r>
          </a:p>
          <a:p>
            <a:pPr>
              <a:buNone/>
            </a:pPr>
            <a:r>
              <a:rPr lang="fr-FR" sz="2800" dirty="0" smtClean="0"/>
              <a:t>      - Le transport  vésiculaire.</a:t>
            </a:r>
          </a:p>
          <a:p>
            <a:pPr>
              <a:buNone/>
            </a:pPr>
            <a:r>
              <a:rPr lang="fr-FR" sz="2800" dirty="0" smtClean="0"/>
              <a:t>      - L’organisation </a:t>
            </a:r>
            <a:r>
              <a:rPr lang="fr-FR" sz="2800" dirty="0" smtClean="0"/>
              <a:t>des </a:t>
            </a:r>
            <a:r>
              <a:rPr lang="fr-FR" sz="2800" dirty="0" smtClean="0"/>
              <a:t>compartiments intracellulaires</a:t>
            </a:r>
          </a:p>
          <a:p>
            <a:pPr>
              <a:buNone/>
            </a:pPr>
            <a:r>
              <a:rPr lang="fr-FR" sz="2800" dirty="0" smtClean="0"/>
              <a:t>    - Le maintien de la forme de la cellule.</a:t>
            </a:r>
          </a:p>
          <a:p>
            <a:pPr>
              <a:buNone/>
            </a:pPr>
            <a:endParaRPr lang="fr-FR" sz="2800" dirty="0" smtClean="0"/>
          </a:p>
          <a:p>
            <a:endParaRPr lang="fr-FR"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a:bodyPr>
          <a:lstStyle/>
          <a:p>
            <a:pPr>
              <a:buNone/>
            </a:pPr>
            <a:r>
              <a:rPr lang="fr-FR" sz="3200" dirty="0" smtClean="0"/>
              <a:t>    </a:t>
            </a:r>
          </a:p>
          <a:p>
            <a:pPr>
              <a:buNone/>
            </a:pPr>
            <a:endParaRPr lang="fr-FR" sz="3200" dirty="0" smtClean="0"/>
          </a:p>
          <a:p>
            <a:pPr>
              <a:buNone/>
            </a:pPr>
            <a:r>
              <a:rPr lang="fr-FR" sz="3200" dirty="0" smtClean="0"/>
              <a:t>     -  les cils permettent  de mouvoir le contenu des cavités  bordées par les cellules ciliées.</a:t>
            </a:r>
          </a:p>
          <a:p>
            <a:pPr>
              <a:buNone/>
            </a:pPr>
            <a:r>
              <a:rPr lang="fr-FR" sz="3200" dirty="0" smtClean="0"/>
              <a:t>     - les flagelles  assurent le déplacement des cellules isolées(ex: spermatozoïdes).</a:t>
            </a:r>
            <a:endParaRPr lang="fr-FR" sz="32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838200" y="1295400"/>
            <a:ext cx="7391400" cy="4830763"/>
          </a:xfrm>
        </p:spPr>
        <p:style>
          <a:lnRef idx="1">
            <a:schemeClr val="dk1"/>
          </a:lnRef>
          <a:fillRef idx="2">
            <a:schemeClr val="dk1"/>
          </a:fillRef>
          <a:effectRef idx="1">
            <a:schemeClr val="dk1"/>
          </a:effectRef>
          <a:fontRef idx="minor">
            <a:schemeClr val="dk1"/>
          </a:fontRef>
        </p:style>
        <p:txBody>
          <a:bodyPr>
            <a:normAutofit fontScale="77500" lnSpcReduction="20000"/>
          </a:bodyPr>
          <a:lstStyle/>
          <a:p>
            <a:pPr marL="0" indent="0">
              <a:buNone/>
            </a:pPr>
            <a:r>
              <a:rPr lang="fr-FR" dirty="0" smtClean="0"/>
              <a:t>Les protéines peuvent être divisées en 2 grandes classes selon leur forme:</a:t>
            </a:r>
          </a:p>
          <a:p>
            <a:pPr marL="0" indent="0">
              <a:buNone/>
            </a:pPr>
            <a:r>
              <a:rPr lang="fr-FR" b="1" dirty="0" smtClean="0"/>
              <a:t>LES PROTEINES </a:t>
            </a:r>
            <a:r>
              <a:rPr lang="fr-FR" b="1" dirty="0"/>
              <a:t>GLOBULAIRES </a:t>
            </a:r>
            <a:r>
              <a:rPr lang="fr-FR" dirty="0"/>
              <a:t>: </a:t>
            </a:r>
            <a:r>
              <a:rPr lang="fr-FR" dirty="0" smtClean="0"/>
              <a:t> </a:t>
            </a:r>
            <a:r>
              <a:rPr lang="fr-FR" dirty="0"/>
              <a:t>les chaînes polypeptidiques formant les protéines globulaires sont étroitement enroulées en une structure compacte, </a:t>
            </a:r>
            <a:r>
              <a:rPr lang="fr-FR" b="1" dirty="0">
                <a:solidFill>
                  <a:srgbClr val="FF0000"/>
                </a:solidFill>
              </a:rPr>
              <a:t>sphérique ou globulaire</a:t>
            </a:r>
            <a:r>
              <a:rPr lang="fr-FR" dirty="0"/>
              <a:t>. Elles sont généralement solubles dans les systèmes </a:t>
            </a:r>
            <a:r>
              <a:rPr lang="fr-FR" dirty="0" smtClean="0"/>
              <a:t>aqueux. La </a:t>
            </a:r>
            <a:r>
              <a:rPr lang="fr-FR" dirty="0"/>
              <a:t>plus part ont une fonction dynamique (enzyme, anticorps</a:t>
            </a:r>
            <a:r>
              <a:rPr lang="fr-FR" dirty="0" smtClean="0"/>
              <a:t>…). D’autres peuvent avoir un rôle structurale (actine G et tubuline).</a:t>
            </a:r>
          </a:p>
          <a:p>
            <a:pPr marL="0" indent="0">
              <a:buNone/>
            </a:pPr>
            <a:r>
              <a:rPr lang="fr-FR" dirty="0" smtClean="0"/>
              <a:t> </a:t>
            </a:r>
            <a:r>
              <a:rPr lang="fr-FR" b="1" dirty="0" smtClean="0"/>
              <a:t>LES </a:t>
            </a:r>
            <a:r>
              <a:rPr lang="fr-FR" b="1" dirty="0"/>
              <a:t>PROTEINES FIBREUSES </a:t>
            </a:r>
            <a:r>
              <a:rPr lang="fr-FR" dirty="0"/>
              <a:t>: </a:t>
            </a:r>
            <a:r>
              <a:rPr lang="fr-FR" dirty="0" smtClean="0"/>
              <a:t>Elles </a:t>
            </a:r>
            <a:r>
              <a:rPr lang="fr-FR" dirty="0"/>
              <a:t>sont insolubles dans l’eau, allongées avec des chaînes polypeptidiques étendues le long d’un axe au lieu d’être enroulées en une forme globulaire. Elles ont un rôle structural ou de protection (kératine, collagène, </a:t>
            </a:r>
            <a:r>
              <a:rPr lang="fr-FR" dirty="0" smtClean="0"/>
              <a:t>…).</a:t>
            </a:r>
            <a:endParaRPr lang="fr-FR" dirty="0"/>
          </a:p>
        </p:txBody>
      </p:sp>
    </p:spTree>
    <p:extLst>
      <p:ext uri="{BB962C8B-B14F-4D97-AF65-F5344CB8AC3E}">
        <p14:creationId xmlns:p14="http://schemas.microsoft.com/office/powerpoint/2010/main" val="550541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marL="0" indent="0">
              <a:buNone/>
            </a:pPr>
            <a:r>
              <a:rPr lang="fr-FR" dirty="0" smtClean="0"/>
              <a:t>Les fibres du cytosquelette peuvent être :</a:t>
            </a:r>
          </a:p>
          <a:p>
            <a:pPr algn="just">
              <a:buFont typeface="Arial"/>
              <a:buChar char="•"/>
            </a:pPr>
            <a:r>
              <a:rPr lang="fr-FR" b="1" dirty="0">
                <a:solidFill>
                  <a:srgbClr val="323232"/>
                </a:solidFill>
                <a:latin typeface="Montserrat"/>
              </a:rPr>
              <a:t>stables </a:t>
            </a:r>
            <a:r>
              <a:rPr lang="fr-FR" dirty="0">
                <a:solidFill>
                  <a:srgbClr val="323232"/>
                </a:solidFill>
                <a:latin typeface="Montserrat"/>
              </a:rPr>
              <a:t>(mis en place de façon définitive)</a:t>
            </a:r>
          </a:p>
          <a:p>
            <a:pPr algn="just">
              <a:buFont typeface="Arial"/>
              <a:buChar char="•"/>
            </a:pPr>
            <a:r>
              <a:rPr lang="fr-FR" b="1" dirty="0">
                <a:solidFill>
                  <a:srgbClr val="323232"/>
                </a:solidFill>
                <a:latin typeface="Montserrat"/>
              </a:rPr>
              <a:t>instables </a:t>
            </a:r>
            <a:r>
              <a:rPr lang="fr-FR" dirty="0">
                <a:solidFill>
                  <a:srgbClr val="323232"/>
                </a:solidFill>
                <a:latin typeface="Montserrat"/>
              </a:rPr>
              <a:t>(labiles : </a:t>
            </a:r>
            <a:r>
              <a:rPr lang="fr-FR" dirty="0" smtClean="0">
                <a:solidFill>
                  <a:srgbClr val="323232"/>
                </a:solidFill>
                <a:latin typeface="Montserrat"/>
              </a:rPr>
              <a:t>se polymérisent et se dépolymérisent de façon permanente).</a:t>
            </a:r>
            <a:endParaRPr lang="fr-FR" dirty="0">
              <a:solidFill>
                <a:srgbClr val="323232"/>
              </a:solidFill>
              <a:latin typeface="Montserrat"/>
            </a:endParaRPr>
          </a:p>
          <a:p>
            <a:pPr marL="0" indent="0">
              <a:buNone/>
            </a:pPr>
            <a:endParaRPr lang="fr-FR" dirty="0"/>
          </a:p>
        </p:txBody>
      </p:sp>
    </p:spTree>
    <p:extLst>
      <p:ext uri="{BB962C8B-B14F-4D97-AF65-F5344CB8AC3E}">
        <p14:creationId xmlns:p14="http://schemas.microsoft.com/office/powerpoint/2010/main" val="2344053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a:bodyPr>
          <a:lstStyle/>
          <a:p>
            <a:pPr>
              <a:buNone/>
            </a:pPr>
            <a:r>
              <a:rPr lang="fr-FR" sz="3600" b="1" dirty="0" smtClean="0"/>
              <a:t>                 </a:t>
            </a:r>
            <a:endParaRPr lang="fr-FR" sz="3600" b="1" dirty="0" smtClean="0">
              <a:solidFill>
                <a:schemeClr val="tx2"/>
              </a:solidFill>
            </a:endParaRPr>
          </a:p>
          <a:p>
            <a:pPr>
              <a:buNone/>
            </a:pPr>
            <a:r>
              <a:rPr lang="fr-FR" sz="3600" b="1" dirty="0">
                <a:solidFill>
                  <a:schemeClr val="tx2"/>
                </a:solidFill>
              </a:rPr>
              <a:t> </a:t>
            </a:r>
            <a:r>
              <a:rPr lang="fr-FR" sz="3600" b="1" dirty="0" smtClean="0">
                <a:solidFill>
                  <a:schemeClr val="tx2"/>
                </a:solidFill>
              </a:rPr>
              <a:t>               Les protéines associées </a:t>
            </a:r>
          </a:p>
          <a:p>
            <a:pPr>
              <a:buNone/>
            </a:pPr>
            <a:r>
              <a:rPr lang="fr-FR" sz="3600" dirty="0" smtClean="0"/>
              <a:t>   Ces protéines  interviennent dans  l’organisation et les fonctions du     cytosquelette.</a:t>
            </a:r>
            <a:endParaRPr lang="fr-FR" sz="36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p:txBody>
          <a:bodyPr>
            <a:normAutofit fontScale="25000" lnSpcReduction="20000"/>
          </a:bodyPr>
          <a:lstStyle/>
          <a:p>
            <a:pPr>
              <a:buNone/>
            </a:pPr>
            <a:r>
              <a:rPr lang="fr-FR" b="1" dirty="0" smtClean="0"/>
              <a:t>                   </a:t>
            </a:r>
            <a:endParaRPr lang="fr-FR" b="1" dirty="0" smtClean="0">
              <a:solidFill>
                <a:schemeClr val="tx2"/>
              </a:solidFill>
            </a:endParaRPr>
          </a:p>
          <a:p>
            <a:pPr>
              <a:buNone/>
            </a:pPr>
            <a:r>
              <a:rPr lang="fr-FR" sz="14400" b="1" dirty="0" smtClean="0">
                <a:solidFill>
                  <a:schemeClr val="tx2"/>
                </a:solidFill>
              </a:rPr>
              <a:t>                Localisation du</a:t>
            </a:r>
          </a:p>
          <a:p>
            <a:pPr>
              <a:buNone/>
            </a:pPr>
            <a:r>
              <a:rPr lang="fr-FR" sz="14400" b="1" dirty="0" smtClean="0">
                <a:solidFill>
                  <a:schemeClr val="tx2"/>
                </a:solidFill>
              </a:rPr>
              <a:t>                  cytosquelette</a:t>
            </a:r>
            <a:r>
              <a:rPr lang="fr-FR" sz="14400" dirty="0" smtClean="0">
                <a:solidFill>
                  <a:schemeClr val="tx2"/>
                </a:solidFill>
              </a:rPr>
              <a:t>:</a:t>
            </a:r>
          </a:p>
          <a:p>
            <a:pPr>
              <a:buNone/>
            </a:pPr>
            <a:r>
              <a:rPr lang="fr-FR" sz="14400" dirty="0" smtClean="0"/>
              <a:t>   </a:t>
            </a:r>
          </a:p>
          <a:p>
            <a:pPr>
              <a:buNone/>
            </a:pPr>
            <a:r>
              <a:rPr lang="fr-FR" sz="8600" dirty="0"/>
              <a:t> </a:t>
            </a:r>
            <a:r>
              <a:rPr lang="fr-FR" sz="8600" dirty="0" smtClean="0"/>
              <a:t> </a:t>
            </a:r>
            <a:r>
              <a:rPr lang="fr-FR" sz="12800" dirty="0" smtClean="0"/>
              <a:t>Les éléments du cytosquelette sont présents: </a:t>
            </a:r>
          </a:p>
          <a:p>
            <a:pPr>
              <a:buNone/>
            </a:pPr>
            <a:r>
              <a:rPr lang="fr-FR" sz="12800" dirty="0" smtClean="0"/>
              <a:t>          - Dans le cytosol.</a:t>
            </a:r>
          </a:p>
          <a:p>
            <a:pPr>
              <a:buNone/>
            </a:pPr>
            <a:r>
              <a:rPr lang="fr-FR" sz="12800" dirty="0" smtClean="0"/>
              <a:t>          - Dans le </a:t>
            </a:r>
            <a:r>
              <a:rPr lang="fr-FR" sz="12800" dirty="0" err="1" smtClean="0"/>
              <a:t>nucléolpasme</a:t>
            </a:r>
            <a:r>
              <a:rPr lang="fr-FR" sz="12800" dirty="0" smtClean="0"/>
              <a:t>.</a:t>
            </a:r>
          </a:p>
          <a:p>
            <a:pPr>
              <a:buNone/>
            </a:pPr>
            <a:r>
              <a:rPr lang="fr-FR" sz="12800" dirty="0" smtClean="0"/>
              <a:t>          - A la périphérie de la cellule(sous la membrane plasmique).</a:t>
            </a:r>
          </a:p>
          <a:p>
            <a:pPr>
              <a:buNone/>
            </a:pPr>
            <a:endParaRPr lang="fr-FR" sz="8600" dirty="0" smtClean="0"/>
          </a:p>
          <a:p>
            <a:pPr>
              <a:buNone/>
            </a:pPr>
            <a:endParaRPr lang="fr-FR" sz="8600" dirty="0" smtClean="0"/>
          </a:p>
          <a:p>
            <a:pPr>
              <a:buNone/>
            </a:pPr>
            <a:r>
              <a:rPr lang="fr-FR" sz="8600" dirty="0"/>
              <a:t> </a:t>
            </a:r>
            <a:r>
              <a:rPr lang="fr-FR" sz="8600" dirty="0" smtClean="0"/>
              <a:t>              </a:t>
            </a:r>
            <a:endParaRPr lang="fr-FR" sz="86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ln/>
        </p:spPr>
        <p:style>
          <a:lnRef idx="1">
            <a:schemeClr val="accent5"/>
          </a:lnRef>
          <a:fillRef idx="2">
            <a:schemeClr val="accent5"/>
          </a:fillRef>
          <a:effectRef idx="1">
            <a:schemeClr val="accent5"/>
          </a:effectRef>
          <a:fontRef idx="minor">
            <a:schemeClr val="dk1"/>
          </a:fontRef>
        </p:style>
        <p:txBody>
          <a:bodyPr/>
          <a:lstStyle/>
          <a:p>
            <a:r>
              <a:rPr lang="fr-FR" dirty="0" smtClean="0"/>
              <a:t> les </a:t>
            </a:r>
            <a:r>
              <a:rPr lang="fr-FR" dirty="0" err="1" smtClean="0"/>
              <a:t>microfilaments</a:t>
            </a:r>
            <a:endParaRPr lang="fr-FR" dirty="0"/>
          </a:p>
        </p:txBody>
      </p:sp>
      <p:sp>
        <p:nvSpPr>
          <p:cNvPr id="3" name="Espace réservé du contenu 2"/>
          <p:cNvSpPr>
            <a:spLocks noGrp="1"/>
          </p:cNvSpPr>
          <p:nvPr>
            <p:ph sz="half" idx="1"/>
          </p:nvPr>
        </p:nvSpPr>
        <p:spPr/>
        <p:txBody>
          <a:bodyPr>
            <a:normAutofit fontScale="77500" lnSpcReduction="20000"/>
          </a:bodyPr>
          <a:lstStyle/>
          <a:p>
            <a:pPr>
              <a:buNone/>
            </a:pPr>
            <a:r>
              <a:rPr lang="fr-FR" sz="3600" dirty="0" smtClean="0"/>
              <a:t>Appelés également </a:t>
            </a:r>
            <a:r>
              <a:rPr lang="fr-FR" sz="3600" b="1" dirty="0" smtClean="0"/>
              <a:t>filaments d’actine</a:t>
            </a:r>
            <a:r>
              <a:rPr lang="fr-FR" sz="3600" dirty="0" smtClean="0"/>
              <a:t>, se </a:t>
            </a:r>
            <a:r>
              <a:rPr lang="fr-FR" sz="3600" dirty="0"/>
              <a:t>présentent sous la forme d’une double hélice </a:t>
            </a:r>
            <a:r>
              <a:rPr lang="fr-FR" sz="3600" dirty="0" smtClean="0"/>
              <a:t>de </a:t>
            </a:r>
            <a:r>
              <a:rPr lang="fr-FR" sz="3600" dirty="0"/>
              <a:t>5 à 8 nm de </a:t>
            </a:r>
            <a:r>
              <a:rPr lang="fr-FR" sz="3600" dirty="0" smtClean="0"/>
              <a:t>diamètre et  résultent de la polymérisation de </a:t>
            </a:r>
            <a:r>
              <a:rPr lang="fr-FR" sz="3600" b="1" dirty="0" smtClean="0"/>
              <a:t>l’actine G</a:t>
            </a:r>
            <a:r>
              <a:rPr lang="fr-FR" sz="3600" dirty="0" smtClean="0"/>
              <a:t> une protéine </a:t>
            </a:r>
            <a:r>
              <a:rPr lang="fr-FR" sz="4516" dirty="0" smtClean="0"/>
              <a:t>globulaire. La</a:t>
            </a:r>
            <a:r>
              <a:rPr lang="fr-FR" sz="3600" dirty="0" smtClean="0"/>
              <a:t> forme polymérisée est </a:t>
            </a:r>
            <a:r>
              <a:rPr lang="fr-FR" sz="3600" b="1" dirty="0" smtClean="0"/>
              <a:t>l’actine F. </a:t>
            </a:r>
            <a:endParaRPr lang="fr-FR" dirty="0" smtClean="0"/>
          </a:p>
        </p:txBody>
      </p:sp>
      <p:pic>
        <p:nvPicPr>
          <p:cNvPr id="102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524000"/>
            <a:ext cx="47244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8697</TotalTime>
  <Words>1411</Words>
  <Application>Microsoft Office PowerPoint</Application>
  <PresentationFormat>Affichage à l'écran (4:3)</PresentationFormat>
  <Paragraphs>155</Paragraphs>
  <Slides>41</Slides>
  <Notes>2</Notes>
  <HiddenSlides>0</HiddenSlides>
  <MMClips>0</MMClips>
  <ScaleCrop>false</ScaleCrop>
  <HeadingPairs>
    <vt:vector size="4" baseType="variant">
      <vt:variant>
        <vt:lpstr>Thème</vt:lpstr>
      </vt:variant>
      <vt:variant>
        <vt:i4>1</vt:i4>
      </vt:variant>
      <vt:variant>
        <vt:lpstr>Titres des diapositives</vt:lpstr>
      </vt:variant>
      <vt:variant>
        <vt:i4>41</vt:i4>
      </vt:variant>
    </vt:vector>
  </HeadingPairs>
  <TitlesOfParts>
    <vt:vector size="42" baseType="lpstr">
      <vt:lpstr>Thème Office</vt:lpstr>
      <vt:lpstr>Le cytosquelette</vt:lpstr>
      <vt:lpstr>Généralités</vt:lpstr>
      <vt:lpstr>      </vt:lpstr>
      <vt:lpstr>           </vt:lpstr>
      <vt:lpstr>Présentation PowerPoint</vt:lpstr>
      <vt:lpstr>Présentation PowerPoint</vt:lpstr>
      <vt:lpstr>Présentation PowerPoint</vt:lpstr>
      <vt:lpstr>Présentation PowerPoint</vt:lpstr>
      <vt:lpstr> les microfilaments</vt:lpstr>
      <vt:lpstr>Présentation PowerPoint</vt:lpstr>
      <vt:lpstr>Présentation PowerPoint</vt:lpstr>
      <vt:lpstr>Présentation PowerPoint</vt:lpstr>
      <vt:lpstr>Présentation PowerPoint</vt:lpstr>
      <vt:lpstr>Présentation PowerPoint</vt:lpstr>
      <vt:lpstr>                    </vt:lpstr>
      <vt:lpstr>  </vt:lpstr>
      <vt:lpstr>Présentation PowerPoint</vt:lpstr>
      <vt:lpstr>Présentation PowerPoint</vt:lpstr>
      <vt:lpstr>Présentation PowerPoint</vt:lpstr>
      <vt:lpstr>Présentation PowerPoint</vt:lpstr>
      <vt:lpstr>Présentation PowerPoint</vt:lpstr>
      <vt:lpstr>Les filaments intermédiaires</vt:lpstr>
      <vt:lpstr>Présentation PowerPoint</vt:lpstr>
      <vt:lpstr>Présentation PowerPoint</vt:lpstr>
      <vt:lpstr>Présentation PowerPoint</vt:lpstr>
      <vt:lpstr>Présentation PowerPoint</vt:lpstr>
      <vt:lpstr>Les microtubules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user</dc:creator>
  <cp:lastModifiedBy>EM</cp:lastModifiedBy>
  <cp:revision>261</cp:revision>
  <dcterms:created xsi:type="dcterms:W3CDTF">2014-10-28T16:32:02Z</dcterms:created>
  <dcterms:modified xsi:type="dcterms:W3CDTF">2021-02-04T18:45:13Z</dcterms:modified>
</cp:coreProperties>
</file>