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5" r:id="rId9"/>
    <p:sldId id="266" r:id="rId10"/>
    <p:sldId id="270" r:id="rId11"/>
    <p:sldId id="271" r:id="rId12"/>
    <p:sldId id="275" r:id="rId13"/>
    <p:sldId id="269" r:id="rId14"/>
    <p:sldId id="288" r:id="rId15"/>
    <p:sldId id="273" r:id="rId16"/>
    <p:sldId id="277" r:id="rId17"/>
    <p:sldId id="290" r:id="rId18"/>
    <p:sldId id="278" r:id="rId19"/>
    <p:sldId id="289" r:id="rId20"/>
    <p:sldId id="291" r:id="rId21"/>
    <p:sldId id="279" r:id="rId22"/>
    <p:sldId id="280" r:id="rId23"/>
    <p:sldId id="287" r:id="rId24"/>
    <p:sldId id="283" r:id="rId25"/>
    <p:sldId id="285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>
      <p:cViewPr>
        <p:scale>
          <a:sx n="69" d="100"/>
          <a:sy n="69" d="100"/>
        </p:scale>
        <p:origin x="-14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2E1F6-6B73-453A-B29E-6CBED64AD211}" type="datetimeFigureOut">
              <a:rPr lang="fr-FR" smtClean="0"/>
              <a:t>17/02/2021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D1F98-1707-46CD-BD78-3C19BE53D3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8128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D1F98-1707-46CD-BD78-3C19BE53D3F0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5506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6C47-2C57-4B08-B93C-10D8C5F02D20}" type="datetimeFigureOut">
              <a:rPr lang="fr-FR" smtClean="0"/>
              <a:t>15/02/2021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4A45-4800-48F0-80A0-08F5E8B2C0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3339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6C47-2C57-4B08-B93C-10D8C5F02D20}" type="datetimeFigureOut">
              <a:rPr lang="fr-FR" smtClean="0"/>
              <a:t>15/02/2021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4A45-4800-48F0-80A0-08F5E8B2C0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585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6C47-2C57-4B08-B93C-10D8C5F02D20}" type="datetimeFigureOut">
              <a:rPr lang="fr-FR" smtClean="0"/>
              <a:t>15/02/2021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4A45-4800-48F0-80A0-08F5E8B2C0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0333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1121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6C47-2C57-4B08-B93C-10D8C5F02D20}" type="datetimeFigureOut">
              <a:rPr lang="fr-FR" smtClean="0"/>
              <a:t>15/02/2021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4A45-4800-48F0-80A0-08F5E8B2C0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50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6C47-2C57-4B08-B93C-10D8C5F02D20}" type="datetimeFigureOut">
              <a:rPr lang="fr-FR" smtClean="0"/>
              <a:t>15/02/2021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4A45-4800-48F0-80A0-08F5E8B2C0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6002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6C47-2C57-4B08-B93C-10D8C5F02D20}" type="datetimeFigureOut">
              <a:rPr lang="fr-FR" smtClean="0"/>
              <a:t>15/02/2021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4A45-4800-48F0-80A0-08F5E8B2C0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9380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6C47-2C57-4B08-B93C-10D8C5F02D20}" type="datetimeFigureOut">
              <a:rPr lang="fr-FR" smtClean="0"/>
              <a:t>15/02/2021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4A45-4800-48F0-80A0-08F5E8B2C0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2580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6C47-2C57-4B08-B93C-10D8C5F02D20}" type="datetimeFigureOut">
              <a:rPr lang="fr-FR" smtClean="0"/>
              <a:t>15/02/2021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4A45-4800-48F0-80A0-08F5E8B2C0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9712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6C47-2C57-4B08-B93C-10D8C5F02D20}" type="datetimeFigureOut">
              <a:rPr lang="fr-FR" smtClean="0"/>
              <a:t>15/02/2021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4A45-4800-48F0-80A0-08F5E8B2C0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6807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6C47-2C57-4B08-B93C-10D8C5F02D20}" type="datetimeFigureOut">
              <a:rPr lang="fr-FR" smtClean="0"/>
              <a:t>15/02/2021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4A45-4800-48F0-80A0-08F5E8B2C0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0309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6C47-2C57-4B08-B93C-10D8C5F02D20}" type="datetimeFigureOut">
              <a:rPr lang="fr-FR" smtClean="0"/>
              <a:t>15/02/2021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4A45-4800-48F0-80A0-08F5E8B2C0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6766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26C47-2C57-4B08-B93C-10D8C5F02D20}" type="datetimeFigureOut">
              <a:rPr lang="fr-FR" smtClean="0"/>
              <a:t>15/02/2021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A4A45-4800-48F0-80A0-08F5E8B2C0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916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LA MATRICE EXTRACELLULAIRE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542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L</a:t>
            </a:r>
            <a:r>
              <a:rPr lang="fr-FR" dirty="0" smtClean="0"/>
              <a:t>a </a:t>
            </a:r>
            <a:r>
              <a:rPr lang="fr-FR" dirty="0" smtClean="0"/>
              <a:t>molécule de </a:t>
            </a:r>
            <a:r>
              <a:rPr lang="fr-FR" dirty="0" err="1" smtClean="0"/>
              <a:t>procollagène</a:t>
            </a:r>
            <a:r>
              <a:rPr lang="fr-FR" dirty="0" smtClean="0"/>
              <a:t>, </a:t>
            </a:r>
            <a:r>
              <a:rPr lang="fr-FR" dirty="0" smtClean="0"/>
              <a:t>une </a:t>
            </a:r>
            <a:r>
              <a:rPr lang="fr-FR" dirty="0" smtClean="0"/>
              <a:t>fois </a:t>
            </a:r>
            <a:r>
              <a:rPr lang="fr-FR" dirty="0" smtClean="0"/>
              <a:t>synthétisée à </a:t>
            </a:r>
            <a:r>
              <a:rPr lang="fr-FR" dirty="0" smtClean="0"/>
              <a:t>l’intérieur de la cellule </a:t>
            </a:r>
            <a:r>
              <a:rPr lang="fr-FR" dirty="0" smtClean="0"/>
              <a:t>est transportée </a:t>
            </a:r>
            <a:r>
              <a:rPr lang="fr-FR" dirty="0" smtClean="0"/>
              <a:t>vers la membrane plasmique(transport vésiculaire) puis libérées (exocytose) dans le milieu extracellulaire(matrice extracellulaire).</a:t>
            </a:r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549" y="2390870"/>
            <a:ext cx="4035902" cy="294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22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La maturation des fibrilles de collagène et l’assemblage des fibres se poursuit dans la matrice extracellulaire sous l’action des enzymes spécifiques sécrétées eux aussi dans l’espace </a:t>
            </a:r>
            <a:r>
              <a:rPr lang="fr-FR" dirty="0" smtClean="0"/>
              <a:t>extracellulaire</a:t>
            </a:r>
            <a:r>
              <a:rPr lang="fr-FR" dirty="0"/>
              <a:t>.</a:t>
            </a:r>
            <a:endParaRPr lang="fr-FR" dirty="0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391488"/>
            <a:ext cx="4038600" cy="2943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052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Comme toutes les protéines de l’organisme le collagène est renouvelé en permanence. Sa durée de vie est d’environ 2 mois dans le derme. Il est dégradé par les </a:t>
            </a:r>
            <a:r>
              <a:rPr lang="fr-FR" b="1" dirty="0" smtClean="0"/>
              <a:t>collagénases</a:t>
            </a:r>
            <a:r>
              <a:rPr lang="fr-FR" dirty="0" smtClean="0"/>
              <a:t> déversés dans la matrice par les fibroblastes, mais aussi par les macrophages et les polynucléaires neutrophiles.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845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Fibres élastiques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En </a:t>
            </a:r>
            <a:r>
              <a:rPr lang="fr-FR" dirty="0"/>
              <a:t>microscopie optique </a:t>
            </a:r>
            <a:r>
              <a:rPr lang="fr-FR" dirty="0" smtClean="0"/>
              <a:t>les fibres élastiques se présentent sous </a:t>
            </a:r>
            <a:r>
              <a:rPr lang="fr-FR" b="1" dirty="0" smtClean="0"/>
              <a:t>forme </a:t>
            </a:r>
            <a:r>
              <a:rPr lang="fr-FR" b="1" dirty="0"/>
              <a:t>r</a:t>
            </a:r>
            <a:r>
              <a:rPr lang="fr-FR" b="1" dirty="0" smtClean="0"/>
              <a:t>éseau </a:t>
            </a:r>
            <a:r>
              <a:rPr lang="fr-FR" b="1" dirty="0"/>
              <a:t>de longues </a:t>
            </a:r>
            <a:r>
              <a:rPr lang="fr-FR" b="1" dirty="0" smtClean="0"/>
              <a:t>fibres plus fines que les fibres de collagène.</a:t>
            </a:r>
            <a:endParaRPr lang="fr-FR" b="1" dirty="0" smtClean="0"/>
          </a:p>
          <a:p>
            <a:pPr marL="0" indent="0">
              <a:buNone/>
            </a:pPr>
            <a:r>
              <a:rPr lang="fr-FR" dirty="0" smtClean="0"/>
              <a:t>Elles </a:t>
            </a:r>
            <a:r>
              <a:rPr lang="fr-FR" dirty="0" smtClean="0"/>
              <a:t>sont </a:t>
            </a:r>
            <a:r>
              <a:rPr lang="fr-FR" dirty="0" smtClean="0"/>
              <a:t>abondantes importantes </a:t>
            </a:r>
            <a:r>
              <a:rPr lang="fr-FR" dirty="0" smtClean="0"/>
              <a:t>dans </a:t>
            </a:r>
            <a:r>
              <a:rPr lang="fr-FR" dirty="0" smtClean="0"/>
              <a:t>les tissus </a:t>
            </a:r>
            <a:r>
              <a:rPr lang="fr-FR" dirty="0" smtClean="0"/>
              <a:t>soumis à de grandes  variations de taille et de forme, comme le  poumon </a:t>
            </a:r>
            <a:r>
              <a:rPr lang="fr-FR" dirty="0"/>
              <a:t>(tissu conjonctif pulmonaire</a:t>
            </a:r>
            <a:r>
              <a:rPr lang="fr-FR" dirty="0" smtClean="0"/>
              <a:t>, </a:t>
            </a:r>
            <a:r>
              <a:rPr lang="fr-FR" dirty="0" smtClean="0"/>
              <a:t>ou </a:t>
            </a:r>
            <a:r>
              <a:rPr lang="fr-FR" dirty="0" smtClean="0"/>
              <a:t>la peau par </a:t>
            </a:r>
            <a:r>
              <a:rPr lang="fr-FR" dirty="0" smtClean="0"/>
              <a:t>exemple)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63695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9512" y="764704"/>
            <a:ext cx="4536504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Les </a:t>
            </a:r>
            <a:r>
              <a:rPr lang="fr-FR" dirty="0"/>
              <a:t>fibres élastiques sont formées par l’interaction de </a:t>
            </a:r>
            <a:r>
              <a:rPr lang="fr-FR" b="1" dirty="0"/>
              <a:t>l’élastine</a:t>
            </a:r>
            <a:r>
              <a:rPr lang="fr-FR" dirty="0"/>
              <a:t> et la </a:t>
            </a:r>
            <a:r>
              <a:rPr lang="fr-FR" b="1" dirty="0" err="1"/>
              <a:t>fibrilline</a:t>
            </a:r>
            <a:r>
              <a:rPr lang="fr-FR" b="1" dirty="0" smtClean="0"/>
              <a:t>.</a:t>
            </a:r>
          </a:p>
          <a:p>
            <a:pPr marL="0" indent="0">
              <a:buNone/>
            </a:pPr>
            <a:r>
              <a:rPr lang="fr-FR" b="1" dirty="0"/>
              <a:t> </a:t>
            </a:r>
            <a:r>
              <a:rPr lang="fr-FR" b="1" dirty="0" smtClean="0"/>
              <a:t>    *</a:t>
            </a:r>
            <a:r>
              <a:rPr lang="fr-FR" dirty="0"/>
              <a:t>L’élastine est : une protéine très hydrophobe non </a:t>
            </a:r>
            <a:r>
              <a:rPr lang="fr-FR" dirty="0" err="1"/>
              <a:t>glycosylée</a:t>
            </a:r>
            <a:r>
              <a:rPr lang="fr-FR" dirty="0"/>
              <a:t>, riche en proline et en </a:t>
            </a:r>
            <a:r>
              <a:rPr lang="fr-FR" dirty="0" smtClean="0"/>
              <a:t>glycine. </a:t>
            </a:r>
          </a:p>
          <a:p>
            <a:pPr marL="0" lvl="0" indent="0">
              <a:buNone/>
            </a:pPr>
            <a:r>
              <a:rPr lang="fr-FR" dirty="0"/>
              <a:t> </a:t>
            </a:r>
            <a:r>
              <a:rPr lang="fr-FR" dirty="0" smtClean="0"/>
              <a:t>    *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 smtClean="0">
                <a:solidFill>
                  <a:prstClr val="black"/>
                </a:solidFill>
              </a:rPr>
              <a:t>fibrilline</a:t>
            </a:r>
            <a:r>
              <a:rPr lang="fr-FR" b="1" dirty="0" smtClean="0">
                <a:solidFill>
                  <a:prstClr val="black"/>
                </a:solidFill>
              </a:rPr>
              <a:t>:</a:t>
            </a:r>
            <a:r>
              <a:rPr lang="fr-FR" sz="2600" b="1" dirty="0">
                <a:solidFill>
                  <a:prstClr val="black"/>
                </a:solidFill>
              </a:rPr>
              <a:t> </a:t>
            </a:r>
            <a:r>
              <a:rPr lang="fr-FR" sz="2600" dirty="0" err="1">
                <a:solidFill>
                  <a:prstClr val="black"/>
                </a:solidFill>
              </a:rPr>
              <a:t>microfibrilles</a:t>
            </a:r>
            <a:r>
              <a:rPr lang="fr-FR" sz="2600" dirty="0">
                <a:solidFill>
                  <a:prstClr val="black"/>
                </a:solidFill>
              </a:rPr>
              <a:t> constituées de </a:t>
            </a:r>
            <a:r>
              <a:rPr lang="fr-FR" sz="2600" b="1" dirty="0">
                <a:solidFill>
                  <a:prstClr val="black"/>
                </a:solidFill>
              </a:rPr>
              <a:t>glycoprotéines </a:t>
            </a:r>
            <a:r>
              <a:rPr lang="fr-FR" sz="2400" dirty="0"/>
              <a:t> </a:t>
            </a:r>
            <a:r>
              <a:rPr lang="fr-FR" sz="2400" dirty="0" smtClean="0"/>
              <a:t>permettant l’organisation de  l’élastine en fibres.</a:t>
            </a:r>
            <a:endParaRPr lang="fr-FR" sz="2600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6672"/>
            <a:ext cx="4032448" cy="5649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390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Les fibres élastiques sont synthétisées par les fibroblastes selon un mécanisme</a:t>
            </a:r>
          </a:p>
          <a:p>
            <a:pPr marL="0" indent="0">
              <a:buNone/>
            </a:pPr>
            <a:r>
              <a:rPr lang="fr-FR" dirty="0"/>
              <a:t>comparable à celui décrit pour le collagène.</a:t>
            </a:r>
          </a:p>
          <a:p>
            <a:pPr marL="0" indent="0">
              <a:buNone/>
            </a:pPr>
            <a:r>
              <a:rPr lang="fr-FR" dirty="0"/>
              <a:t>Les fibres élastiques sont dégradées par une enzyme, </a:t>
            </a:r>
            <a:r>
              <a:rPr lang="fr-FR" b="1" dirty="0"/>
              <a:t>l’</a:t>
            </a:r>
            <a:r>
              <a:rPr lang="fr-FR" b="1" dirty="0" err="1"/>
              <a:t>élastase</a:t>
            </a:r>
            <a:r>
              <a:rPr lang="fr-FR" b="1" dirty="0"/>
              <a:t> </a:t>
            </a:r>
            <a:r>
              <a:rPr lang="fr-FR" dirty="0"/>
              <a:t>sécrétée dans la matrice</a:t>
            </a:r>
          </a:p>
          <a:p>
            <a:pPr marL="0" indent="0">
              <a:buNone/>
            </a:pPr>
            <a:r>
              <a:rPr lang="fr-FR" dirty="0"/>
              <a:t>extracellulaire par les </a:t>
            </a:r>
            <a:r>
              <a:rPr lang="fr-FR" dirty="0" smtClean="0"/>
              <a:t>fibroblastes ainsi que par d’autres cellules (neutrophiles, macrophages).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20610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spc="-10" dirty="0" smtClean="0">
                <a:solidFill>
                  <a:srgbClr val="FF0000"/>
                </a:solidFill>
                <a:cs typeface="Calibri"/>
              </a:rPr>
              <a:t>Glycoprotéines</a:t>
            </a:r>
            <a:r>
              <a:rPr lang="fr-FR" dirty="0" smtClean="0">
                <a:cs typeface="Calibri"/>
              </a:rPr>
              <a:t/>
            </a:r>
            <a:br>
              <a:rPr lang="fr-FR" dirty="0" smtClean="0">
                <a:cs typeface="Calibri"/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90550" indent="0">
              <a:lnSpc>
                <a:spcPct val="100000"/>
              </a:lnSpc>
              <a:spcBef>
                <a:spcPts val="385"/>
              </a:spcBef>
              <a:buNone/>
            </a:pPr>
            <a:r>
              <a:rPr lang="fr-FR" spc="-5" dirty="0" smtClean="0">
                <a:cs typeface="Calibri"/>
              </a:rPr>
              <a:t>La matrice renferme plusieurs glycoprotéines qui jouent un très grand rôle dans les </a:t>
            </a:r>
            <a:r>
              <a:rPr lang="fr-FR" b="1" spc="-5" dirty="0" smtClean="0">
                <a:cs typeface="Calibri"/>
              </a:rPr>
              <a:t>phénomènes d’adhésion </a:t>
            </a:r>
            <a:r>
              <a:rPr lang="fr-FR" spc="-5" dirty="0" smtClean="0">
                <a:cs typeface="Calibri"/>
              </a:rPr>
              <a:t>des constituants de la matrice entre eux et avec les cellules.</a:t>
            </a:r>
          </a:p>
          <a:p>
            <a:pPr marL="590550" indent="0">
              <a:lnSpc>
                <a:spcPct val="100000"/>
              </a:lnSpc>
              <a:spcBef>
                <a:spcPts val="385"/>
              </a:spcBef>
              <a:buNone/>
            </a:pPr>
            <a:endParaRPr lang="fr-FR" b="1" spc="-5" dirty="0">
              <a:solidFill>
                <a:srgbClr val="FF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23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smtClean="0">
                <a:solidFill>
                  <a:srgbClr val="7030A0"/>
                </a:solidFill>
              </a:rPr>
              <a:t>N.B. Récepteurs membranaires aux molécules de la matrice: </a:t>
            </a:r>
            <a:r>
              <a:rPr lang="fr-FR" dirty="0" smtClean="0"/>
              <a:t>Les cellules animales possèdent dans leur membrane plasmique des récepteurs spécifiques de chacune des molécules de la matrice extracellulaire. Ces récepteurs</a:t>
            </a:r>
            <a:r>
              <a:rPr lang="fr-FR" spc="-20" dirty="0" smtClean="0">
                <a:cs typeface="Calibri"/>
              </a:rPr>
              <a:t> </a:t>
            </a:r>
            <a:r>
              <a:rPr lang="fr-FR" spc="-10" dirty="0" smtClean="0">
                <a:cs typeface="Calibri"/>
              </a:rPr>
              <a:t>sont </a:t>
            </a:r>
            <a:r>
              <a:rPr lang="fr-FR" spc="-5" dirty="0" smtClean="0">
                <a:cs typeface="Calibri"/>
              </a:rPr>
              <a:t>des </a:t>
            </a:r>
            <a:r>
              <a:rPr lang="fr-FR" spc="-10" dirty="0" smtClean="0">
                <a:cs typeface="Calibri"/>
              </a:rPr>
              <a:t>familles </a:t>
            </a:r>
            <a:r>
              <a:rPr lang="fr-FR" spc="-5" dirty="0" smtClean="0">
                <a:cs typeface="Calibri"/>
              </a:rPr>
              <a:t>de</a:t>
            </a:r>
            <a:r>
              <a:rPr lang="fr-FR" spc="75" dirty="0" smtClean="0">
                <a:cs typeface="Calibri"/>
              </a:rPr>
              <a:t> </a:t>
            </a:r>
            <a:r>
              <a:rPr lang="fr-FR" spc="-15" dirty="0" smtClean="0">
                <a:cs typeface="Calibri"/>
              </a:rPr>
              <a:t>glycoprotéines</a:t>
            </a:r>
            <a:r>
              <a:rPr lang="fr-FR" dirty="0" smtClean="0"/>
              <a:t> entrant dans la famille des SAM(Substrats </a:t>
            </a:r>
            <a:r>
              <a:rPr lang="fr-FR" dirty="0" err="1" smtClean="0"/>
              <a:t>Adhesion</a:t>
            </a:r>
            <a:r>
              <a:rPr lang="fr-FR" dirty="0" smtClean="0"/>
              <a:t> </a:t>
            </a:r>
            <a:r>
              <a:rPr lang="fr-FR" dirty="0" err="1" smtClean="0"/>
              <a:t>Molecules</a:t>
            </a:r>
            <a:r>
              <a:rPr lang="fr-FR" dirty="0" smtClean="0"/>
              <a:t>).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403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cs typeface="Calibri"/>
              </a:rPr>
              <a:t/>
            </a:r>
            <a:br>
              <a:rPr lang="fr-FR" dirty="0">
                <a:cs typeface="Calibri"/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620688"/>
            <a:ext cx="4038600" cy="55054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b="1" dirty="0">
                <a:solidFill>
                  <a:srgbClr val="FF0000"/>
                </a:solidFill>
              </a:rPr>
              <a:t>*</a:t>
            </a:r>
            <a:r>
              <a:rPr lang="fr-FR" b="1" dirty="0" smtClean="0">
                <a:solidFill>
                  <a:srgbClr val="FF0000"/>
                </a:solidFill>
              </a:rPr>
              <a:t>Fibronectine</a:t>
            </a:r>
            <a:r>
              <a:rPr lang="fr-FR" b="1" dirty="0">
                <a:solidFill>
                  <a:srgbClr val="FF0000"/>
                </a:solidFill>
              </a:rPr>
              <a:t>: 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C’est </a:t>
            </a:r>
            <a:r>
              <a:rPr lang="fr-FR" dirty="0" smtClean="0"/>
              <a:t>un dimère de grande taille dont les deux molécules sont  reliés entre elles par des ponts disulfures</a:t>
            </a:r>
            <a:r>
              <a:rPr lang="fr-FR" dirty="0" smtClean="0"/>
              <a:t>.</a:t>
            </a:r>
            <a:endParaRPr lang="fr-FR" dirty="0" smtClean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958" y="908720"/>
            <a:ext cx="4320480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160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fr-FR" dirty="0"/>
              <a:t>Elle possède des sites de </a:t>
            </a:r>
            <a:r>
              <a:rPr lang="fr-FR" dirty="0" smtClean="0"/>
              <a:t>liaisons pour le collagène</a:t>
            </a:r>
            <a:r>
              <a:rPr lang="fr-FR" dirty="0"/>
              <a:t>, </a:t>
            </a:r>
            <a:r>
              <a:rPr lang="fr-FR" dirty="0" smtClean="0"/>
              <a:t>polysaccharides </a:t>
            </a:r>
          </a:p>
          <a:p>
            <a:pPr marL="0" lvl="0" indent="0" algn="just">
              <a:buNone/>
            </a:pPr>
            <a:r>
              <a:rPr lang="fr-FR" dirty="0" smtClean="0"/>
              <a:t>et </a:t>
            </a:r>
            <a:r>
              <a:rPr lang="fr-FR" dirty="0"/>
              <a:t>possède des récepteurs au niveau de la  membrane plasmique des cellules qui sont les  </a:t>
            </a:r>
            <a:r>
              <a:rPr lang="fr-FR" b="1" dirty="0"/>
              <a:t>intégrines</a:t>
            </a:r>
            <a:r>
              <a:rPr lang="fr-FR" dirty="0"/>
              <a:t> faisant parti des SAM.</a:t>
            </a:r>
            <a:endParaRPr lang="fr-FR" dirty="0">
              <a:solidFill>
                <a:prstClr val="black"/>
              </a:solidFill>
              <a:cs typeface="Calibri"/>
            </a:endParaRPr>
          </a:p>
          <a:p>
            <a:pPr marL="0" indent="0" algn="just">
              <a:buNone/>
            </a:pPr>
            <a:endParaRPr lang="fr-FR" b="0" i="0" dirty="0">
              <a:solidFill>
                <a:srgbClr val="323232"/>
              </a:solidFill>
              <a:effectLst/>
              <a:latin typeface="Montserrat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68025"/>
            <a:ext cx="4038600" cy="399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6406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Définition</a:t>
            </a:r>
            <a:br>
              <a:rPr lang="fr-FR" b="1" dirty="0" smtClean="0">
                <a:solidFill>
                  <a:srgbClr val="FF0000"/>
                </a:solidFill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 smtClean="0"/>
              <a:t>La matrice extracellulaire désigne l'ensemble de</a:t>
            </a:r>
          </a:p>
          <a:p>
            <a:pPr marL="0" indent="0">
              <a:buNone/>
            </a:pPr>
            <a:r>
              <a:rPr lang="fr-FR" dirty="0" smtClean="0"/>
              <a:t>macromolécules extracellulaires du tissu  conjonctif et des autres </a:t>
            </a:r>
            <a:r>
              <a:rPr lang="fr-FR" dirty="0" smtClean="0"/>
              <a:t>tissus (tissus conjonctifs spécialisés). </a:t>
            </a:r>
            <a:r>
              <a:rPr lang="fr-FR" dirty="0" smtClean="0"/>
              <a:t>Elle est constituée de:</a:t>
            </a:r>
          </a:p>
          <a:p>
            <a:pPr marL="0" indent="0">
              <a:buNone/>
            </a:pPr>
            <a:r>
              <a:rPr lang="fr-FR" dirty="0" smtClean="0"/>
              <a:t> -</a:t>
            </a:r>
            <a:r>
              <a:rPr lang="fr-FR" b="1" dirty="0" smtClean="0"/>
              <a:t> Edifices fibreux volumineux</a:t>
            </a:r>
            <a:r>
              <a:rPr lang="fr-FR" dirty="0" smtClean="0"/>
              <a:t>: </a:t>
            </a:r>
            <a:r>
              <a:rPr lang="fr-FR" b="1" dirty="0" smtClean="0">
                <a:solidFill>
                  <a:srgbClr val="00B050"/>
                </a:solidFill>
              </a:rPr>
              <a:t>les fibres de  collagène et les fibre élastiques</a:t>
            </a:r>
            <a:r>
              <a:rPr lang="fr-FR" dirty="0" smtClean="0"/>
              <a:t>, de nature  protéique et/ou </a:t>
            </a:r>
            <a:r>
              <a:rPr lang="fr-FR" dirty="0" err="1" smtClean="0"/>
              <a:t>glyccoprotéique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r>
              <a:rPr lang="fr-FR" dirty="0"/>
              <a:t>-</a:t>
            </a:r>
            <a:r>
              <a:rPr lang="fr-FR" b="1" dirty="0"/>
              <a:t>Glycoprotéines</a:t>
            </a:r>
            <a:r>
              <a:rPr lang="fr-FR" dirty="0"/>
              <a:t> (fibronectine et </a:t>
            </a:r>
            <a:r>
              <a:rPr lang="fr-FR" dirty="0" err="1"/>
              <a:t>laminine</a:t>
            </a:r>
            <a:r>
              <a:rPr lang="fr-FR" dirty="0"/>
              <a:t>) </a:t>
            </a:r>
          </a:p>
          <a:p>
            <a:pPr marL="0" indent="0">
              <a:buNone/>
            </a:pPr>
            <a:r>
              <a:rPr lang="fr-FR" dirty="0"/>
              <a:t>-</a:t>
            </a:r>
            <a:r>
              <a:rPr lang="fr-FR" b="1" dirty="0"/>
              <a:t>Polysaccharides</a:t>
            </a:r>
            <a:r>
              <a:rPr lang="fr-FR" dirty="0"/>
              <a:t>( </a:t>
            </a:r>
            <a:r>
              <a:rPr lang="fr-FR" dirty="0" err="1"/>
              <a:t>glycosaminoglycanes</a:t>
            </a:r>
            <a:r>
              <a:rPr lang="fr-FR" dirty="0"/>
              <a:t> et  des </a:t>
            </a:r>
            <a:r>
              <a:rPr lang="fr-FR" dirty="0" err="1"/>
              <a:t>protéoglycanes</a:t>
            </a:r>
            <a:r>
              <a:rPr lang="fr-FR" dirty="0"/>
              <a:t>).</a:t>
            </a:r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75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*</a:t>
            </a:r>
            <a:r>
              <a:rPr lang="fr-FR" b="1" dirty="0" err="1">
                <a:solidFill>
                  <a:srgbClr val="FF0000"/>
                </a:solidFill>
              </a:rPr>
              <a:t>Laminine</a:t>
            </a:r>
            <a:r>
              <a:rPr lang="fr-FR" b="1" dirty="0">
                <a:solidFill>
                  <a:srgbClr val="FF0000"/>
                </a:solidFill>
              </a:rPr>
              <a:t> : </a:t>
            </a:r>
            <a:endParaRPr lang="fr-FR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dirty="0" smtClean="0"/>
              <a:t>glycoprotéine sulfatée spécifique à la lame basale. </a:t>
            </a:r>
          </a:p>
          <a:p>
            <a:pPr marL="0" indent="0">
              <a:buNone/>
            </a:pPr>
            <a:r>
              <a:rPr lang="fr-FR" dirty="0"/>
              <a:t>Comme la fibronectine : plusieurs </a:t>
            </a:r>
            <a:r>
              <a:rPr lang="fr-FR" dirty="0" smtClean="0"/>
              <a:t>sites de liaison: sites </a:t>
            </a:r>
            <a:r>
              <a:rPr lang="fr-FR" dirty="0"/>
              <a:t>pour </a:t>
            </a:r>
            <a:r>
              <a:rPr lang="fr-FR" dirty="0" smtClean="0"/>
              <a:t>intégrines</a:t>
            </a:r>
            <a:r>
              <a:rPr lang="fr-FR" dirty="0"/>
              <a:t> </a:t>
            </a:r>
            <a:r>
              <a:rPr lang="fr-FR" dirty="0" smtClean="0"/>
              <a:t>et </a:t>
            </a:r>
            <a:r>
              <a:rPr lang="fr-FR" dirty="0"/>
              <a:t>à d'autres molécules qui lui sont associées dans la </a:t>
            </a:r>
            <a:r>
              <a:rPr lang="fr-FR" dirty="0" smtClean="0"/>
              <a:t>Lame </a:t>
            </a:r>
            <a:r>
              <a:rPr lang="fr-FR" dirty="0"/>
              <a:t>basale comme le collagène de type IV ou les </a:t>
            </a:r>
            <a:r>
              <a:rPr lang="fr-FR" dirty="0" err="1"/>
              <a:t>protéoglycanes</a:t>
            </a:r>
            <a:r>
              <a:rPr lang="fr-FR" dirty="0"/>
              <a:t>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5617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  <a:cs typeface="Calibri"/>
              </a:rPr>
              <a:t>Les</a:t>
            </a:r>
            <a:r>
              <a:rPr lang="fr-FR" b="1" spc="-65" dirty="0" smtClean="0">
                <a:solidFill>
                  <a:srgbClr val="FF0000"/>
                </a:solidFill>
                <a:cs typeface="Calibri"/>
              </a:rPr>
              <a:t> </a:t>
            </a:r>
            <a:r>
              <a:rPr lang="fr-FR" b="1" spc="-5" dirty="0" smtClean="0">
                <a:solidFill>
                  <a:srgbClr val="FF0000"/>
                </a:solidFill>
                <a:cs typeface="Calibri"/>
              </a:rPr>
              <a:t>polysaccharides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0815" marR="99695" indent="0">
              <a:lnSpc>
                <a:spcPct val="90000"/>
              </a:lnSpc>
              <a:spcBef>
                <a:spcPts val="765"/>
              </a:spcBef>
              <a:buNone/>
              <a:tabLst>
                <a:tab pos="1584325" algn="l"/>
                <a:tab pos="5135245" algn="l"/>
              </a:tabLst>
            </a:pPr>
            <a:r>
              <a:rPr lang="fr-FR" dirty="0">
                <a:cs typeface="Calibri"/>
              </a:rPr>
              <a:t>°</a:t>
            </a:r>
            <a:r>
              <a:rPr lang="fr-FR" b="1" dirty="0">
                <a:cs typeface="Calibri"/>
              </a:rPr>
              <a:t>Les</a:t>
            </a:r>
            <a:r>
              <a:rPr lang="fr-FR" b="1" spc="45" dirty="0">
                <a:cs typeface="Calibri"/>
              </a:rPr>
              <a:t> </a:t>
            </a:r>
            <a:r>
              <a:rPr lang="fr-FR" b="1" spc="-10" dirty="0" err="1" smtClean="0">
                <a:cs typeface="Calibri"/>
              </a:rPr>
              <a:t>glycosaminoglycanes</a:t>
            </a:r>
            <a:r>
              <a:rPr lang="fr-FR" b="1" spc="-10" dirty="0" smtClean="0">
                <a:cs typeface="Calibri"/>
              </a:rPr>
              <a:t> </a:t>
            </a:r>
            <a:r>
              <a:rPr lang="fr-FR" dirty="0" smtClean="0">
                <a:cs typeface="Calibri"/>
              </a:rPr>
              <a:t>ou</a:t>
            </a:r>
            <a:r>
              <a:rPr lang="fr-FR" spc="-45" dirty="0" smtClean="0">
                <a:cs typeface="Calibri"/>
              </a:rPr>
              <a:t> </a:t>
            </a:r>
            <a:r>
              <a:rPr lang="fr-FR" b="1" spc="-10" dirty="0">
                <a:cs typeface="Calibri"/>
              </a:rPr>
              <a:t>GAG</a:t>
            </a:r>
            <a:r>
              <a:rPr lang="fr-FR" spc="-35" dirty="0">
                <a:cs typeface="Calibri"/>
              </a:rPr>
              <a:t> </a:t>
            </a:r>
            <a:r>
              <a:rPr lang="fr-FR" spc="-15" dirty="0">
                <a:cs typeface="Calibri"/>
              </a:rPr>
              <a:t>(ex: </a:t>
            </a:r>
            <a:r>
              <a:rPr lang="fr-FR" spc="-5" dirty="0">
                <a:cs typeface="Calibri"/>
              </a:rPr>
              <a:t> </a:t>
            </a:r>
            <a:r>
              <a:rPr lang="fr-FR" dirty="0">
                <a:cs typeface="Calibri"/>
              </a:rPr>
              <a:t>acide </a:t>
            </a:r>
            <a:r>
              <a:rPr lang="fr-FR" spc="-15" dirty="0" err="1">
                <a:cs typeface="Calibri"/>
              </a:rPr>
              <a:t>hyaluronique</a:t>
            </a:r>
            <a:r>
              <a:rPr lang="fr-FR" spc="-15" dirty="0">
                <a:cs typeface="Calibri"/>
              </a:rPr>
              <a:t>), </a:t>
            </a:r>
            <a:r>
              <a:rPr lang="fr-FR" spc="-10" dirty="0">
                <a:cs typeface="Calibri"/>
              </a:rPr>
              <a:t>sont </a:t>
            </a:r>
            <a:r>
              <a:rPr lang="fr-FR" spc="-5" dirty="0">
                <a:cs typeface="Calibri"/>
              </a:rPr>
              <a:t>de </a:t>
            </a:r>
            <a:r>
              <a:rPr lang="fr-FR" dirty="0">
                <a:cs typeface="Calibri"/>
              </a:rPr>
              <a:t>longues chaines  </a:t>
            </a:r>
            <a:r>
              <a:rPr lang="fr-FR" spc="-5" dirty="0">
                <a:cs typeface="Calibri"/>
              </a:rPr>
              <a:t>polysaccharidiques non </a:t>
            </a:r>
            <a:r>
              <a:rPr lang="fr-FR" spc="-10" dirty="0">
                <a:cs typeface="Calibri"/>
              </a:rPr>
              <a:t>ramifiées, polymères  </a:t>
            </a:r>
            <a:r>
              <a:rPr lang="fr-FR" spc="-20" dirty="0">
                <a:cs typeface="Calibri"/>
              </a:rPr>
              <a:t>d’un </a:t>
            </a:r>
            <a:r>
              <a:rPr lang="fr-FR" spc="-5" dirty="0">
                <a:cs typeface="Calibri"/>
              </a:rPr>
              <a:t>disaccharide </a:t>
            </a:r>
            <a:r>
              <a:rPr lang="fr-FR" spc="-10" dirty="0">
                <a:cs typeface="Calibri"/>
              </a:rPr>
              <a:t>dont </a:t>
            </a:r>
            <a:r>
              <a:rPr lang="fr-FR" spc="-15" dirty="0">
                <a:cs typeface="Calibri"/>
              </a:rPr>
              <a:t>l’un </a:t>
            </a:r>
            <a:r>
              <a:rPr lang="fr-FR" spc="-5" dirty="0">
                <a:cs typeface="Calibri"/>
              </a:rPr>
              <a:t>des </a:t>
            </a:r>
            <a:r>
              <a:rPr lang="fr-FR" spc="-10" dirty="0">
                <a:cs typeface="Calibri"/>
              </a:rPr>
              <a:t>sucres </a:t>
            </a:r>
            <a:r>
              <a:rPr lang="fr-FR" spc="-15" dirty="0">
                <a:cs typeface="Calibri"/>
              </a:rPr>
              <a:t>est </a:t>
            </a:r>
            <a:r>
              <a:rPr lang="fr-FR" spc="-5" dirty="0">
                <a:cs typeface="Calibri"/>
              </a:rPr>
              <a:t>un  </a:t>
            </a:r>
            <a:r>
              <a:rPr lang="fr-FR" spc="-15" dirty="0">
                <a:cs typeface="Calibri"/>
              </a:rPr>
              <a:t>sucre </a:t>
            </a:r>
            <a:r>
              <a:rPr lang="fr-FR" dirty="0" smtClean="0">
                <a:cs typeface="Calibri"/>
              </a:rPr>
              <a:t>aminé(-N</a:t>
            </a:r>
            <a:r>
              <a:rPr lang="fr-FR" sz="4159" dirty="0" smtClean="0">
                <a:cs typeface="Calibri"/>
              </a:rPr>
              <a:t>).</a:t>
            </a:r>
            <a:r>
              <a:rPr lang="fr-FR" dirty="0" smtClean="0">
                <a:cs typeface="Calibri"/>
              </a:rPr>
              <a:t> </a:t>
            </a:r>
          </a:p>
          <a:p>
            <a:pPr marL="170815" marR="99695" indent="0">
              <a:lnSpc>
                <a:spcPct val="90000"/>
              </a:lnSpc>
              <a:spcBef>
                <a:spcPts val="765"/>
              </a:spcBef>
              <a:buNone/>
              <a:tabLst>
                <a:tab pos="1584325" algn="l"/>
                <a:tab pos="5135245" algn="l"/>
              </a:tabLst>
            </a:pPr>
            <a:r>
              <a:rPr lang="fr-FR" dirty="0" smtClean="0">
                <a:cs typeface="Calibri"/>
              </a:rPr>
              <a:t>°</a:t>
            </a:r>
            <a:r>
              <a:rPr lang="fr-FR" b="1" dirty="0">
                <a:cs typeface="Calibri"/>
              </a:rPr>
              <a:t>Les </a:t>
            </a:r>
            <a:r>
              <a:rPr lang="fr-FR" b="1" spc="-15" dirty="0" err="1">
                <a:cs typeface="Calibri"/>
              </a:rPr>
              <a:t>protéoglycanes</a:t>
            </a:r>
            <a:r>
              <a:rPr lang="fr-FR" spc="-15" dirty="0">
                <a:cs typeface="Calibri"/>
              </a:rPr>
              <a:t>:</a:t>
            </a:r>
            <a:r>
              <a:rPr lang="fr-FR" spc="15" dirty="0">
                <a:cs typeface="Calibri"/>
              </a:rPr>
              <a:t> </a:t>
            </a:r>
            <a:r>
              <a:rPr lang="fr-FR" spc="-10" dirty="0">
                <a:cs typeface="Calibri"/>
              </a:rPr>
              <a:t>Sont</a:t>
            </a:r>
            <a:r>
              <a:rPr lang="fr-FR" spc="10" dirty="0">
                <a:cs typeface="Calibri"/>
              </a:rPr>
              <a:t> </a:t>
            </a:r>
            <a:r>
              <a:rPr lang="fr-FR" spc="-5" dirty="0" smtClean="0">
                <a:cs typeface="Calibri"/>
              </a:rPr>
              <a:t>des </a:t>
            </a:r>
            <a:r>
              <a:rPr lang="fr-FR" spc="-10" dirty="0" smtClean="0">
                <a:cs typeface="Calibri"/>
              </a:rPr>
              <a:t>GAG </a:t>
            </a:r>
            <a:r>
              <a:rPr lang="fr-FR" spc="-5" dirty="0">
                <a:cs typeface="Calibri"/>
              </a:rPr>
              <a:t>liés</a:t>
            </a:r>
            <a:r>
              <a:rPr lang="fr-FR" spc="-60" dirty="0">
                <a:cs typeface="Calibri"/>
              </a:rPr>
              <a:t> </a:t>
            </a:r>
            <a:r>
              <a:rPr lang="fr-FR" spc="-5" dirty="0" smtClean="0">
                <a:cs typeface="Calibri"/>
              </a:rPr>
              <a:t>de</a:t>
            </a:r>
            <a:r>
              <a:rPr lang="fr-FR" dirty="0">
                <a:cs typeface="Calibri"/>
              </a:rPr>
              <a:t> </a:t>
            </a:r>
            <a:r>
              <a:rPr lang="fr-FR" dirty="0" smtClean="0">
                <a:cs typeface="Calibri"/>
              </a:rPr>
              <a:t> </a:t>
            </a:r>
            <a:r>
              <a:rPr lang="fr-FR" spc="-10" dirty="0" smtClean="0">
                <a:cs typeface="Calibri"/>
              </a:rPr>
              <a:t>manière</a:t>
            </a:r>
            <a:r>
              <a:rPr lang="fr-FR" spc="15" dirty="0" smtClean="0">
                <a:cs typeface="Calibri"/>
              </a:rPr>
              <a:t> </a:t>
            </a:r>
            <a:r>
              <a:rPr lang="fr-FR" spc="-20" dirty="0" smtClean="0">
                <a:cs typeface="Calibri"/>
              </a:rPr>
              <a:t>covalente </a:t>
            </a:r>
            <a:r>
              <a:rPr lang="fr-FR" dirty="0" smtClean="0">
                <a:cs typeface="Calibri"/>
              </a:rPr>
              <a:t>à </a:t>
            </a:r>
            <a:r>
              <a:rPr lang="fr-FR" spc="-5" dirty="0">
                <a:cs typeface="Calibri"/>
              </a:rPr>
              <a:t>des</a:t>
            </a:r>
            <a:r>
              <a:rPr lang="fr-FR" spc="-80" dirty="0">
                <a:cs typeface="Calibri"/>
              </a:rPr>
              <a:t> </a:t>
            </a:r>
            <a:r>
              <a:rPr lang="fr-FR" spc="-10" dirty="0">
                <a:cs typeface="Calibri"/>
              </a:rPr>
              <a:t>protéines.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341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5600" marR="5080" indent="0">
              <a:lnSpc>
                <a:spcPct val="100000"/>
              </a:lnSpc>
              <a:spcBef>
                <a:spcPts val="720"/>
              </a:spcBef>
              <a:buNone/>
            </a:pPr>
            <a:endParaRPr lang="fr-FR" spc="-5" dirty="0" smtClean="0">
              <a:cs typeface="Calibri"/>
            </a:endParaRPr>
          </a:p>
          <a:p>
            <a:pPr marL="355600" marR="5080" indent="0">
              <a:lnSpc>
                <a:spcPct val="100000"/>
              </a:lnSpc>
              <a:spcBef>
                <a:spcPts val="720"/>
              </a:spcBef>
              <a:buNone/>
            </a:pPr>
            <a:r>
              <a:rPr lang="fr-FR" dirty="0" smtClean="0"/>
              <a:t>La charge négative des polysaccharides contribuent à la rétention des molécules d'eau, et ainsi à la constitution d'un gel visqueux et élastique, résistant aux forces de compression.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012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spc="-5" dirty="0">
                <a:solidFill>
                  <a:srgbClr val="FF0000"/>
                </a:solidFill>
                <a:cs typeface="Calibri"/>
              </a:rPr>
              <a:t>L</a:t>
            </a:r>
            <a:r>
              <a:rPr lang="fr-FR" b="1" spc="-5" dirty="0" smtClean="0">
                <a:solidFill>
                  <a:srgbClr val="FF0000"/>
                </a:solidFill>
                <a:cs typeface="Calibri"/>
              </a:rPr>
              <a:t>a lame</a:t>
            </a:r>
            <a:r>
              <a:rPr lang="fr-FR" b="1" spc="-30" dirty="0" smtClean="0">
                <a:solidFill>
                  <a:srgbClr val="FF0000"/>
                </a:solidFill>
                <a:cs typeface="Calibri"/>
              </a:rPr>
              <a:t> </a:t>
            </a:r>
            <a:r>
              <a:rPr lang="fr-FR" b="1" spc="-5" dirty="0" smtClean="0">
                <a:solidFill>
                  <a:srgbClr val="FF0000"/>
                </a:solidFill>
                <a:cs typeface="Calibri"/>
              </a:rPr>
              <a:t>basale</a:t>
            </a:r>
            <a:r>
              <a:rPr lang="fr-FR" dirty="0" smtClean="0">
                <a:cs typeface="Calibri"/>
              </a:rPr>
              <a:t/>
            </a:r>
            <a:br>
              <a:rPr lang="fr-FR" dirty="0" smtClean="0">
                <a:cs typeface="Calibri"/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180340" indent="-167640">
              <a:lnSpc>
                <a:spcPct val="100000"/>
              </a:lnSpc>
              <a:buChar char="-"/>
              <a:tabLst>
                <a:tab pos="180340" algn="l"/>
              </a:tabLst>
            </a:pPr>
            <a:r>
              <a:rPr lang="fr-FR" b="1" spc="-10" dirty="0" smtClean="0">
                <a:solidFill>
                  <a:srgbClr val="943735"/>
                </a:solidFill>
                <a:cs typeface="Calibri"/>
              </a:rPr>
              <a:t>Structure</a:t>
            </a:r>
            <a:r>
              <a:rPr lang="fr-FR" b="1" spc="-10" dirty="0">
                <a:solidFill>
                  <a:srgbClr val="943735"/>
                </a:solidFill>
                <a:cs typeface="Calibri"/>
              </a:rPr>
              <a:t>:</a:t>
            </a:r>
            <a:endParaRPr lang="fr-FR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943735"/>
              </a:buClr>
              <a:buFont typeface="Calibri"/>
              <a:buChar char="-"/>
            </a:pPr>
            <a:endParaRPr lang="fr-FR" dirty="0" smtClean="0">
              <a:latin typeface="Times New Roman"/>
              <a:cs typeface="Times New Roman"/>
            </a:endParaRPr>
          </a:p>
          <a:p>
            <a:pPr marL="12700">
              <a:lnSpc>
                <a:spcPts val="2700"/>
              </a:lnSpc>
            </a:pPr>
            <a:r>
              <a:rPr lang="fr-FR" spc="-5" dirty="0">
                <a:cs typeface="Calibri"/>
              </a:rPr>
              <a:t>En </a:t>
            </a:r>
            <a:r>
              <a:rPr lang="fr-FR" spc="-10" dirty="0">
                <a:cs typeface="Calibri"/>
              </a:rPr>
              <a:t>microscopie électronique, </a:t>
            </a:r>
            <a:r>
              <a:rPr lang="fr-FR" spc="-5" dirty="0">
                <a:cs typeface="Calibri"/>
              </a:rPr>
              <a:t>elle se </a:t>
            </a:r>
            <a:r>
              <a:rPr lang="fr-FR" spc="-15" dirty="0">
                <a:cs typeface="Calibri"/>
              </a:rPr>
              <a:t>présente </a:t>
            </a:r>
            <a:r>
              <a:rPr lang="fr-FR" spc="-10" dirty="0">
                <a:cs typeface="Calibri"/>
              </a:rPr>
              <a:t>sous</a:t>
            </a:r>
            <a:r>
              <a:rPr lang="fr-FR" spc="120" dirty="0">
                <a:cs typeface="Calibri"/>
              </a:rPr>
              <a:t> </a:t>
            </a:r>
            <a:r>
              <a:rPr lang="fr-FR" spc="-15" dirty="0" smtClean="0">
                <a:cs typeface="Calibri"/>
              </a:rPr>
              <a:t>forme</a:t>
            </a:r>
            <a:r>
              <a:rPr lang="fr-FR" dirty="0">
                <a:cs typeface="Calibri"/>
              </a:rPr>
              <a:t> </a:t>
            </a:r>
            <a:r>
              <a:rPr lang="fr-FR" spc="-20" dirty="0" smtClean="0">
                <a:cs typeface="Calibri"/>
              </a:rPr>
              <a:t>d’une </a:t>
            </a:r>
            <a:r>
              <a:rPr lang="fr-FR" spc="-5" dirty="0">
                <a:cs typeface="Calibri"/>
              </a:rPr>
              <a:t>lame </a:t>
            </a:r>
            <a:r>
              <a:rPr lang="fr-FR" spc="-20" dirty="0">
                <a:cs typeface="Calibri"/>
              </a:rPr>
              <a:t>d’épaisseur</a:t>
            </a:r>
            <a:r>
              <a:rPr lang="fr-FR" dirty="0">
                <a:cs typeface="Calibri"/>
              </a:rPr>
              <a:t> </a:t>
            </a:r>
            <a:r>
              <a:rPr lang="fr-FR" spc="-5" dirty="0">
                <a:cs typeface="Calibri"/>
              </a:rPr>
              <a:t>variable.</a:t>
            </a:r>
            <a:endParaRPr lang="fr-FR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fr-FR" dirty="0" smtClean="0">
              <a:latin typeface="Times New Roman"/>
              <a:cs typeface="Times New Roman"/>
            </a:endParaRPr>
          </a:p>
          <a:p>
            <a:pPr marL="180340" indent="-167640">
              <a:lnSpc>
                <a:spcPct val="100000"/>
              </a:lnSpc>
              <a:buChar char="-"/>
              <a:tabLst>
                <a:tab pos="180340" algn="l"/>
              </a:tabLst>
            </a:pPr>
            <a:r>
              <a:rPr lang="fr-FR" b="1" spc="-5" dirty="0">
                <a:solidFill>
                  <a:srgbClr val="943735"/>
                </a:solidFill>
                <a:cs typeface="Calibri"/>
              </a:rPr>
              <a:t>Composition:</a:t>
            </a:r>
            <a:endParaRPr lang="fr-FR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fr-FR" sz="3600" dirty="0" smtClean="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80000"/>
              </a:lnSpc>
            </a:pPr>
            <a:r>
              <a:rPr lang="fr-FR" spc="-5" dirty="0">
                <a:cs typeface="Calibri"/>
              </a:rPr>
              <a:t>Elle </a:t>
            </a:r>
            <a:r>
              <a:rPr lang="fr-FR" spc="-10" dirty="0">
                <a:cs typeface="Calibri"/>
              </a:rPr>
              <a:t>est constituée </a:t>
            </a:r>
            <a:r>
              <a:rPr lang="fr-FR" spc="-5" dirty="0">
                <a:cs typeface="Calibri"/>
              </a:rPr>
              <a:t>de molécules qui </a:t>
            </a:r>
            <a:r>
              <a:rPr lang="fr-FR" spc="-10" dirty="0">
                <a:cs typeface="Calibri"/>
              </a:rPr>
              <a:t>lui </a:t>
            </a:r>
            <a:r>
              <a:rPr lang="fr-FR" spc="-15" dirty="0">
                <a:cs typeface="Calibri"/>
              </a:rPr>
              <a:t>sont propres: </a:t>
            </a:r>
            <a:r>
              <a:rPr lang="fr-FR" spc="-5" dirty="0">
                <a:cs typeface="Calibri"/>
              </a:rPr>
              <a:t>le  </a:t>
            </a:r>
            <a:r>
              <a:rPr lang="fr-FR" spc="-10" dirty="0">
                <a:cs typeface="Calibri"/>
              </a:rPr>
              <a:t>collagène </a:t>
            </a:r>
            <a:r>
              <a:rPr lang="fr-FR" spc="-5" dirty="0">
                <a:cs typeface="Calibri"/>
              </a:rPr>
              <a:t>de </a:t>
            </a:r>
            <a:r>
              <a:rPr lang="fr-FR" b="1" spc="-5" dirty="0">
                <a:cs typeface="Calibri"/>
              </a:rPr>
              <a:t>type IV</a:t>
            </a:r>
            <a:r>
              <a:rPr lang="fr-FR" spc="-5" dirty="0">
                <a:cs typeface="Calibri"/>
              </a:rPr>
              <a:t> </a:t>
            </a:r>
            <a:r>
              <a:rPr lang="fr-FR" spc="-10" dirty="0">
                <a:cs typeface="Calibri"/>
              </a:rPr>
              <a:t>et </a:t>
            </a:r>
            <a:r>
              <a:rPr lang="fr-FR" spc="-5" dirty="0">
                <a:cs typeface="Calibri"/>
              </a:rPr>
              <a:t>la </a:t>
            </a:r>
            <a:r>
              <a:rPr lang="fr-FR" b="1" spc="-5" dirty="0" err="1" smtClean="0">
                <a:cs typeface="Calibri"/>
              </a:rPr>
              <a:t>laminine</a:t>
            </a:r>
            <a:r>
              <a:rPr lang="fr-FR" spc="-5" dirty="0" smtClean="0">
                <a:cs typeface="Calibri"/>
              </a:rPr>
              <a:t>, ainsi que </a:t>
            </a:r>
            <a:r>
              <a:rPr lang="fr-FR" spc="-30" dirty="0" smtClean="0">
                <a:cs typeface="Calibri"/>
              </a:rPr>
              <a:t>d’autres </a:t>
            </a:r>
            <a:r>
              <a:rPr lang="fr-FR" spc="-10" dirty="0">
                <a:cs typeface="Calibri"/>
              </a:rPr>
              <a:t>constituants  présents </a:t>
            </a:r>
            <a:r>
              <a:rPr lang="fr-FR" spc="-5" dirty="0">
                <a:cs typeface="Calibri"/>
              </a:rPr>
              <a:t>aussi </a:t>
            </a:r>
            <a:r>
              <a:rPr lang="fr-FR" spc="-10" dirty="0">
                <a:cs typeface="Calibri"/>
              </a:rPr>
              <a:t>ailleurs </a:t>
            </a:r>
            <a:r>
              <a:rPr lang="fr-FR" spc="-15" dirty="0">
                <a:cs typeface="Calibri"/>
              </a:rPr>
              <a:t>comme </a:t>
            </a:r>
            <a:r>
              <a:rPr lang="fr-FR" spc="-5" dirty="0">
                <a:cs typeface="Calibri"/>
              </a:rPr>
              <a:t>la </a:t>
            </a:r>
            <a:r>
              <a:rPr lang="fr-FR" spc="-10" dirty="0" smtClean="0">
                <a:cs typeface="Calibri"/>
              </a:rPr>
              <a:t>fibronectine.</a:t>
            </a:r>
            <a:endParaRPr lang="fr-FR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424" y="2314663"/>
            <a:ext cx="3420152" cy="3097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615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20773"/>
            <a:ext cx="7919720" cy="1969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  <a:tab pos="1259205" algn="l"/>
                <a:tab pos="6909434" algn="l"/>
              </a:tabLst>
            </a:pPr>
            <a:r>
              <a:rPr sz="3200" dirty="0">
                <a:latin typeface="Calibri"/>
                <a:cs typeface="Calibri"/>
              </a:rPr>
              <a:t>La </a:t>
            </a:r>
            <a:r>
              <a:rPr sz="3200" spc="-10" dirty="0">
                <a:latin typeface="Calibri"/>
                <a:cs typeface="Calibri"/>
              </a:rPr>
              <a:t>membrane </a:t>
            </a:r>
            <a:r>
              <a:rPr sz="3200" spc="-5" dirty="0">
                <a:latin typeface="Calibri"/>
                <a:cs typeface="Calibri"/>
              </a:rPr>
              <a:t>plasmique </a:t>
            </a:r>
            <a:r>
              <a:rPr sz="3200" dirty="0">
                <a:latin typeface="Calibri"/>
                <a:cs typeface="Calibri"/>
              </a:rPr>
              <a:t>de </a:t>
            </a:r>
            <a:r>
              <a:rPr sz="3200" spc="-10" dirty="0">
                <a:latin typeface="Calibri"/>
                <a:cs typeface="Calibri"/>
              </a:rPr>
              <a:t>nombreuses  </a:t>
            </a:r>
            <a:r>
              <a:rPr sz="3200" dirty="0">
                <a:latin typeface="Calibri"/>
                <a:cs typeface="Calibri"/>
              </a:rPr>
              <a:t>cellules </a:t>
            </a:r>
            <a:r>
              <a:rPr sz="3200" spc="-15" dirty="0">
                <a:latin typeface="Calibri"/>
                <a:cs typeface="Calibri"/>
              </a:rPr>
              <a:t>présente </a:t>
            </a:r>
            <a:r>
              <a:rPr sz="3200" spc="-5" dirty="0">
                <a:latin typeface="Calibri"/>
                <a:cs typeface="Calibri"/>
              </a:rPr>
              <a:t>des </a:t>
            </a:r>
            <a:r>
              <a:rPr sz="3200" spc="-20" dirty="0">
                <a:latin typeface="Calibri"/>
                <a:cs typeface="Calibri"/>
              </a:rPr>
              <a:t>récepteurs </a:t>
            </a:r>
            <a:r>
              <a:rPr sz="3200" spc="-5" dirty="0">
                <a:latin typeface="Calibri"/>
                <a:cs typeface="Calibri"/>
              </a:rPr>
              <a:t>spécifiques  pour </a:t>
            </a:r>
            <a:r>
              <a:rPr sz="3200" dirty="0">
                <a:latin typeface="Calibri"/>
                <a:cs typeface="Calibri"/>
              </a:rPr>
              <a:t>chacun </a:t>
            </a:r>
            <a:r>
              <a:rPr sz="3200" spc="-5" dirty="0">
                <a:latin typeface="Calibri"/>
                <a:cs typeface="Calibri"/>
              </a:rPr>
              <a:t>des </a:t>
            </a:r>
            <a:r>
              <a:rPr sz="3200" spc="-10" dirty="0">
                <a:latin typeface="Calibri"/>
                <a:cs typeface="Calibri"/>
              </a:rPr>
              <a:t>constituants </a:t>
            </a:r>
            <a:r>
              <a:rPr sz="3200" spc="-5" dirty="0">
                <a:latin typeface="Calibri"/>
                <a:cs typeface="Calibri"/>
              </a:rPr>
              <a:t>de </a:t>
            </a:r>
            <a:r>
              <a:rPr sz="3200" dirty="0">
                <a:latin typeface="Calibri"/>
                <a:cs typeface="Calibri"/>
              </a:rPr>
              <a:t>la lame  </a:t>
            </a:r>
            <a:r>
              <a:rPr sz="3200" spc="-5" dirty="0">
                <a:latin typeface="Calibri"/>
                <a:cs typeface="Calibri"/>
              </a:rPr>
              <a:t>basale. </a:t>
            </a:r>
            <a:endParaRPr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705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105409" indent="0">
              <a:lnSpc>
                <a:spcPts val="2014"/>
              </a:lnSpc>
              <a:buNone/>
            </a:pPr>
            <a:r>
              <a:rPr lang="fr-FR" spc="-5" dirty="0" smtClean="0"/>
              <a:t>Dans </a:t>
            </a:r>
            <a:r>
              <a:rPr lang="fr-FR" dirty="0" smtClean="0"/>
              <a:t>les </a:t>
            </a:r>
            <a:r>
              <a:rPr lang="fr-FR" spc="-5" dirty="0" smtClean="0"/>
              <a:t>tissus adultes, </a:t>
            </a:r>
            <a:r>
              <a:rPr lang="fr-FR" dirty="0" smtClean="0"/>
              <a:t>la lame </a:t>
            </a:r>
            <a:r>
              <a:rPr lang="fr-FR" spc="-5" dirty="0" smtClean="0"/>
              <a:t>basale </a:t>
            </a:r>
            <a:r>
              <a:rPr lang="fr-FR" spc="-10" dirty="0" smtClean="0"/>
              <a:t>est </a:t>
            </a:r>
            <a:r>
              <a:rPr lang="fr-FR" spc="-5" dirty="0" smtClean="0"/>
              <a:t>située</a:t>
            </a:r>
            <a:r>
              <a:rPr lang="fr-FR" spc="-65" dirty="0" smtClean="0"/>
              <a:t> </a:t>
            </a:r>
            <a:r>
              <a:rPr lang="fr-FR" dirty="0" smtClean="0"/>
              <a:t>à </a:t>
            </a:r>
            <a:r>
              <a:rPr lang="fr-FR" spc="-10" dirty="0" smtClean="0"/>
              <a:t>l’interface </a:t>
            </a:r>
            <a:r>
              <a:rPr lang="fr-FR" spc="-15" dirty="0" smtClean="0"/>
              <a:t>entre </a:t>
            </a:r>
            <a:r>
              <a:rPr lang="fr-FR" dirty="0" smtClean="0"/>
              <a:t>des </a:t>
            </a:r>
            <a:r>
              <a:rPr lang="fr-FR" spc="-5" dirty="0" smtClean="0"/>
              <a:t>tissus non vascularisés </a:t>
            </a:r>
            <a:r>
              <a:rPr lang="fr-FR" spc="-10" dirty="0" smtClean="0"/>
              <a:t>(comme </a:t>
            </a:r>
            <a:r>
              <a:rPr lang="fr-FR" dirty="0" smtClean="0"/>
              <a:t>les  épithéliums)et le tissu </a:t>
            </a:r>
            <a:r>
              <a:rPr lang="fr-FR" spc="-10" dirty="0" smtClean="0"/>
              <a:t>conjonctif </a:t>
            </a:r>
            <a:r>
              <a:rPr lang="fr-FR" spc="-5" dirty="0" smtClean="0"/>
              <a:t>vascularisé. Elle joue </a:t>
            </a:r>
            <a:r>
              <a:rPr lang="fr-FR" dirty="0" smtClean="0"/>
              <a:t>le </a:t>
            </a:r>
            <a:r>
              <a:rPr lang="fr-FR" spc="-15" dirty="0" smtClean="0"/>
              <a:t>rôle </a:t>
            </a:r>
            <a:r>
              <a:rPr lang="fr-FR" spc="-5" dirty="0" smtClean="0"/>
              <a:t>de  </a:t>
            </a:r>
            <a:r>
              <a:rPr lang="fr-FR" spc="-10" dirty="0" smtClean="0"/>
              <a:t>filtre </a:t>
            </a:r>
            <a:r>
              <a:rPr lang="fr-FR" dirty="0" smtClean="0"/>
              <a:t>en </a:t>
            </a:r>
            <a:r>
              <a:rPr lang="fr-FR" spc="-15" dirty="0" smtClean="0"/>
              <a:t>contrôlant </a:t>
            </a:r>
            <a:r>
              <a:rPr lang="fr-FR" spc="-25" dirty="0" smtClean="0"/>
              <a:t>l’apport </a:t>
            </a:r>
            <a:r>
              <a:rPr lang="fr-FR" dirty="0" smtClean="0"/>
              <a:t>à </a:t>
            </a:r>
            <a:r>
              <a:rPr lang="fr-FR" spc="-5" dirty="0" smtClean="0"/>
              <a:t>partir des vaisseaux sanguins du  </a:t>
            </a:r>
            <a:r>
              <a:rPr lang="fr-FR" spc="-30" dirty="0" smtClean="0"/>
              <a:t>TC </a:t>
            </a:r>
            <a:r>
              <a:rPr lang="fr-FR" dirty="0" smtClean="0"/>
              <a:t>des </a:t>
            </a:r>
            <a:r>
              <a:rPr lang="fr-FR" spc="-5" dirty="0" smtClean="0"/>
              <a:t>molécules nécessaires </a:t>
            </a:r>
            <a:r>
              <a:rPr lang="fr-FR" dirty="0" smtClean="0"/>
              <a:t>au </a:t>
            </a:r>
            <a:r>
              <a:rPr lang="fr-FR" spc="-10" dirty="0" smtClean="0"/>
              <a:t>fonctionnement </a:t>
            </a:r>
            <a:r>
              <a:rPr lang="fr-FR" spc="-5" dirty="0" smtClean="0"/>
              <a:t>des </a:t>
            </a:r>
            <a:r>
              <a:rPr lang="fr-FR" dirty="0" smtClean="0"/>
              <a:t>cellules  épithéliales.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424" y="2314663"/>
            <a:ext cx="3420152" cy="3097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879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065" marR="5080" indent="0">
              <a:lnSpc>
                <a:spcPct val="100000"/>
              </a:lnSpc>
              <a:buNone/>
              <a:tabLst>
                <a:tab pos="613410" algn="l"/>
                <a:tab pos="3261995" algn="l"/>
                <a:tab pos="4442460" algn="l"/>
              </a:tabLst>
            </a:pPr>
            <a:endParaRPr lang="fr-FR" b="1" spc="-5" dirty="0">
              <a:cs typeface="Calibri"/>
            </a:endParaRPr>
          </a:p>
          <a:p>
            <a:pPr marL="12065" marR="5080" indent="0">
              <a:lnSpc>
                <a:spcPct val="100000"/>
              </a:lnSpc>
              <a:buNone/>
              <a:tabLst>
                <a:tab pos="613410" algn="l"/>
                <a:tab pos="3261995" algn="l"/>
                <a:tab pos="4442460" algn="l"/>
              </a:tabLst>
            </a:pPr>
            <a:r>
              <a:rPr lang="fr-FR" spc="-10" dirty="0" smtClean="0">
                <a:cs typeface="Calibri"/>
              </a:rPr>
              <a:t>Les deux derniers composants forment avec l’eau ainsi que d’autres molécules dissoutes comme les sels minéraux, </a:t>
            </a:r>
            <a:r>
              <a:rPr lang="fr-FR" b="1" spc="-10" dirty="0" smtClean="0">
                <a:cs typeface="Calibri"/>
              </a:rPr>
              <a:t>la substance fondamentale.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994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7544" y="1844824"/>
            <a:ext cx="4038600" cy="3960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pc="-5" dirty="0">
                <a:cs typeface="Calibri"/>
              </a:rPr>
              <a:t>- </a:t>
            </a:r>
            <a:r>
              <a:rPr lang="fr-FR" b="1" spc="-5" dirty="0">
                <a:cs typeface="Calibri"/>
              </a:rPr>
              <a:t>une </a:t>
            </a:r>
            <a:r>
              <a:rPr lang="fr-FR" b="1" spc="-10" dirty="0">
                <a:cs typeface="Calibri"/>
              </a:rPr>
              <a:t>structure </a:t>
            </a:r>
            <a:r>
              <a:rPr lang="fr-FR" b="1" spc="-5" dirty="0">
                <a:cs typeface="Calibri"/>
              </a:rPr>
              <a:t>désignée sous </a:t>
            </a:r>
            <a:r>
              <a:rPr lang="fr-FR" b="1" dirty="0">
                <a:cs typeface="Calibri"/>
              </a:rPr>
              <a:t>le </a:t>
            </a:r>
            <a:r>
              <a:rPr lang="fr-FR" b="1" spc="-5" dirty="0">
                <a:cs typeface="Calibri"/>
              </a:rPr>
              <a:t>nom  de</a:t>
            </a:r>
            <a:r>
              <a:rPr lang="fr-FR" b="1" dirty="0">
                <a:cs typeface="Calibri"/>
              </a:rPr>
              <a:t> </a:t>
            </a:r>
            <a:r>
              <a:rPr lang="fr-FR" b="1" dirty="0">
                <a:solidFill>
                  <a:srgbClr val="00B050"/>
                </a:solidFill>
                <a:cs typeface="Calibri"/>
              </a:rPr>
              <a:t>lame basale</a:t>
            </a:r>
            <a:r>
              <a:rPr lang="fr-FR" dirty="0">
                <a:cs typeface="Calibri"/>
              </a:rPr>
              <a:t>, </a:t>
            </a:r>
            <a:r>
              <a:rPr lang="fr-FR" spc="-15" dirty="0">
                <a:cs typeface="Calibri"/>
              </a:rPr>
              <a:t>rencontrée </a:t>
            </a:r>
            <a:r>
              <a:rPr lang="fr-FR" spc="-5" dirty="0">
                <a:cs typeface="Calibri"/>
              </a:rPr>
              <a:t>sous</a:t>
            </a:r>
            <a:r>
              <a:rPr lang="fr-FR" spc="-95" dirty="0">
                <a:cs typeface="Calibri"/>
              </a:rPr>
              <a:t> </a:t>
            </a:r>
            <a:r>
              <a:rPr lang="fr-FR" dirty="0">
                <a:cs typeface="Calibri"/>
              </a:rPr>
              <a:t>la</a:t>
            </a:r>
            <a:r>
              <a:rPr lang="fr-FR" spc="-20" dirty="0">
                <a:cs typeface="Calibri"/>
              </a:rPr>
              <a:t> </a:t>
            </a:r>
            <a:r>
              <a:rPr lang="fr-FR" spc="-15" dirty="0">
                <a:cs typeface="Calibri"/>
              </a:rPr>
              <a:t>face </a:t>
            </a:r>
            <a:r>
              <a:rPr lang="fr-FR" dirty="0">
                <a:cs typeface="Calibri"/>
              </a:rPr>
              <a:t> </a:t>
            </a:r>
            <a:r>
              <a:rPr lang="fr-FR" spc="-5" dirty="0">
                <a:cs typeface="Calibri"/>
              </a:rPr>
              <a:t>basale des </a:t>
            </a:r>
            <a:r>
              <a:rPr lang="fr-FR" dirty="0">
                <a:cs typeface="Calibri"/>
              </a:rPr>
              <a:t>cellules </a:t>
            </a:r>
            <a:r>
              <a:rPr lang="fr-FR" spc="-5" dirty="0">
                <a:cs typeface="Calibri"/>
              </a:rPr>
              <a:t>épithéliales, </a:t>
            </a:r>
            <a:r>
              <a:rPr lang="fr-FR" spc="-10" dirty="0">
                <a:cs typeface="Calibri"/>
              </a:rPr>
              <a:t>autour </a:t>
            </a:r>
            <a:r>
              <a:rPr lang="fr-FR" spc="-5" dirty="0">
                <a:cs typeface="Calibri"/>
              </a:rPr>
              <a:t>des  </a:t>
            </a:r>
            <a:r>
              <a:rPr lang="fr-FR" dirty="0">
                <a:cs typeface="Calibri"/>
              </a:rPr>
              <a:t>cellules </a:t>
            </a:r>
            <a:r>
              <a:rPr lang="fr-FR" spc="-5" dirty="0">
                <a:cs typeface="Calibri"/>
              </a:rPr>
              <a:t>musculaires</a:t>
            </a:r>
            <a:r>
              <a:rPr lang="fr-FR" spc="-5" dirty="0" smtClean="0">
                <a:cs typeface="Calibri"/>
              </a:rPr>
              <a:t>, des </a:t>
            </a:r>
            <a:r>
              <a:rPr lang="fr-FR" dirty="0">
                <a:cs typeface="Calibri"/>
              </a:rPr>
              <a:t>cellules </a:t>
            </a:r>
            <a:r>
              <a:rPr lang="fr-FR" spc="-5" dirty="0">
                <a:cs typeface="Calibri"/>
              </a:rPr>
              <a:t>adipeuses,  </a:t>
            </a:r>
            <a:r>
              <a:rPr lang="fr-FR" spc="-10" dirty="0">
                <a:cs typeface="Calibri"/>
              </a:rPr>
              <a:t>autour </a:t>
            </a:r>
            <a:r>
              <a:rPr lang="fr-FR" spc="-5" dirty="0">
                <a:cs typeface="Calibri"/>
              </a:rPr>
              <a:t>des </a:t>
            </a:r>
            <a:r>
              <a:rPr lang="fr-FR" spc="-10" dirty="0">
                <a:cs typeface="Calibri"/>
              </a:rPr>
              <a:t>nerfs. 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4"/>
          <a:stretch/>
        </p:blipFill>
        <p:spPr bwMode="auto">
          <a:xfrm>
            <a:off x="4825262" y="620688"/>
            <a:ext cx="3168352" cy="2632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1" r="10585" b="7423"/>
          <a:stretch/>
        </p:blipFill>
        <p:spPr bwMode="auto">
          <a:xfrm>
            <a:off x="4716016" y="3573017"/>
            <a:ext cx="4085484" cy="260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858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Les </a:t>
            </a:r>
            <a:r>
              <a:rPr lang="fr-FR" sz="3200" b="1" spc="-15" dirty="0" smtClean="0">
                <a:solidFill>
                  <a:srgbClr val="FF0000"/>
                </a:solidFill>
                <a:latin typeface="Times New Roman"/>
                <a:cs typeface="Times New Roman"/>
              </a:rPr>
              <a:t>fibres </a:t>
            </a:r>
            <a:r>
              <a:rPr lang="fr-FR" sz="3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de </a:t>
            </a:r>
            <a:r>
              <a:rPr lang="fr-FR" sz="3200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collagène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551723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dirty="0" smtClean="0">
                <a:latin typeface="+mj-lt"/>
                <a:cs typeface="Times New Roman" pitchFamily="18" charset="0"/>
              </a:rPr>
              <a:t>Le collagène est une protéine  extracellulaire organisée </a:t>
            </a:r>
            <a:r>
              <a:rPr lang="fr-FR" dirty="0" smtClean="0">
                <a:latin typeface="+mj-lt"/>
                <a:cs typeface="Times New Roman" pitchFamily="18" charset="0"/>
              </a:rPr>
              <a:t>en fibres  insolubles très résistantes aux forces de traction, synthétisée par des types cellulaires variés : fibroblastes du derme, </a:t>
            </a:r>
            <a:r>
              <a:rPr lang="fr-FR" dirty="0" err="1" smtClean="0">
                <a:latin typeface="+mj-lt"/>
                <a:cs typeface="Times New Roman" pitchFamily="18" charset="0"/>
              </a:rPr>
              <a:t>chondrocytes</a:t>
            </a:r>
            <a:r>
              <a:rPr lang="fr-FR" dirty="0" smtClean="0">
                <a:latin typeface="+mj-lt"/>
                <a:cs typeface="Times New Roman" pitchFamily="18" charset="0"/>
              </a:rPr>
              <a:t> du  cartilage, ….etc</a:t>
            </a:r>
            <a:r>
              <a:rPr lang="fr-FR" spc="-20" dirty="0" smtClean="0">
                <a:cs typeface="Calibri"/>
              </a:rPr>
              <a:t>. </a:t>
            </a:r>
            <a:r>
              <a:rPr lang="fr-FR" dirty="0" smtClean="0">
                <a:latin typeface="+mj-lt"/>
                <a:cs typeface="Times New Roman" pitchFamily="18" charset="0"/>
              </a:rPr>
              <a:t>Les molécules de  collagène sont regroupées en 12 familles: collagène de type I,II,III</a:t>
            </a:r>
            <a:r>
              <a:rPr lang="fr-FR" dirty="0">
                <a:latin typeface="+mj-lt"/>
                <a:cs typeface="Times New Roman" pitchFamily="18" charset="0"/>
              </a:rPr>
              <a:t>,</a:t>
            </a:r>
            <a:r>
              <a:rPr lang="fr-FR" spc="-130" dirty="0">
                <a:latin typeface="+mj-lt"/>
                <a:cs typeface="Times New Roman" pitchFamily="18" charset="0"/>
              </a:rPr>
              <a:t> </a:t>
            </a:r>
            <a:r>
              <a:rPr lang="fr-FR" spc="-135" dirty="0">
                <a:latin typeface="+mj-lt"/>
                <a:cs typeface="Times New Roman" pitchFamily="18" charset="0"/>
              </a:rPr>
              <a:t>IV,  </a:t>
            </a:r>
            <a:r>
              <a:rPr lang="fr-FR" spc="-204" dirty="0">
                <a:latin typeface="+mj-lt"/>
                <a:cs typeface="Times New Roman" pitchFamily="18" charset="0"/>
              </a:rPr>
              <a:t>V, </a:t>
            </a:r>
            <a:r>
              <a:rPr lang="fr-FR" dirty="0">
                <a:latin typeface="+mj-lt"/>
                <a:cs typeface="Times New Roman" pitchFamily="18" charset="0"/>
              </a:rPr>
              <a:t>VI, VII... Chaque catégorie cellulaire  </a:t>
            </a:r>
            <a:r>
              <a:rPr lang="fr-FR" dirty="0" smtClean="0">
                <a:latin typeface="+mj-lt"/>
                <a:cs typeface="Times New Roman" pitchFamily="18" charset="0"/>
              </a:rPr>
              <a:t>produit préférentiellement </a:t>
            </a:r>
            <a:r>
              <a:rPr lang="fr-FR" dirty="0">
                <a:latin typeface="+mj-lt"/>
                <a:cs typeface="Times New Roman" pitchFamily="18" charset="0"/>
              </a:rPr>
              <a:t>un ou plusieurs  types de</a:t>
            </a:r>
            <a:r>
              <a:rPr lang="fr-FR" spc="-55" dirty="0">
                <a:latin typeface="+mj-lt"/>
                <a:cs typeface="Times New Roman" pitchFamily="18" charset="0"/>
              </a:rPr>
              <a:t> </a:t>
            </a:r>
            <a:r>
              <a:rPr lang="fr-FR" dirty="0" smtClean="0">
                <a:latin typeface="+mj-lt"/>
                <a:cs typeface="Times New Roman" pitchFamily="18" charset="0"/>
              </a:rPr>
              <a:t>collagène.</a:t>
            </a:r>
            <a:r>
              <a:rPr lang="fr-FR" spc="-20" dirty="0">
                <a:cs typeface="Calibri"/>
              </a:rPr>
              <a:t> Le </a:t>
            </a:r>
            <a:r>
              <a:rPr lang="fr-FR" spc="-10" dirty="0">
                <a:cs typeface="Calibri"/>
              </a:rPr>
              <a:t>collagène </a:t>
            </a:r>
            <a:r>
              <a:rPr lang="fr-FR" spc="-5" dirty="0">
                <a:cs typeface="Calibri"/>
              </a:rPr>
              <a:t>de type </a:t>
            </a:r>
            <a:r>
              <a:rPr lang="fr-FR" dirty="0">
                <a:cs typeface="Calibri"/>
              </a:rPr>
              <a:t>I </a:t>
            </a:r>
            <a:r>
              <a:rPr lang="fr-FR" spc="-20" dirty="0">
                <a:cs typeface="Calibri"/>
              </a:rPr>
              <a:t>est </a:t>
            </a:r>
            <a:r>
              <a:rPr lang="fr-FR" spc="-10" dirty="0">
                <a:cs typeface="Calibri"/>
              </a:rPr>
              <a:t>le plus  </a:t>
            </a:r>
            <a:r>
              <a:rPr lang="fr-FR" spc="-5" dirty="0">
                <a:cs typeface="Calibri"/>
              </a:rPr>
              <a:t>abondant </a:t>
            </a:r>
            <a:r>
              <a:rPr lang="fr-FR" spc="-10" dirty="0">
                <a:cs typeface="Calibri"/>
              </a:rPr>
              <a:t>et </a:t>
            </a:r>
            <a:r>
              <a:rPr lang="fr-FR" spc="-15" dirty="0">
                <a:cs typeface="Calibri"/>
              </a:rPr>
              <a:t>ubiquitaire. </a:t>
            </a:r>
            <a:r>
              <a:rPr lang="fr-FR" spc="-5" dirty="0">
                <a:cs typeface="Calibri"/>
              </a:rPr>
              <a:t>Le </a:t>
            </a:r>
            <a:r>
              <a:rPr lang="fr-FR" spc="-10" dirty="0">
                <a:cs typeface="Calibri"/>
              </a:rPr>
              <a:t>collagène </a:t>
            </a:r>
            <a:r>
              <a:rPr lang="fr-FR" spc="-5" dirty="0">
                <a:cs typeface="Calibri"/>
              </a:rPr>
              <a:t>de </a:t>
            </a:r>
            <a:r>
              <a:rPr lang="fr-FR" dirty="0">
                <a:cs typeface="Calibri"/>
              </a:rPr>
              <a:t>type IV  </a:t>
            </a:r>
            <a:r>
              <a:rPr lang="fr-FR" spc="-15" dirty="0">
                <a:cs typeface="Calibri"/>
              </a:rPr>
              <a:t>est </a:t>
            </a:r>
            <a:r>
              <a:rPr lang="fr-FR" spc="-20" dirty="0">
                <a:cs typeface="Calibri"/>
              </a:rPr>
              <a:t>rencontré </a:t>
            </a:r>
            <a:r>
              <a:rPr lang="fr-FR" spc="-10" dirty="0">
                <a:cs typeface="Calibri"/>
              </a:rPr>
              <a:t>uniquement </a:t>
            </a:r>
            <a:r>
              <a:rPr lang="fr-FR" spc="-5" dirty="0">
                <a:cs typeface="Calibri"/>
              </a:rPr>
              <a:t>dans les </a:t>
            </a:r>
            <a:r>
              <a:rPr lang="fr-FR" dirty="0">
                <a:cs typeface="Calibri"/>
              </a:rPr>
              <a:t>lames</a:t>
            </a:r>
            <a:r>
              <a:rPr lang="fr-FR" spc="-35" dirty="0">
                <a:cs typeface="Calibri"/>
              </a:rPr>
              <a:t> </a:t>
            </a:r>
            <a:r>
              <a:rPr lang="fr-FR" spc="-5" dirty="0">
                <a:cs typeface="Calibri"/>
              </a:rPr>
              <a:t>basales.</a:t>
            </a:r>
            <a:endParaRPr lang="fr-FR" dirty="0">
              <a:cs typeface="Times New Roman" pitchFamily="18" charset="0"/>
            </a:endParaRPr>
          </a:p>
          <a:p>
            <a:pPr marL="0" indent="0">
              <a:buNone/>
            </a:pPr>
            <a:endParaRPr lang="fr-FR" dirty="0" smtClean="0">
              <a:latin typeface="+mj-lt"/>
              <a:cs typeface="Times New Roman" pitchFamily="18" charset="0"/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817" y="2595103"/>
            <a:ext cx="3749365" cy="2536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306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fr-FR" b="1" dirty="0" smtClean="0">
              <a:solidFill>
                <a:srgbClr val="7030A0"/>
              </a:solidFill>
              <a:cs typeface="Calibri"/>
            </a:endParaRPr>
          </a:p>
          <a:p>
            <a:pPr marL="0" indent="0">
              <a:buNone/>
            </a:pPr>
            <a:r>
              <a:rPr lang="fr-FR" b="1" dirty="0" smtClean="0">
                <a:solidFill>
                  <a:srgbClr val="7030A0"/>
                </a:solidFill>
                <a:cs typeface="Calibri"/>
              </a:rPr>
              <a:t>Le </a:t>
            </a:r>
            <a:r>
              <a:rPr lang="fr-FR" b="1" spc="-5" dirty="0">
                <a:solidFill>
                  <a:srgbClr val="7030A0"/>
                </a:solidFill>
                <a:cs typeface="Calibri"/>
              </a:rPr>
              <a:t>modèle </a:t>
            </a:r>
            <a:r>
              <a:rPr lang="fr-FR" b="1" dirty="0">
                <a:solidFill>
                  <a:srgbClr val="7030A0"/>
                </a:solidFill>
                <a:cs typeface="Calibri"/>
              </a:rPr>
              <a:t>décrit </a:t>
            </a:r>
            <a:r>
              <a:rPr lang="fr-FR" b="1" spc="-15" dirty="0">
                <a:solidFill>
                  <a:srgbClr val="7030A0"/>
                </a:solidFill>
                <a:cs typeface="Calibri"/>
              </a:rPr>
              <a:t>est </a:t>
            </a:r>
            <a:r>
              <a:rPr lang="fr-FR" b="1" dirty="0">
                <a:solidFill>
                  <a:srgbClr val="7030A0"/>
                </a:solidFill>
                <a:cs typeface="Calibri"/>
              </a:rPr>
              <a:t>le </a:t>
            </a:r>
            <a:r>
              <a:rPr lang="fr-FR" b="1" spc="-5" dirty="0">
                <a:solidFill>
                  <a:srgbClr val="7030A0"/>
                </a:solidFill>
                <a:cs typeface="Calibri"/>
              </a:rPr>
              <a:t>collagène </a:t>
            </a:r>
            <a:r>
              <a:rPr lang="fr-FR" b="1" dirty="0">
                <a:solidFill>
                  <a:srgbClr val="7030A0"/>
                </a:solidFill>
                <a:cs typeface="Calibri"/>
              </a:rPr>
              <a:t>de type I</a:t>
            </a:r>
            <a:r>
              <a:rPr lang="fr-FR" b="1" dirty="0">
                <a:solidFill>
                  <a:srgbClr val="D99593"/>
                </a:solidFill>
                <a:cs typeface="Calibri"/>
              </a:rPr>
              <a:t>: </a:t>
            </a:r>
            <a:r>
              <a:rPr lang="fr-FR" spc="-5" dirty="0">
                <a:cs typeface="Calibri"/>
              </a:rPr>
              <a:t>En  </a:t>
            </a:r>
            <a:r>
              <a:rPr lang="fr-FR" spc="-10" dirty="0">
                <a:cs typeface="Calibri"/>
              </a:rPr>
              <a:t>microscopie </a:t>
            </a:r>
            <a:r>
              <a:rPr lang="fr-FR" spc="-5" dirty="0">
                <a:cs typeface="Calibri"/>
              </a:rPr>
              <a:t>optique, </a:t>
            </a:r>
            <a:r>
              <a:rPr lang="fr-FR" dirty="0">
                <a:cs typeface="Calibri"/>
              </a:rPr>
              <a:t>les </a:t>
            </a:r>
            <a:r>
              <a:rPr lang="fr-FR" spc="-10" dirty="0">
                <a:cs typeface="Calibri"/>
              </a:rPr>
              <a:t>fibres de </a:t>
            </a:r>
            <a:r>
              <a:rPr lang="fr-FR" spc="-5" dirty="0">
                <a:cs typeface="Calibri"/>
              </a:rPr>
              <a:t>collagène  se </a:t>
            </a:r>
            <a:r>
              <a:rPr lang="fr-FR" spc="-15" dirty="0">
                <a:cs typeface="Calibri"/>
              </a:rPr>
              <a:t>présentent </a:t>
            </a:r>
            <a:r>
              <a:rPr lang="fr-FR" spc="-5" dirty="0">
                <a:cs typeface="Calibri"/>
              </a:rPr>
              <a:t>sous </a:t>
            </a:r>
            <a:r>
              <a:rPr lang="fr-FR" spc="-20" dirty="0">
                <a:cs typeface="Calibri"/>
              </a:rPr>
              <a:t>forme </a:t>
            </a:r>
            <a:r>
              <a:rPr lang="fr-FR" spc="-5" dirty="0">
                <a:cs typeface="Calibri"/>
              </a:rPr>
              <a:t>de </a:t>
            </a:r>
            <a:r>
              <a:rPr lang="fr-FR" spc="-10" dirty="0">
                <a:cs typeface="Calibri"/>
              </a:rPr>
              <a:t>faisceaux</a:t>
            </a:r>
            <a:r>
              <a:rPr lang="fr-FR" spc="35" dirty="0">
                <a:cs typeface="Calibri"/>
              </a:rPr>
              <a:t> </a:t>
            </a:r>
            <a:r>
              <a:rPr lang="fr-FR" dirty="0">
                <a:cs typeface="Calibri"/>
              </a:rPr>
              <a:t>épais.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817" y="2595103"/>
            <a:ext cx="3749365" cy="2536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810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En microscopie électronique en  transmission chaque fibre de  collagène est constituée de  plusieurs fibrilles présentant une  striation transversale</a:t>
            </a:r>
          </a:p>
          <a:p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3140968"/>
            <a:ext cx="3888432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45" t="25205" b="53930"/>
          <a:stretch/>
        </p:blipFill>
        <p:spPr bwMode="auto">
          <a:xfrm>
            <a:off x="4593771" y="1484785"/>
            <a:ext cx="3674276" cy="1454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26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12065" marR="594995" indent="0">
              <a:lnSpc>
                <a:spcPct val="100000"/>
              </a:lnSpc>
              <a:buNone/>
            </a:pPr>
            <a:r>
              <a:rPr lang="fr-FR" spc="-50" dirty="0">
                <a:cs typeface="Calibri"/>
              </a:rPr>
              <a:t>L’unité </a:t>
            </a:r>
            <a:r>
              <a:rPr lang="fr-FR" spc="-10" dirty="0">
                <a:cs typeface="Calibri"/>
              </a:rPr>
              <a:t>élémentaire </a:t>
            </a:r>
            <a:r>
              <a:rPr lang="fr-FR" spc="-5" dirty="0">
                <a:cs typeface="Calibri"/>
              </a:rPr>
              <a:t>de </a:t>
            </a:r>
            <a:r>
              <a:rPr lang="fr-FR" dirty="0">
                <a:cs typeface="Calibri"/>
              </a:rPr>
              <a:t>la </a:t>
            </a:r>
            <a:r>
              <a:rPr lang="fr-FR" spc="-10" dirty="0">
                <a:cs typeface="Calibri"/>
              </a:rPr>
              <a:t>fibrille </a:t>
            </a:r>
            <a:r>
              <a:rPr lang="fr-FR" spc="-15" dirty="0">
                <a:cs typeface="Calibri"/>
              </a:rPr>
              <a:t>est </a:t>
            </a:r>
            <a:r>
              <a:rPr lang="fr-FR" spc="-15" dirty="0" smtClean="0">
                <a:cs typeface="Calibri"/>
              </a:rPr>
              <a:t> le </a:t>
            </a:r>
            <a:r>
              <a:rPr lang="fr-FR" spc="-15" dirty="0" err="1" smtClean="0">
                <a:cs typeface="Calibri"/>
              </a:rPr>
              <a:t>pro</a:t>
            </a:r>
            <a:r>
              <a:rPr lang="fr-FR" spc="-10" dirty="0" err="1" smtClean="0">
                <a:cs typeface="Calibri"/>
              </a:rPr>
              <a:t>collagène</a:t>
            </a:r>
            <a:r>
              <a:rPr lang="fr-FR" spc="-10" dirty="0" smtClean="0">
                <a:cs typeface="Calibri"/>
              </a:rPr>
              <a:t> constitué </a:t>
            </a:r>
            <a:r>
              <a:rPr lang="fr-FR" spc="-5" dirty="0">
                <a:cs typeface="Calibri"/>
              </a:rPr>
              <a:t>par  </a:t>
            </a:r>
            <a:r>
              <a:rPr lang="fr-FR" spc="-20" dirty="0">
                <a:cs typeface="Calibri"/>
              </a:rPr>
              <a:t>l’association </a:t>
            </a:r>
            <a:r>
              <a:rPr lang="fr-FR" dirty="0">
                <a:cs typeface="Calibri"/>
              </a:rPr>
              <a:t>en </a:t>
            </a:r>
            <a:r>
              <a:rPr lang="fr-FR" spc="-5" dirty="0">
                <a:cs typeface="Calibri"/>
              </a:rPr>
              <a:t>super-hélice de </a:t>
            </a:r>
            <a:r>
              <a:rPr lang="fr-FR" dirty="0">
                <a:cs typeface="Calibri"/>
              </a:rPr>
              <a:t>3 </a:t>
            </a:r>
            <a:r>
              <a:rPr lang="fr-FR" spc="-5" dirty="0">
                <a:cs typeface="Calibri"/>
              </a:rPr>
              <a:t>chaines  </a:t>
            </a:r>
            <a:r>
              <a:rPr lang="fr-FR" spc="-10" dirty="0">
                <a:cs typeface="Calibri"/>
              </a:rPr>
              <a:t>polypeptidiques </a:t>
            </a:r>
            <a:r>
              <a:rPr lang="fr-FR" spc="-15" dirty="0" err="1">
                <a:cs typeface="Calibri"/>
              </a:rPr>
              <a:t>glycosylées</a:t>
            </a:r>
            <a:r>
              <a:rPr lang="fr-FR" spc="-15" dirty="0">
                <a:cs typeface="Calibri"/>
              </a:rPr>
              <a:t> </a:t>
            </a:r>
            <a:r>
              <a:rPr lang="fr-FR" spc="-5" dirty="0">
                <a:cs typeface="Calibri"/>
              </a:rPr>
              <a:t>appelées</a:t>
            </a:r>
            <a:r>
              <a:rPr lang="fr-FR" spc="60" dirty="0">
                <a:cs typeface="Calibri"/>
              </a:rPr>
              <a:t> </a:t>
            </a:r>
            <a:r>
              <a:rPr lang="fr-FR" spc="-5" dirty="0" smtClean="0">
                <a:cs typeface="Calibri"/>
              </a:rPr>
              <a:t>chaines alpha(</a:t>
            </a:r>
            <a:r>
              <a:rPr lang="fr-FR" spc="-5" dirty="0" smtClean="0">
                <a:latin typeface="Times New Roman"/>
                <a:cs typeface="Times New Roman"/>
              </a:rPr>
              <a:t>α</a:t>
            </a:r>
            <a:r>
              <a:rPr lang="fr-FR" spc="-5" dirty="0">
                <a:cs typeface="Calibri"/>
              </a:rPr>
              <a:t>) </a:t>
            </a:r>
            <a:r>
              <a:rPr lang="fr-FR" spc="-5" dirty="0" smtClean="0">
                <a:cs typeface="Calibri"/>
              </a:rPr>
              <a:t>. </a:t>
            </a:r>
            <a:r>
              <a:rPr lang="fr-FR" spc="-5" dirty="0" smtClean="0">
                <a:cs typeface="Calibri"/>
              </a:rPr>
              <a:t>Chaque</a:t>
            </a:r>
            <a:r>
              <a:rPr lang="fr-FR" spc="-15" dirty="0" smtClean="0">
                <a:cs typeface="Calibri"/>
              </a:rPr>
              <a:t> </a:t>
            </a:r>
            <a:r>
              <a:rPr lang="fr-FR" dirty="0" smtClean="0">
                <a:cs typeface="Calibri"/>
              </a:rPr>
              <a:t>chaine </a:t>
            </a:r>
            <a:r>
              <a:rPr lang="fr-FR" spc="-20" dirty="0" smtClean="0">
                <a:cs typeface="Calibri"/>
              </a:rPr>
              <a:t>contient </a:t>
            </a:r>
            <a:r>
              <a:rPr lang="fr-FR" spc="-5" dirty="0" smtClean="0">
                <a:cs typeface="Calibri"/>
              </a:rPr>
              <a:t>des </a:t>
            </a:r>
            <a:r>
              <a:rPr lang="fr-FR" spc="-10" dirty="0">
                <a:cs typeface="Calibri"/>
              </a:rPr>
              <a:t>séquences répétitives </a:t>
            </a:r>
            <a:r>
              <a:rPr lang="fr-FR" spc="-75" dirty="0">
                <a:cs typeface="Calibri"/>
              </a:rPr>
              <a:t>d’AA. </a:t>
            </a:r>
            <a:endParaRPr lang="fr-FR" dirty="0">
              <a:cs typeface="Calibri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340768"/>
            <a:ext cx="468052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587" y="3993502"/>
            <a:ext cx="2846387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152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spc="-5" dirty="0">
                <a:cs typeface="Calibri"/>
              </a:rPr>
              <a:t>La </a:t>
            </a:r>
            <a:r>
              <a:rPr lang="fr-FR" spc="-10" dirty="0">
                <a:cs typeface="Calibri"/>
              </a:rPr>
              <a:t>striation </a:t>
            </a:r>
            <a:r>
              <a:rPr lang="fr-FR" spc="-20" dirty="0">
                <a:cs typeface="Calibri"/>
              </a:rPr>
              <a:t>transversale </a:t>
            </a:r>
            <a:r>
              <a:rPr lang="fr-FR" spc="-5" dirty="0">
                <a:cs typeface="Calibri"/>
              </a:rPr>
              <a:t>observée </a:t>
            </a:r>
            <a:r>
              <a:rPr lang="fr-FR" dirty="0">
                <a:cs typeface="Calibri"/>
              </a:rPr>
              <a:t>en </a:t>
            </a:r>
            <a:r>
              <a:rPr lang="fr-FR" spc="-5" dirty="0">
                <a:cs typeface="Calibri"/>
              </a:rPr>
              <a:t>MET </a:t>
            </a:r>
            <a:r>
              <a:rPr lang="fr-FR" spc="-10" dirty="0">
                <a:cs typeface="Calibri"/>
              </a:rPr>
              <a:t>est  </a:t>
            </a:r>
            <a:r>
              <a:rPr lang="fr-FR" spc="-5" dirty="0">
                <a:cs typeface="Calibri"/>
              </a:rPr>
              <a:t>due </a:t>
            </a:r>
            <a:r>
              <a:rPr lang="fr-FR" dirty="0">
                <a:cs typeface="Calibri"/>
              </a:rPr>
              <a:t>à la </a:t>
            </a:r>
            <a:r>
              <a:rPr lang="fr-FR" spc="-5" dirty="0">
                <a:cs typeface="Calibri"/>
              </a:rPr>
              <a:t>présence de </a:t>
            </a:r>
            <a:r>
              <a:rPr lang="fr-FR" dirty="0">
                <a:cs typeface="Calibri"/>
              </a:rPr>
              <a:t>ces </a:t>
            </a:r>
            <a:r>
              <a:rPr lang="fr-FR" spc="-5" dirty="0">
                <a:cs typeface="Calibri"/>
              </a:rPr>
              <a:t>séquences </a:t>
            </a:r>
            <a:r>
              <a:rPr lang="fr-FR" spc="-10" dirty="0">
                <a:cs typeface="Calibri"/>
              </a:rPr>
              <a:t>répétitives  et surtout </a:t>
            </a:r>
            <a:r>
              <a:rPr lang="fr-FR" dirty="0">
                <a:cs typeface="Calibri"/>
              </a:rPr>
              <a:t>le </a:t>
            </a:r>
            <a:r>
              <a:rPr lang="fr-FR" spc="-20" dirty="0">
                <a:cs typeface="Calibri"/>
              </a:rPr>
              <a:t>fait </a:t>
            </a:r>
            <a:r>
              <a:rPr lang="fr-FR" spc="-5" dirty="0">
                <a:cs typeface="Calibri"/>
              </a:rPr>
              <a:t>que </a:t>
            </a:r>
            <a:r>
              <a:rPr lang="fr-FR" dirty="0">
                <a:cs typeface="Calibri"/>
              </a:rPr>
              <a:t>les molécules </a:t>
            </a:r>
            <a:r>
              <a:rPr lang="fr-FR" spc="-10" dirty="0">
                <a:cs typeface="Calibri"/>
              </a:rPr>
              <a:t>de  collagène sont </a:t>
            </a:r>
            <a:r>
              <a:rPr lang="fr-FR" spc="-5" dirty="0">
                <a:cs typeface="Calibri"/>
              </a:rPr>
              <a:t>juxtaposées </a:t>
            </a:r>
            <a:r>
              <a:rPr lang="fr-FR" spc="-20" dirty="0">
                <a:cs typeface="Calibri"/>
              </a:rPr>
              <a:t>avec </a:t>
            </a:r>
            <a:r>
              <a:rPr lang="fr-FR" spc="-5" dirty="0">
                <a:cs typeface="Calibri"/>
              </a:rPr>
              <a:t>un décalage  de </a:t>
            </a:r>
            <a:r>
              <a:rPr lang="fr-FR" dirty="0">
                <a:cs typeface="Calibri"/>
              </a:rPr>
              <a:t>¼ </a:t>
            </a:r>
            <a:r>
              <a:rPr lang="fr-FR" spc="-15" dirty="0">
                <a:cs typeface="Calibri"/>
              </a:rPr>
              <a:t>environ </a:t>
            </a:r>
            <a:r>
              <a:rPr lang="fr-FR" spc="-5" dirty="0">
                <a:cs typeface="Calibri"/>
              </a:rPr>
              <a:t>de </a:t>
            </a:r>
            <a:r>
              <a:rPr lang="fr-FR" dirty="0">
                <a:cs typeface="Calibri"/>
              </a:rPr>
              <a:t>leur</a:t>
            </a:r>
            <a:r>
              <a:rPr lang="fr-FR" spc="-55" dirty="0">
                <a:cs typeface="Calibri"/>
              </a:rPr>
              <a:t> </a:t>
            </a:r>
            <a:r>
              <a:rPr lang="fr-FR" spc="-40" dirty="0">
                <a:cs typeface="Calibri"/>
              </a:rPr>
              <a:t>longueur</a:t>
            </a:r>
            <a:r>
              <a:rPr lang="fr-FR" spc="-40" dirty="0" smtClean="0">
                <a:cs typeface="Calibri"/>
              </a:rPr>
              <a:t>.</a:t>
            </a:r>
            <a:r>
              <a:rPr lang="fr-FR" spc="-5" dirty="0">
                <a:cs typeface="Calibri"/>
              </a:rPr>
              <a:t> </a:t>
            </a:r>
            <a:endParaRPr lang="fr-FR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0072" y="1628800"/>
            <a:ext cx="284724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773" y="4321175"/>
            <a:ext cx="3749675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109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8157</TotalTime>
  <Words>963</Words>
  <Application>Microsoft Office PowerPoint</Application>
  <PresentationFormat>Affichage à l'écran (4:3)</PresentationFormat>
  <Paragraphs>59</Paragraphs>
  <Slides>25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Thème Office</vt:lpstr>
      <vt:lpstr>LA MATRICE EXTRACELLULAIRE</vt:lpstr>
      <vt:lpstr>Définition </vt:lpstr>
      <vt:lpstr>Présentation PowerPoint</vt:lpstr>
      <vt:lpstr>Présentation PowerPoint</vt:lpstr>
      <vt:lpstr>Les fibres de collagène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Fibres élastiques</vt:lpstr>
      <vt:lpstr>Présentation PowerPoint</vt:lpstr>
      <vt:lpstr>Présentation PowerPoint</vt:lpstr>
      <vt:lpstr>Glycoprotéines </vt:lpstr>
      <vt:lpstr>Présentation PowerPoint</vt:lpstr>
      <vt:lpstr> </vt:lpstr>
      <vt:lpstr>Présentation PowerPoint</vt:lpstr>
      <vt:lpstr>Présentation PowerPoint</vt:lpstr>
      <vt:lpstr>Les polysaccharides</vt:lpstr>
      <vt:lpstr>Présentation PowerPoint</vt:lpstr>
      <vt:lpstr>La lame basale 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Lina</dc:creator>
  <cp:lastModifiedBy>EM</cp:lastModifiedBy>
  <cp:revision>128</cp:revision>
  <dcterms:created xsi:type="dcterms:W3CDTF">2017-12-16T07:22:34Z</dcterms:created>
  <dcterms:modified xsi:type="dcterms:W3CDTF">2021-02-17T00:32:27Z</dcterms:modified>
</cp:coreProperties>
</file>