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56" r:id="rId2"/>
    <p:sldId id="257" r:id="rId3"/>
    <p:sldId id="327" r:id="rId4"/>
    <p:sldId id="328" r:id="rId5"/>
    <p:sldId id="329" r:id="rId6"/>
    <p:sldId id="326" r:id="rId7"/>
    <p:sldId id="330" r:id="rId8"/>
    <p:sldId id="259" r:id="rId9"/>
    <p:sldId id="262" r:id="rId10"/>
    <p:sldId id="309" r:id="rId11"/>
    <p:sldId id="260" r:id="rId12"/>
    <p:sldId id="324" r:id="rId13"/>
    <p:sldId id="325" r:id="rId14"/>
    <p:sldId id="331" r:id="rId15"/>
    <p:sldId id="306" r:id="rId16"/>
    <p:sldId id="265" r:id="rId17"/>
    <p:sldId id="289" r:id="rId18"/>
    <p:sldId id="317" r:id="rId19"/>
    <p:sldId id="266" r:id="rId20"/>
    <p:sldId id="267" r:id="rId21"/>
    <p:sldId id="268" r:id="rId22"/>
    <p:sldId id="269" r:id="rId23"/>
    <p:sldId id="270" r:id="rId24"/>
    <p:sldId id="272" r:id="rId25"/>
    <p:sldId id="274" r:id="rId26"/>
    <p:sldId id="332" r:id="rId27"/>
    <p:sldId id="277" r:id="rId28"/>
    <p:sldId id="278" r:id="rId29"/>
    <p:sldId id="279" r:id="rId30"/>
    <p:sldId id="295" r:id="rId31"/>
    <p:sldId id="280" r:id="rId32"/>
    <p:sldId id="283" r:id="rId33"/>
    <p:sldId id="333" r:id="rId34"/>
    <p:sldId id="281" r:id="rId35"/>
    <p:sldId id="282" r:id="rId36"/>
    <p:sldId id="284" r:id="rId37"/>
    <p:sldId id="285" r:id="rId38"/>
    <p:sldId id="286" r:id="rId39"/>
    <p:sldId id="287" r:id="rId40"/>
    <p:sldId id="294" r:id="rId41"/>
    <p:sldId id="311" r:id="rId42"/>
    <p:sldId id="312" r:id="rId43"/>
    <p:sldId id="296" r:id="rId44"/>
    <p:sldId id="298" r:id="rId45"/>
    <p:sldId id="322" r:id="rId46"/>
    <p:sldId id="301" r:id="rId47"/>
    <p:sldId id="321" r:id="rId48"/>
    <p:sldId id="300" r:id="rId49"/>
    <p:sldId id="302"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5" autoAdjust="0"/>
    <p:restoredTop sz="94580" autoAdjust="0"/>
  </p:normalViewPr>
  <p:slideViewPr>
    <p:cSldViewPr>
      <p:cViewPr varScale="1">
        <p:scale>
          <a:sx n="72" d="100"/>
          <a:sy n="72" d="100"/>
        </p:scale>
        <p:origin x="1266" y="54"/>
      </p:cViewPr>
      <p:guideLst>
        <p:guide orient="horz" pos="2160"/>
        <p:guide pos="2880"/>
      </p:guideLst>
    </p:cSldViewPr>
  </p:slideViewPr>
  <p:outlineViewPr>
    <p:cViewPr>
      <p:scale>
        <a:sx n="33" d="100"/>
        <a:sy n="33" d="100"/>
      </p:scale>
      <p:origin x="0" y="3492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0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AB8316-E698-4F27-9F79-7A5B66481AC2}" type="datetimeFigureOut">
              <a:rPr lang="fr-FR" smtClean="0"/>
              <a:pPr/>
              <a:t>31/03/2021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77EDF0-E162-4778-BE4F-AD0C7A7CFC80}" type="slidenum">
              <a:rPr lang="fr-FR" smtClean="0"/>
              <a:pPr/>
              <a:t>‹N°›</a:t>
            </a:fld>
            <a:endParaRPr lang="fr-FR"/>
          </a:p>
        </p:txBody>
      </p:sp>
    </p:spTree>
    <p:extLst>
      <p:ext uri="{BB962C8B-B14F-4D97-AF65-F5344CB8AC3E}">
        <p14:creationId xmlns:p14="http://schemas.microsoft.com/office/powerpoint/2010/main" val="1608089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277EDF0-E162-4778-BE4F-AD0C7A7CFC80}" type="slidenum">
              <a:rPr lang="fr-FR" smtClean="0"/>
              <a:pPr/>
              <a:t>9</a:t>
            </a:fld>
            <a:endParaRPr lang="fr-FR"/>
          </a:p>
        </p:txBody>
      </p:sp>
    </p:spTree>
    <p:extLst>
      <p:ext uri="{BB962C8B-B14F-4D97-AF65-F5344CB8AC3E}">
        <p14:creationId xmlns:p14="http://schemas.microsoft.com/office/powerpoint/2010/main" val="323035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277EDF0-E162-4778-BE4F-AD0C7A7CFC80}" type="slidenum">
              <a:rPr lang="fr-FR" smtClean="0"/>
              <a:pPr/>
              <a:t>10</a:t>
            </a:fld>
            <a:endParaRPr lang="fr-FR"/>
          </a:p>
        </p:txBody>
      </p:sp>
    </p:spTree>
    <p:extLst>
      <p:ext uri="{BB962C8B-B14F-4D97-AF65-F5344CB8AC3E}">
        <p14:creationId xmlns:p14="http://schemas.microsoft.com/office/powerpoint/2010/main" val="417751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277EDF0-E162-4778-BE4F-AD0C7A7CFC80}" type="slidenum">
              <a:rPr lang="fr-FR" smtClean="0"/>
              <a:pPr/>
              <a:t>16</a:t>
            </a:fld>
            <a:endParaRPr lang="fr-FR"/>
          </a:p>
        </p:txBody>
      </p:sp>
    </p:spTree>
    <p:extLst>
      <p:ext uri="{BB962C8B-B14F-4D97-AF65-F5344CB8AC3E}">
        <p14:creationId xmlns:p14="http://schemas.microsoft.com/office/powerpoint/2010/main" val="49480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277EDF0-E162-4778-BE4F-AD0C7A7CFC80}" type="slidenum">
              <a:rPr lang="fr-FR" smtClean="0"/>
              <a:pPr/>
              <a:t>27</a:t>
            </a:fld>
            <a:endParaRPr lang="fr-FR" dirty="0"/>
          </a:p>
        </p:txBody>
      </p:sp>
    </p:spTree>
    <p:extLst>
      <p:ext uri="{BB962C8B-B14F-4D97-AF65-F5344CB8AC3E}">
        <p14:creationId xmlns:p14="http://schemas.microsoft.com/office/powerpoint/2010/main" val="3694211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277EDF0-E162-4778-BE4F-AD0C7A7CFC80}" type="slidenum">
              <a:rPr lang="fr-FR" smtClean="0"/>
              <a:pPr/>
              <a:t>39</a:t>
            </a:fld>
            <a:endParaRPr lang="fr-FR"/>
          </a:p>
        </p:txBody>
      </p:sp>
    </p:spTree>
    <p:extLst>
      <p:ext uri="{BB962C8B-B14F-4D97-AF65-F5344CB8AC3E}">
        <p14:creationId xmlns:p14="http://schemas.microsoft.com/office/powerpoint/2010/main" val="1656618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51F756A-59FD-4463-B64C-10A8E82BFE87}" type="datetimeFigureOut">
              <a:rPr lang="fr-FR" smtClean="0"/>
              <a:pPr/>
              <a:t>31/03/2021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BC553D-A6CB-4EA9-8979-C0FC3AC37879}" type="slidenum">
              <a:rPr lang="fr-FR" smtClean="0"/>
              <a:pPr/>
              <a:t>‹N°›</a:t>
            </a:fld>
            <a:endParaRPr lang="fr-FR"/>
          </a:p>
        </p:txBody>
      </p:sp>
    </p:spTree>
    <p:extLst>
      <p:ext uri="{BB962C8B-B14F-4D97-AF65-F5344CB8AC3E}">
        <p14:creationId xmlns:p14="http://schemas.microsoft.com/office/powerpoint/2010/main" val="23390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51F756A-59FD-4463-B64C-10A8E82BFE87}" type="datetimeFigureOut">
              <a:rPr lang="fr-FR" smtClean="0"/>
              <a:pPr/>
              <a:t>31/03/2021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BC553D-A6CB-4EA9-8979-C0FC3AC37879}" type="slidenum">
              <a:rPr lang="fr-FR" smtClean="0"/>
              <a:pPr/>
              <a:t>‹N°›</a:t>
            </a:fld>
            <a:endParaRPr lang="fr-FR"/>
          </a:p>
        </p:txBody>
      </p:sp>
    </p:spTree>
    <p:extLst>
      <p:ext uri="{BB962C8B-B14F-4D97-AF65-F5344CB8AC3E}">
        <p14:creationId xmlns:p14="http://schemas.microsoft.com/office/powerpoint/2010/main" val="37118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51F756A-59FD-4463-B64C-10A8E82BFE87}" type="datetimeFigureOut">
              <a:rPr lang="fr-FR" smtClean="0"/>
              <a:pPr/>
              <a:t>31/03/2021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BC553D-A6CB-4EA9-8979-C0FC3AC37879}" type="slidenum">
              <a:rPr lang="fr-FR" smtClean="0"/>
              <a:pPr/>
              <a:t>‹N°›</a:t>
            </a:fld>
            <a:endParaRPr lang="fr-FR"/>
          </a:p>
        </p:txBody>
      </p:sp>
    </p:spTree>
    <p:extLst>
      <p:ext uri="{BB962C8B-B14F-4D97-AF65-F5344CB8AC3E}">
        <p14:creationId xmlns:p14="http://schemas.microsoft.com/office/powerpoint/2010/main" val="312619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51F756A-59FD-4463-B64C-10A8E82BFE87}" type="datetimeFigureOut">
              <a:rPr lang="fr-FR" smtClean="0"/>
              <a:pPr/>
              <a:t>31/03/2021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BC553D-A6CB-4EA9-8979-C0FC3AC37879}" type="slidenum">
              <a:rPr lang="fr-FR" smtClean="0"/>
              <a:pPr/>
              <a:t>‹N°›</a:t>
            </a:fld>
            <a:endParaRPr lang="fr-FR"/>
          </a:p>
        </p:txBody>
      </p:sp>
    </p:spTree>
    <p:extLst>
      <p:ext uri="{BB962C8B-B14F-4D97-AF65-F5344CB8AC3E}">
        <p14:creationId xmlns:p14="http://schemas.microsoft.com/office/powerpoint/2010/main" val="2061537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51F756A-59FD-4463-B64C-10A8E82BFE87}" type="datetimeFigureOut">
              <a:rPr lang="fr-FR" smtClean="0"/>
              <a:pPr/>
              <a:t>31/03/2021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BC553D-A6CB-4EA9-8979-C0FC3AC37879}" type="slidenum">
              <a:rPr lang="fr-FR" smtClean="0"/>
              <a:pPr/>
              <a:t>‹N°›</a:t>
            </a:fld>
            <a:endParaRPr lang="fr-FR"/>
          </a:p>
        </p:txBody>
      </p:sp>
    </p:spTree>
    <p:extLst>
      <p:ext uri="{BB962C8B-B14F-4D97-AF65-F5344CB8AC3E}">
        <p14:creationId xmlns:p14="http://schemas.microsoft.com/office/powerpoint/2010/main" val="289781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51F756A-59FD-4463-B64C-10A8E82BFE87}" type="datetimeFigureOut">
              <a:rPr lang="fr-FR" smtClean="0"/>
              <a:pPr/>
              <a:t>31/03/2021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BC553D-A6CB-4EA9-8979-C0FC3AC37879}" type="slidenum">
              <a:rPr lang="fr-FR" smtClean="0"/>
              <a:pPr/>
              <a:t>‹N°›</a:t>
            </a:fld>
            <a:endParaRPr lang="fr-FR"/>
          </a:p>
        </p:txBody>
      </p:sp>
    </p:spTree>
    <p:extLst>
      <p:ext uri="{BB962C8B-B14F-4D97-AF65-F5344CB8AC3E}">
        <p14:creationId xmlns:p14="http://schemas.microsoft.com/office/powerpoint/2010/main" val="90528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51F756A-59FD-4463-B64C-10A8E82BFE87}" type="datetimeFigureOut">
              <a:rPr lang="fr-FR" smtClean="0"/>
              <a:pPr/>
              <a:t>31/03/2021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BC553D-A6CB-4EA9-8979-C0FC3AC37879}" type="slidenum">
              <a:rPr lang="fr-FR" smtClean="0"/>
              <a:pPr/>
              <a:t>‹N°›</a:t>
            </a:fld>
            <a:endParaRPr lang="fr-FR"/>
          </a:p>
        </p:txBody>
      </p:sp>
    </p:spTree>
    <p:extLst>
      <p:ext uri="{BB962C8B-B14F-4D97-AF65-F5344CB8AC3E}">
        <p14:creationId xmlns:p14="http://schemas.microsoft.com/office/powerpoint/2010/main" val="155675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51F756A-59FD-4463-B64C-10A8E82BFE87}" type="datetimeFigureOut">
              <a:rPr lang="fr-FR" smtClean="0"/>
              <a:pPr/>
              <a:t>31/03/2021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BC553D-A6CB-4EA9-8979-C0FC3AC37879}" type="slidenum">
              <a:rPr lang="fr-FR" smtClean="0"/>
              <a:pPr/>
              <a:t>‹N°›</a:t>
            </a:fld>
            <a:endParaRPr lang="fr-FR"/>
          </a:p>
        </p:txBody>
      </p:sp>
    </p:spTree>
    <p:extLst>
      <p:ext uri="{BB962C8B-B14F-4D97-AF65-F5344CB8AC3E}">
        <p14:creationId xmlns:p14="http://schemas.microsoft.com/office/powerpoint/2010/main" val="216634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51F756A-59FD-4463-B64C-10A8E82BFE87}" type="datetimeFigureOut">
              <a:rPr lang="fr-FR" smtClean="0"/>
              <a:pPr/>
              <a:t>31/03/2021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BC553D-A6CB-4EA9-8979-C0FC3AC37879}" type="slidenum">
              <a:rPr lang="fr-FR" smtClean="0"/>
              <a:pPr/>
              <a:t>‹N°›</a:t>
            </a:fld>
            <a:endParaRPr lang="fr-FR"/>
          </a:p>
        </p:txBody>
      </p:sp>
    </p:spTree>
    <p:extLst>
      <p:ext uri="{BB962C8B-B14F-4D97-AF65-F5344CB8AC3E}">
        <p14:creationId xmlns:p14="http://schemas.microsoft.com/office/powerpoint/2010/main" val="105172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51F756A-59FD-4463-B64C-10A8E82BFE87}" type="datetimeFigureOut">
              <a:rPr lang="fr-FR" smtClean="0"/>
              <a:pPr/>
              <a:t>31/03/2021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BC553D-A6CB-4EA9-8979-C0FC3AC37879}" type="slidenum">
              <a:rPr lang="fr-FR" smtClean="0"/>
              <a:pPr/>
              <a:t>‹N°›</a:t>
            </a:fld>
            <a:endParaRPr lang="fr-FR"/>
          </a:p>
        </p:txBody>
      </p:sp>
    </p:spTree>
    <p:extLst>
      <p:ext uri="{BB962C8B-B14F-4D97-AF65-F5344CB8AC3E}">
        <p14:creationId xmlns:p14="http://schemas.microsoft.com/office/powerpoint/2010/main" val="2033319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51F756A-59FD-4463-B64C-10A8E82BFE87}" type="datetimeFigureOut">
              <a:rPr lang="fr-FR" smtClean="0"/>
              <a:pPr/>
              <a:t>31/03/2021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BC553D-A6CB-4EA9-8979-C0FC3AC37879}" type="slidenum">
              <a:rPr lang="fr-FR" smtClean="0"/>
              <a:pPr/>
              <a:t>‹N°›</a:t>
            </a:fld>
            <a:endParaRPr lang="fr-FR"/>
          </a:p>
        </p:txBody>
      </p:sp>
    </p:spTree>
    <p:extLst>
      <p:ext uri="{BB962C8B-B14F-4D97-AF65-F5344CB8AC3E}">
        <p14:creationId xmlns:p14="http://schemas.microsoft.com/office/powerpoint/2010/main" val="81088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F756A-59FD-4463-B64C-10A8E82BFE87}" type="datetimeFigureOut">
              <a:rPr lang="fr-FR" smtClean="0"/>
              <a:pPr/>
              <a:t>31/03/2021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C553D-A6CB-4EA9-8979-C0FC3AC37879}" type="slidenum">
              <a:rPr lang="fr-FR" smtClean="0"/>
              <a:pPr/>
              <a:t>‹N°›</a:t>
            </a:fld>
            <a:endParaRPr lang="fr-FR"/>
          </a:p>
        </p:txBody>
      </p:sp>
    </p:spTree>
    <p:extLst>
      <p:ext uri="{BB962C8B-B14F-4D97-AF65-F5344CB8AC3E}">
        <p14:creationId xmlns:p14="http://schemas.microsoft.com/office/powerpoint/2010/main" val="18582024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TISSUS CONJONCTIFS SPECIALISES:</a:t>
            </a:r>
            <a:endParaRPr lang="fr-FR" dirty="0"/>
          </a:p>
        </p:txBody>
      </p:sp>
      <p:sp>
        <p:nvSpPr>
          <p:cNvPr id="3" name="Sous-titre 2"/>
          <p:cNvSpPr>
            <a:spLocks noGrp="1"/>
          </p:cNvSpPr>
          <p:nvPr>
            <p:ph type="subTitle" idx="1"/>
          </p:nvPr>
        </p:nvSpPr>
        <p:spPr/>
        <p:txBody>
          <a:bodyPr/>
          <a:lstStyle/>
          <a:p>
            <a:r>
              <a:rPr lang="fr-FR" dirty="0" smtClean="0"/>
              <a:t>CARTILAGE  ET OS</a:t>
            </a:r>
            <a:endParaRPr lang="fr-FR" dirty="0"/>
          </a:p>
        </p:txBody>
      </p:sp>
    </p:spTree>
    <p:extLst>
      <p:ext uri="{BB962C8B-B14F-4D97-AF65-F5344CB8AC3E}">
        <p14:creationId xmlns:p14="http://schemas.microsoft.com/office/powerpoint/2010/main" val="3593009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8" name="Espace réservé du contenu 7"/>
          <p:cNvSpPr>
            <a:spLocks noGrp="1"/>
          </p:cNvSpPr>
          <p:nvPr>
            <p:ph sz="half" idx="1"/>
          </p:nvPr>
        </p:nvSpPr>
        <p:spPr/>
        <p:txBody>
          <a:bodyPr>
            <a:normAutofit fontScale="85000" lnSpcReduction="20000"/>
          </a:bodyPr>
          <a:lstStyle/>
          <a:p>
            <a:pPr marL="0" indent="0">
              <a:buNone/>
            </a:pPr>
            <a:r>
              <a:rPr lang="fr-FR" smtClean="0"/>
              <a:t>- </a:t>
            </a:r>
            <a:r>
              <a:rPr lang="fr-FR" b="1" smtClean="0"/>
              <a:t>Localisation</a:t>
            </a:r>
          </a:p>
          <a:p>
            <a:pPr marL="0" indent="0">
              <a:buNone/>
            </a:pPr>
            <a:r>
              <a:rPr lang="fr-FR" smtClean="0"/>
              <a:t>Le plus courant des cartilages.</a:t>
            </a:r>
          </a:p>
          <a:p>
            <a:pPr marL="0" indent="0">
              <a:buNone/>
            </a:pPr>
            <a:r>
              <a:rPr lang="fr-FR" smtClean="0"/>
              <a:t>*Chez l'adulte : surfaces articulaires, cartilages costaux, cartilages du nez, du larynx ,de la trachée et des bronches.</a:t>
            </a:r>
          </a:p>
          <a:p>
            <a:pPr marL="0" indent="0">
              <a:buNone/>
            </a:pPr>
            <a:r>
              <a:rPr lang="fr-FR" smtClean="0"/>
              <a:t>*Chez le fœtus : il forme l'essentiel du squelette avant l'ossification.</a:t>
            </a:r>
          </a:p>
          <a:p>
            <a:pPr marL="0" indent="0">
              <a:buNone/>
            </a:pPr>
            <a:r>
              <a:rPr lang="fr-FR" smtClean="0"/>
              <a:t>*Chez l’enfant on le trouve pour former les cartilages de conjugaison permettant la croissance en longueur des os.</a:t>
            </a:r>
          </a:p>
          <a:p>
            <a:endParaRPr lang="fr-FR" dirty="0"/>
          </a:p>
        </p:txBody>
      </p:sp>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484784"/>
            <a:ext cx="310668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60183"/>
          <a:stretch/>
        </p:blipFill>
        <p:spPr bwMode="auto">
          <a:xfrm>
            <a:off x="5148063" y="3933056"/>
            <a:ext cx="2816059" cy="262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844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07504" y="1268760"/>
            <a:ext cx="4680520" cy="5589240"/>
          </a:xfrm>
        </p:spPr>
        <p:txBody>
          <a:bodyPr>
            <a:normAutofit lnSpcReduction="10000"/>
          </a:bodyPr>
          <a:lstStyle/>
          <a:p>
            <a:pPr>
              <a:buFontTx/>
              <a:buChar char="-"/>
            </a:pPr>
            <a:r>
              <a:rPr lang="fr-FR" sz="2400" b="1" dirty="0" smtClean="0"/>
              <a:t>Structure générale: </a:t>
            </a:r>
          </a:p>
          <a:p>
            <a:pPr marL="0" indent="0">
              <a:buNone/>
            </a:pPr>
            <a:r>
              <a:rPr lang="fr-FR" sz="2400" dirty="0" smtClean="0"/>
              <a:t>*La matrice extracellulaire du cartilage est </a:t>
            </a:r>
            <a:r>
              <a:rPr lang="fr-FR" sz="2400" dirty="0"/>
              <a:t>abondante, elle représente 9% de la masse cartilagineuse.  </a:t>
            </a:r>
            <a:r>
              <a:rPr lang="fr-FR" sz="2400" dirty="0" smtClean="0"/>
              <a:t>Elle apparaît dépourvue de fibres car les fibres ont le même indice de réfraction que la substance fondamentale. Il s’agit principalement de fibres de </a:t>
            </a:r>
            <a:r>
              <a:rPr lang="fr-FR" sz="2400" b="1" dirty="0" smtClean="0">
                <a:solidFill>
                  <a:srgbClr val="00B050"/>
                </a:solidFill>
              </a:rPr>
              <a:t>collagène de type II</a:t>
            </a:r>
            <a:r>
              <a:rPr lang="fr-FR" sz="2400" b="1" dirty="0" smtClean="0"/>
              <a:t>(90</a:t>
            </a:r>
            <a:r>
              <a:rPr lang="fr-FR" sz="2400" dirty="0" smtClean="0"/>
              <a:t>%) mais également de fibres  de type IX, X et XI. </a:t>
            </a:r>
            <a:r>
              <a:rPr lang="fr-FR" sz="2400" b="1" dirty="0" smtClean="0"/>
              <a:t>Pas de fibres élastiques</a:t>
            </a:r>
            <a:r>
              <a:rPr lang="fr-FR" sz="2400" dirty="0" smtClean="0"/>
              <a:t>. La Substance fondamentale est translucide et de </a:t>
            </a:r>
            <a:r>
              <a:rPr lang="fr-FR" sz="2400" b="1" dirty="0" smtClean="0"/>
              <a:t>teinte bleuâtre</a:t>
            </a:r>
            <a:r>
              <a:rPr lang="fr-FR" sz="2400" dirty="0" smtClean="0"/>
              <a:t>(à l’état frais).</a:t>
            </a:r>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85767" y="873921"/>
            <a:ext cx="4038600" cy="526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724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92500" lnSpcReduction="10000"/>
          </a:bodyPr>
          <a:lstStyle/>
          <a:p>
            <a:pPr marL="0" indent="0">
              <a:buNone/>
            </a:pPr>
            <a:r>
              <a:rPr lang="fr-FR" dirty="0" smtClean="0"/>
              <a:t>*Les </a:t>
            </a:r>
            <a:r>
              <a:rPr lang="fr-FR" dirty="0" err="1" smtClean="0"/>
              <a:t>chondrocytes</a:t>
            </a:r>
            <a:r>
              <a:rPr lang="fr-FR" dirty="0" smtClean="0"/>
              <a:t> du cartilage hyalin peuvent se diviser à l’intérieur du cartilage et la disposition des cellules filles dépend de l’axe des mitoses. Deux modes de regroupement de ces cellules :</a:t>
            </a:r>
          </a:p>
          <a:p>
            <a:pPr marL="0" indent="0">
              <a:buNone/>
            </a:pPr>
            <a:r>
              <a:rPr lang="fr-FR" dirty="0" smtClean="0"/>
              <a:t>- </a:t>
            </a:r>
            <a:r>
              <a:rPr lang="fr-FR" b="1" dirty="0" smtClean="0"/>
              <a:t>Groupement </a:t>
            </a:r>
            <a:r>
              <a:rPr lang="fr-FR" b="1" dirty="0" err="1" smtClean="0"/>
              <a:t>isogénique</a:t>
            </a:r>
            <a:r>
              <a:rPr lang="fr-FR" b="1" dirty="0" smtClean="0"/>
              <a:t> axial</a:t>
            </a:r>
            <a:r>
              <a:rPr lang="fr-FR" dirty="0" smtClean="0"/>
              <a:t> : les cellules se disposent en ligne. </a:t>
            </a:r>
            <a:endParaRPr lang="fr-FR"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27984" y="2348880"/>
            <a:ext cx="453650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5635217" y="4396462"/>
            <a:ext cx="2448272" cy="646331"/>
          </a:xfrm>
          <a:prstGeom prst="rect">
            <a:avLst/>
          </a:prstGeom>
          <a:noFill/>
        </p:spPr>
        <p:txBody>
          <a:bodyPr wrap="square" rtlCol="0">
            <a:spAutoFit/>
          </a:bodyPr>
          <a:lstStyle/>
          <a:p>
            <a:r>
              <a:rPr lang="fr-FR" dirty="0"/>
              <a:t>Groupement </a:t>
            </a:r>
            <a:r>
              <a:rPr lang="fr-FR" dirty="0" err="1" smtClean="0"/>
              <a:t>isogénique</a:t>
            </a:r>
            <a:r>
              <a:rPr lang="fr-FR" dirty="0" smtClean="0"/>
              <a:t> axial </a:t>
            </a:r>
            <a:endParaRPr lang="fr-FR" dirty="0"/>
          </a:p>
        </p:txBody>
      </p:sp>
    </p:spTree>
    <p:extLst>
      <p:ext uri="{BB962C8B-B14F-4D97-AF65-F5344CB8AC3E}">
        <p14:creationId xmlns:p14="http://schemas.microsoft.com/office/powerpoint/2010/main" val="2383956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a:bodyPr>
          <a:lstStyle/>
          <a:p>
            <a:pPr marL="0" indent="0">
              <a:buNone/>
            </a:pPr>
            <a:r>
              <a:rPr lang="fr-FR" dirty="0" smtClean="0"/>
              <a:t>- </a:t>
            </a:r>
            <a:r>
              <a:rPr lang="fr-FR" b="1" dirty="0" smtClean="0"/>
              <a:t>Groupement </a:t>
            </a:r>
            <a:r>
              <a:rPr lang="fr-FR" b="1" dirty="0" err="1" smtClean="0"/>
              <a:t>isogénique</a:t>
            </a:r>
            <a:r>
              <a:rPr lang="fr-FR" b="1" dirty="0" smtClean="0"/>
              <a:t> coronaire </a:t>
            </a:r>
            <a:r>
              <a:rPr lang="fr-FR" dirty="0" smtClean="0"/>
              <a:t>: disposition en cercle. Les cellules d’un même groupe </a:t>
            </a:r>
            <a:r>
              <a:rPr lang="fr-FR" dirty="0" err="1" smtClean="0"/>
              <a:t>isogénique</a:t>
            </a:r>
            <a:r>
              <a:rPr lang="fr-FR" dirty="0" smtClean="0"/>
              <a:t> correspondent à des clones cellulaires( c’est-à-dire provenant de la division d’une même cellule mère).</a:t>
            </a:r>
            <a:endParaRPr lang="fr-FR" dirty="0"/>
          </a:p>
          <a:p>
            <a:pPr marL="0" indent="0">
              <a:buNone/>
            </a:pPr>
            <a:endParaRPr lang="fr-FR" dirty="0" smtClean="0"/>
          </a:p>
          <a:p>
            <a:pPr marL="0" indent="0">
              <a:buNone/>
            </a:pPr>
            <a:endParaRPr lang="fr-FR"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7400" y="2780928"/>
            <a:ext cx="441660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6156176" y="4839543"/>
            <a:ext cx="2664296" cy="646331"/>
          </a:xfrm>
          <a:prstGeom prst="rect">
            <a:avLst/>
          </a:prstGeom>
          <a:noFill/>
        </p:spPr>
        <p:txBody>
          <a:bodyPr wrap="square" rtlCol="0">
            <a:spAutoFit/>
          </a:bodyPr>
          <a:lstStyle/>
          <a:p>
            <a:r>
              <a:rPr lang="fr-FR" dirty="0" smtClean="0"/>
              <a:t>Groupement </a:t>
            </a:r>
            <a:r>
              <a:rPr lang="fr-FR" dirty="0" err="1"/>
              <a:t>isogénique</a:t>
            </a:r>
            <a:r>
              <a:rPr lang="fr-FR" dirty="0"/>
              <a:t> coronaire </a:t>
            </a:r>
          </a:p>
        </p:txBody>
      </p:sp>
    </p:spTree>
    <p:extLst>
      <p:ext uri="{BB962C8B-B14F-4D97-AF65-F5344CB8AC3E}">
        <p14:creationId xmlns:p14="http://schemas.microsoft.com/office/powerpoint/2010/main" val="3084556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contenu 5"/>
          <p:cNvSpPr>
            <a:spLocks noGrp="1"/>
          </p:cNvSpPr>
          <p:nvPr>
            <p:ph idx="1"/>
          </p:nvPr>
        </p:nvSpPr>
        <p:spPr/>
        <p:txBody>
          <a:bodyPr/>
          <a:lstStyle/>
          <a:p>
            <a:pPr marL="0" indent="0">
              <a:buNone/>
            </a:pPr>
            <a:r>
              <a:rPr lang="fr-FR" dirty="0" smtClean="0"/>
              <a:t>Le </a:t>
            </a:r>
            <a:r>
              <a:rPr lang="fr-FR" dirty="0" err="1" smtClean="0"/>
              <a:t>chondrocyte</a:t>
            </a:r>
            <a:r>
              <a:rPr lang="fr-FR" dirty="0" smtClean="0"/>
              <a:t>  se nourrit par diffusion à partir du périchondre, sauf les  cartilages articulaires qui se nourrissent à partir du liquide synovial.</a:t>
            </a:r>
            <a:endParaRPr lang="fr-FR" dirty="0"/>
          </a:p>
        </p:txBody>
      </p:sp>
    </p:spTree>
    <p:extLst>
      <p:ext uri="{BB962C8B-B14F-4D97-AF65-F5344CB8AC3E}">
        <p14:creationId xmlns:p14="http://schemas.microsoft.com/office/powerpoint/2010/main" val="3904103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85000" lnSpcReduction="10000"/>
          </a:bodyPr>
          <a:lstStyle/>
          <a:p>
            <a:pPr marL="0" indent="0">
              <a:buNone/>
            </a:pPr>
            <a:r>
              <a:rPr lang="fr-FR" b="1" dirty="0" smtClean="0"/>
              <a:t>N.B. </a:t>
            </a:r>
            <a:r>
              <a:rPr lang="fr-FR" dirty="0" smtClean="0"/>
              <a:t>Le liquide synovial ou synovie est un liquide produit par la membrane synoviale ,il est visqueux, transparent ou jaune pale, composé d’acide hyaluronique, et d’un liquide interstitiel filtré du plasma. Il a pour fonction de lubrifier les articulations, d’absorber les chocs et de fournir l’oxygène et les nutriments aux </a:t>
            </a:r>
            <a:r>
              <a:rPr lang="fr-FR" dirty="0" err="1" smtClean="0"/>
              <a:t>chondrocytes</a:t>
            </a:r>
            <a:r>
              <a:rPr lang="fr-FR" dirty="0" smtClean="0"/>
              <a:t> du cartilage articulaire.</a:t>
            </a:r>
            <a:endParaRPr lang="fr-FR"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55645" y="1662335"/>
            <a:ext cx="4023709" cy="440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653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41623" y="1685499"/>
            <a:ext cx="4038600" cy="4525963"/>
          </a:xfrm>
        </p:spPr>
        <p:txBody>
          <a:bodyPr>
            <a:normAutofit fontScale="92500" lnSpcReduction="20000"/>
          </a:bodyPr>
          <a:lstStyle/>
          <a:p>
            <a:pPr marL="0" indent="0">
              <a:buNone/>
            </a:pPr>
            <a:r>
              <a:rPr lang="fr-FR" dirty="0" smtClean="0"/>
              <a:t>    </a:t>
            </a:r>
            <a:r>
              <a:rPr lang="fr-FR" b="1" dirty="0" smtClean="0"/>
              <a:t>B-LE CARTILAGE          FIBREUX</a:t>
            </a:r>
            <a:endParaRPr lang="fr-FR" b="1" dirty="0"/>
          </a:p>
          <a:p>
            <a:pPr>
              <a:buFontTx/>
              <a:buChar char="-"/>
            </a:pPr>
            <a:r>
              <a:rPr lang="fr-FR" b="1" dirty="0" smtClean="0"/>
              <a:t>Localisation: </a:t>
            </a:r>
          </a:p>
          <a:p>
            <a:pPr marL="0" indent="0">
              <a:buNone/>
            </a:pPr>
            <a:r>
              <a:rPr lang="fr-FR" dirty="0" smtClean="0"/>
              <a:t>Ce type de cartilage se trouve la ou il faut à la fois rigidité et résistance:</a:t>
            </a:r>
          </a:p>
          <a:p>
            <a:pPr marL="0" indent="0">
              <a:buNone/>
            </a:pPr>
            <a:r>
              <a:rPr lang="fr-FR" dirty="0" smtClean="0"/>
              <a:t>*Disques intervertébraux</a:t>
            </a:r>
          </a:p>
          <a:p>
            <a:pPr marL="0" indent="0">
              <a:buNone/>
            </a:pPr>
            <a:r>
              <a:rPr lang="fr-FR" dirty="0" smtClean="0"/>
              <a:t>*Symphyse pubienne</a:t>
            </a:r>
          </a:p>
          <a:p>
            <a:pPr marL="0" indent="0">
              <a:buNone/>
            </a:pPr>
            <a:r>
              <a:rPr lang="fr-FR" dirty="0" smtClean="0"/>
              <a:t>*Ménisques articulaires (genoux)</a:t>
            </a:r>
          </a:p>
          <a:p>
            <a:pPr marL="0" indent="0">
              <a:buNone/>
            </a:pPr>
            <a:r>
              <a:rPr lang="fr-FR" dirty="0" smtClean="0"/>
              <a:t>*Insertion de certains tendons(tendon d'Achille).</a:t>
            </a:r>
            <a:endParaRPr lang="fr-FR" dirty="0"/>
          </a:p>
        </p:txBody>
      </p:sp>
      <p:pic>
        <p:nvPicPr>
          <p:cNvPr id="5" name="Image 4"/>
          <p:cNvPicPr>
            <a:picLocks noChangeAspect="1"/>
          </p:cNvPicPr>
          <p:nvPr/>
        </p:nvPicPr>
        <p:blipFill>
          <a:blip r:embed="rId3"/>
          <a:stretch>
            <a:fillRect/>
          </a:stretch>
        </p:blipFill>
        <p:spPr>
          <a:xfrm>
            <a:off x="4283968" y="2132856"/>
            <a:ext cx="4316342" cy="2810500"/>
          </a:xfrm>
          <a:prstGeom prst="rect">
            <a:avLst/>
          </a:prstGeom>
        </p:spPr>
      </p:pic>
      <p:cxnSp>
        <p:nvCxnSpPr>
          <p:cNvPr id="7" name="Connecteur droit avec flèche 6"/>
          <p:cNvCxnSpPr/>
          <p:nvPr/>
        </p:nvCxnSpPr>
        <p:spPr>
          <a:xfrm flipH="1">
            <a:off x="6442139" y="1307621"/>
            <a:ext cx="1586245" cy="25897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ZoneTexte 7"/>
          <p:cNvSpPr txBox="1"/>
          <p:nvPr/>
        </p:nvSpPr>
        <p:spPr>
          <a:xfrm>
            <a:off x="6784234" y="938289"/>
            <a:ext cx="3096344" cy="369332"/>
          </a:xfrm>
          <a:prstGeom prst="rect">
            <a:avLst/>
          </a:prstGeom>
          <a:noFill/>
        </p:spPr>
        <p:txBody>
          <a:bodyPr wrap="square" rtlCol="0">
            <a:spAutoFit/>
          </a:bodyPr>
          <a:lstStyle/>
          <a:p>
            <a:r>
              <a:rPr lang="fr-FR" dirty="0"/>
              <a:t>Symphyse pubienne</a:t>
            </a:r>
          </a:p>
        </p:txBody>
      </p:sp>
    </p:spTree>
    <p:extLst>
      <p:ext uri="{BB962C8B-B14F-4D97-AF65-F5344CB8AC3E}">
        <p14:creationId xmlns:p14="http://schemas.microsoft.com/office/powerpoint/2010/main" val="3596688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92500"/>
          </a:bodyPr>
          <a:lstStyle/>
          <a:p>
            <a:pPr marL="0" indent="0">
              <a:buNone/>
            </a:pPr>
            <a:r>
              <a:rPr lang="fr-FR" dirty="0"/>
              <a:t>Les ménisques ou disques articulaires, permettent  à deux os de forme différente de s’ajuster plus étroitement l’un à l’autre. Ils contribuent également à la stabilité  de l’articulation et </a:t>
            </a:r>
            <a:r>
              <a:rPr lang="fr-FR" dirty="0" smtClean="0"/>
              <a:t>à l’acheminent du </a:t>
            </a:r>
            <a:r>
              <a:rPr lang="fr-FR" dirty="0"/>
              <a:t>liquide synovial  vers les régions  ou la friction</a:t>
            </a:r>
            <a:r>
              <a:rPr lang="fr-FR" dirty="0">
                <a:solidFill>
                  <a:srgbClr val="FFFF00"/>
                </a:solidFill>
              </a:rPr>
              <a:t> </a:t>
            </a:r>
            <a:r>
              <a:rPr lang="fr-FR" dirty="0"/>
              <a:t>est la plus forte.</a:t>
            </a:r>
          </a:p>
          <a:p>
            <a:endParaRPr lang="fr-FR"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843881"/>
            <a:ext cx="4038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268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5" name="Espace réservé du texte 4"/>
          <p:cNvSpPr>
            <a:spLocks noGrp="1"/>
          </p:cNvSpPr>
          <p:nvPr>
            <p:ph type="body" idx="1"/>
          </p:nvPr>
        </p:nvSpPr>
        <p:spPr/>
        <p:txBody>
          <a:bodyPr/>
          <a:lstStyle/>
          <a:p>
            <a:endParaRPr lang="fr-FR"/>
          </a:p>
        </p:txBody>
      </p:sp>
      <p:sp>
        <p:nvSpPr>
          <p:cNvPr id="3" name="Espace réservé du contenu 2"/>
          <p:cNvSpPr>
            <a:spLocks noGrp="1"/>
          </p:cNvSpPr>
          <p:nvPr>
            <p:ph sz="half" idx="2"/>
          </p:nvPr>
        </p:nvSpPr>
        <p:spPr/>
        <p:txBody>
          <a:bodyPr/>
          <a:lstStyle/>
          <a:p>
            <a:r>
              <a:rPr lang="fr-FR" dirty="0" smtClean="0"/>
              <a:t>Un disque intervertébral comprend un anneau de cartilage fibreux (ayant en son centre un noyau gélatineux . Ces disques contribuent ainsi à l'amortissement des chocs,</a:t>
            </a:r>
            <a:endParaRPr lang="fr-FR" dirty="0"/>
          </a:p>
        </p:txBody>
      </p:sp>
      <p:sp>
        <p:nvSpPr>
          <p:cNvPr id="6" name="Espace réservé du texte 5"/>
          <p:cNvSpPr>
            <a:spLocks noGrp="1"/>
          </p:cNvSpPr>
          <p:nvPr>
            <p:ph type="body" sz="quarter" idx="3"/>
          </p:nvPr>
        </p:nvSpPr>
        <p:spPr/>
        <p:txBody>
          <a:bodyPr/>
          <a:lstStyle/>
          <a:p>
            <a:endParaRPr lang="fr-FR"/>
          </a:p>
        </p:txBody>
      </p:sp>
      <p:pic>
        <p:nvPicPr>
          <p:cNvPr id="1026" name="Picture 2"/>
          <p:cNvPicPr>
            <a:picLocks noGrp="1" noChangeAspect="1" noChangeArrowheads="1"/>
          </p:cNvPicPr>
          <p:nvPr>
            <p:ph sz="quarter" idx="4"/>
          </p:nvPr>
        </p:nvPicPr>
        <p:blipFill>
          <a:blip r:embed="rId2"/>
          <a:stretch>
            <a:fillRect/>
          </a:stretch>
        </p:blipFill>
        <p:spPr bwMode="auto">
          <a:xfrm>
            <a:off x="4956388" y="2850519"/>
            <a:ext cx="3419048" cy="26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normAutofit fontScale="77500" lnSpcReduction="20000"/>
          </a:bodyPr>
          <a:lstStyle/>
          <a:p>
            <a:pPr>
              <a:buFontTx/>
              <a:buChar char="-"/>
            </a:pPr>
            <a:r>
              <a:rPr lang="fr-FR" b="1" dirty="0" smtClean="0"/>
              <a:t>Structure générale:</a:t>
            </a:r>
          </a:p>
          <a:p>
            <a:pPr marL="0" indent="0">
              <a:buNone/>
            </a:pPr>
            <a:r>
              <a:rPr lang="fr-FR" b="1" dirty="0" smtClean="0"/>
              <a:t> </a:t>
            </a:r>
            <a:r>
              <a:rPr lang="fr-FR" dirty="0"/>
              <a:t>*</a:t>
            </a:r>
            <a:r>
              <a:rPr lang="fr-FR" dirty="0" smtClean="0"/>
              <a:t> riche en fibres de collagène(collagène </a:t>
            </a:r>
            <a:r>
              <a:rPr lang="fr-FR" b="1" dirty="0" smtClean="0"/>
              <a:t>de type I</a:t>
            </a:r>
            <a:r>
              <a:rPr lang="fr-FR" dirty="0" smtClean="0"/>
              <a:t>) orientées selon les forces de tension(en faisceaux ou entrecroisées).Cette structure le rend très résistant aux tractions. </a:t>
            </a:r>
          </a:p>
          <a:p>
            <a:pPr marL="0" indent="0">
              <a:buNone/>
            </a:pPr>
            <a:r>
              <a:rPr lang="fr-FR" dirty="0" smtClean="0"/>
              <a:t>*Les </a:t>
            </a:r>
            <a:r>
              <a:rPr lang="fr-FR" dirty="0" err="1" smtClean="0"/>
              <a:t>chondrocytes</a:t>
            </a:r>
            <a:r>
              <a:rPr lang="fr-FR" dirty="0" smtClean="0"/>
              <a:t> ont un aspect particulier </a:t>
            </a:r>
            <a:r>
              <a:rPr lang="fr-FR" b="1" dirty="0" smtClean="0"/>
              <a:t>sont fusiformes</a:t>
            </a:r>
            <a:r>
              <a:rPr lang="fr-FR" dirty="0"/>
              <a:t>, ne comportent pas </a:t>
            </a:r>
            <a:r>
              <a:rPr lang="fr-FR" dirty="0" smtClean="0"/>
              <a:t>d’inclusions lipidiques</a:t>
            </a:r>
            <a:r>
              <a:rPr lang="fr-FR" dirty="0"/>
              <a:t>. Ces </a:t>
            </a:r>
            <a:r>
              <a:rPr lang="fr-FR" dirty="0" err="1" smtClean="0"/>
              <a:t>chondrocytes</a:t>
            </a:r>
            <a:r>
              <a:rPr lang="fr-FR" dirty="0" smtClean="0"/>
              <a:t> vont être entourés d’une zone péri-cellulaire totalement dépourvue de fibres, contenant uniquement la substance fondamentale.</a:t>
            </a:r>
          </a:p>
          <a:p>
            <a:pPr marL="0" indent="0">
              <a:buNone/>
            </a:pPr>
            <a:endParaRPr lang="fr-FR" b="1" dirty="0"/>
          </a:p>
        </p:txBody>
      </p:sp>
      <p:pic>
        <p:nvPicPr>
          <p:cNvPr id="4098"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3177" r="53064"/>
          <a:stretch/>
        </p:blipFill>
        <p:spPr bwMode="auto">
          <a:xfrm>
            <a:off x="4788024" y="0"/>
            <a:ext cx="4032448" cy="318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708920"/>
            <a:ext cx="334555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304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LE CARTILAGE</a:t>
            </a:r>
            <a:endParaRPr lang="fr-FR" dirty="0"/>
          </a:p>
        </p:txBody>
      </p:sp>
      <p:sp>
        <p:nvSpPr>
          <p:cNvPr id="3" name="Espace réservé du contenu 2"/>
          <p:cNvSpPr>
            <a:spLocks noGrp="1"/>
          </p:cNvSpPr>
          <p:nvPr>
            <p:ph idx="1"/>
          </p:nvPr>
        </p:nvSpPr>
        <p:spPr/>
        <p:txBody>
          <a:bodyPr>
            <a:normAutofit/>
          </a:bodyPr>
          <a:lstStyle/>
          <a:p>
            <a:pPr marL="0" indent="0">
              <a:buNone/>
            </a:pPr>
            <a:r>
              <a:rPr lang="fr-FR" dirty="0" smtClean="0"/>
              <a:t>                             1- </a:t>
            </a:r>
            <a:r>
              <a:rPr lang="fr-FR" b="1" dirty="0" smtClean="0"/>
              <a:t>Généralités:</a:t>
            </a:r>
          </a:p>
          <a:p>
            <a:pPr marL="0" indent="0">
              <a:buNone/>
            </a:pPr>
            <a:endParaRPr lang="fr-FR" dirty="0" smtClean="0"/>
          </a:p>
          <a:p>
            <a:pPr marL="0" indent="0">
              <a:buNone/>
            </a:pPr>
            <a:r>
              <a:rPr lang="fr-FR" dirty="0" smtClean="0"/>
              <a:t>Le cartilage ou tissu cartilagineux est avec l’os un des tissus conjonctifs durs de l’organisme, mais contrairement à l’os, la matrice extracellulaire(MEC)du cartilage n’est pas calcifiée.</a:t>
            </a:r>
            <a:r>
              <a:rPr lang="fr-FR" dirty="0"/>
              <a:t> </a:t>
            </a:r>
          </a:p>
        </p:txBody>
      </p:sp>
    </p:spTree>
    <p:extLst>
      <p:ext uri="{BB962C8B-B14F-4D97-AF65-F5344CB8AC3E}">
        <p14:creationId xmlns:p14="http://schemas.microsoft.com/office/powerpoint/2010/main" val="175286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70000" lnSpcReduction="20000"/>
          </a:bodyPr>
          <a:lstStyle/>
          <a:p>
            <a:pPr marL="0" indent="0">
              <a:buNone/>
            </a:pPr>
            <a:r>
              <a:rPr lang="fr-FR" b="1" dirty="0" smtClean="0"/>
              <a:t>C- LE CARTILAGE ÉLASTIQUE:</a:t>
            </a:r>
          </a:p>
          <a:p>
            <a:pPr>
              <a:buFontTx/>
              <a:buChar char="-"/>
            </a:pPr>
            <a:r>
              <a:rPr lang="fr-FR" b="1" dirty="0" smtClean="0"/>
              <a:t>Localisation:</a:t>
            </a:r>
          </a:p>
          <a:p>
            <a:pPr marL="0" indent="0">
              <a:buNone/>
            </a:pPr>
            <a:r>
              <a:rPr lang="fr-FR" dirty="0" smtClean="0"/>
              <a:t>Ce type de cartilage se rencontre aux endroits ou une certaine flexibilité est nécessaire comme:</a:t>
            </a:r>
            <a:endParaRPr lang="fr-FR" dirty="0"/>
          </a:p>
          <a:p>
            <a:pPr marL="0" indent="0">
              <a:buNone/>
            </a:pPr>
            <a:r>
              <a:rPr lang="fr-FR" dirty="0" smtClean="0"/>
              <a:t>pavillon de l'oreille, conduit auditif externe, épiglotte, certains cartilages du  larynx, </a:t>
            </a:r>
            <a:endParaRPr lang="fr-FR" dirty="0"/>
          </a:p>
          <a:p>
            <a:pPr marL="0" indent="0">
              <a:buNone/>
            </a:pPr>
            <a:endParaRPr lang="fr-FR" b="1" dirty="0" smtClean="0"/>
          </a:p>
          <a:p>
            <a:pPr marL="0" indent="0">
              <a:buNone/>
            </a:pPr>
            <a:r>
              <a:rPr lang="fr-FR" b="1" dirty="0" smtClean="0"/>
              <a:t>- Structure générale</a:t>
            </a:r>
            <a:r>
              <a:rPr lang="fr-FR" dirty="0" smtClean="0"/>
              <a:t>: Le cartilage élastique est riche en fibres élastiques ;contient des  fibres de collagène de type II. Ce cartilage maintient la forme d'une structure en lui conférant une grande élasticité.</a:t>
            </a:r>
          </a:p>
          <a:p>
            <a:pPr marL="0" indent="0">
              <a:buNone/>
            </a:pPr>
            <a:endParaRPr lang="fr-FR" dirty="0" smtClean="0"/>
          </a:p>
        </p:txBody>
      </p:sp>
      <p:pic>
        <p:nvPicPr>
          <p:cNvPr id="307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044706" y="2553681"/>
            <a:ext cx="3245587" cy="261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937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smtClean="0"/>
              <a:t>° assez grande densité cellulaire.</a:t>
            </a:r>
          </a:p>
          <a:p>
            <a:pPr marL="0" indent="0">
              <a:buNone/>
            </a:pPr>
            <a:r>
              <a:rPr lang="fr-FR" dirty="0"/>
              <a:t>°</a:t>
            </a:r>
            <a:r>
              <a:rPr lang="fr-FR" dirty="0" smtClean="0"/>
              <a:t>les chondrocytes contiennent de volumineuses inclusions lipidiques dont </a:t>
            </a:r>
            <a:r>
              <a:rPr lang="fr-FR" dirty="0"/>
              <a:t>les fonctions sont encore mal connue. </a:t>
            </a:r>
            <a:endParaRPr lang="fr-FR" dirty="0" smtClean="0"/>
          </a:p>
          <a:p>
            <a:pPr marL="0" indent="0">
              <a:buNone/>
            </a:pPr>
            <a:r>
              <a:rPr lang="fr-FR" dirty="0"/>
              <a:t>°</a:t>
            </a:r>
            <a:r>
              <a:rPr lang="fr-FR" dirty="0" smtClean="0"/>
              <a:t>les fibres de collagène et les fibres élastiques sont organisées en un réseau dense autour des chondrocytes.</a:t>
            </a:r>
            <a:endParaRPr lang="fr-FR" dirty="0"/>
          </a:p>
        </p:txBody>
      </p:sp>
    </p:spTree>
    <p:extLst>
      <p:ext uri="{BB962C8B-B14F-4D97-AF65-F5344CB8AC3E}">
        <p14:creationId xmlns:p14="http://schemas.microsoft.com/office/powerpoint/2010/main" val="979930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b="1" dirty="0" smtClean="0"/>
              <a:t>3- LE PÉRICHONDRE</a:t>
            </a:r>
          </a:p>
          <a:p>
            <a:pPr marL="0" indent="0">
              <a:buNone/>
            </a:pPr>
            <a:r>
              <a:rPr lang="fr-FR" dirty="0" smtClean="0"/>
              <a:t>Formation conjonctive ,enveloppe tous les cartilages sauf le cartilage articulaire. Constituée d’une couche fibreuse externe, richement vascularisée (nourricière).</a:t>
            </a:r>
            <a:r>
              <a:rPr lang="fr-FR" dirty="0"/>
              <a:t> </a:t>
            </a:r>
            <a:r>
              <a:rPr lang="fr-FR" dirty="0" smtClean="0"/>
              <a:t>Et d’une couche cellulaire interne, peu vascularisée.</a:t>
            </a:r>
          </a:p>
          <a:p>
            <a:pPr marL="0" indent="0">
              <a:buNone/>
            </a:pPr>
            <a:r>
              <a:rPr lang="fr-FR" dirty="0" smtClean="0"/>
              <a:t>De fines fibres conjonctives amarrent le périchondre au cartilage sous-jacent.</a:t>
            </a:r>
            <a:endParaRPr lang="fr-FR" dirty="0"/>
          </a:p>
        </p:txBody>
      </p:sp>
    </p:spTree>
    <p:extLst>
      <p:ext uri="{BB962C8B-B14F-4D97-AF65-F5344CB8AC3E}">
        <p14:creationId xmlns:p14="http://schemas.microsoft.com/office/powerpoint/2010/main" val="4140458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pPr marL="0" indent="0">
              <a:buNone/>
            </a:pPr>
            <a:r>
              <a:rPr lang="fr-FR" b="1" dirty="0" smtClean="0"/>
              <a:t>4- FORMATION ET CROISSANCE DU</a:t>
            </a:r>
          </a:p>
          <a:p>
            <a:pPr marL="0" indent="0">
              <a:buNone/>
            </a:pPr>
            <a:r>
              <a:rPr lang="fr-FR" b="1" dirty="0"/>
              <a:t>                     </a:t>
            </a:r>
            <a:r>
              <a:rPr lang="fr-FR" b="1" dirty="0" smtClean="0"/>
              <a:t>CARTILLAGE:</a:t>
            </a:r>
          </a:p>
          <a:p>
            <a:pPr marL="0" indent="0">
              <a:buNone/>
            </a:pPr>
            <a:r>
              <a:rPr lang="fr-FR" dirty="0" smtClean="0"/>
              <a:t>*</a:t>
            </a:r>
            <a:r>
              <a:rPr lang="fr-FR" b="1" dirty="0" smtClean="0"/>
              <a:t>Formation</a:t>
            </a:r>
            <a:r>
              <a:rPr lang="fr-FR" dirty="0" smtClean="0"/>
              <a:t>: Le cartilage se développe à partir des cellules mésenchymateuses. Dans la zone ou le cartilage se développe, les cellules mésenchymateuses se rassemblent en amas et se différentient </a:t>
            </a:r>
            <a:r>
              <a:rPr lang="fr-FR" b="1" dirty="0" smtClean="0"/>
              <a:t>en chondroblastes  </a:t>
            </a:r>
            <a:r>
              <a:rPr lang="fr-FR" dirty="0" smtClean="0"/>
              <a:t>qui vont se multiplier et secrètent la matrice puis se transforment en </a:t>
            </a:r>
            <a:r>
              <a:rPr lang="fr-FR" b="1" dirty="0" err="1" smtClean="0"/>
              <a:t>chondrocytes</a:t>
            </a:r>
            <a:r>
              <a:rPr lang="fr-FR" b="1" dirty="0" smtClean="0"/>
              <a:t>.</a:t>
            </a:r>
            <a:r>
              <a:rPr lang="fr-FR" dirty="0" smtClean="0"/>
              <a:t> </a:t>
            </a:r>
            <a:r>
              <a:rPr lang="fr-FR" dirty="0"/>
              <a:t>Le mésenchyme entourant la masse grandissante du cartilage </a:t>
            </a:r>
            <a:r>
              <a:rPr lang="fr-FR" dirty="0" smtClean="0"/>
              <a:t>forme </a:t>
            </a:r>
            <a:r>
              <a:rPr lang="fr-FR" dirty="0"/>
              <a:t>une enveloppe appelée </a:t>
            </a:r>
            <a:r>
              <a:rPr lang="fr-FR" b="1" dirty="0"/>
              <a:t>périchondre</a:t>
            </a:r>
            <a:r>
              <a:rPr lang="fr-FR" dirty="0"/>
              <a:t>. </a:t>
            </a:r>
          </a:p>
          <a:p>
            <a:pPr marL="0" indent="0">
              <a:buNone/>
            </a:pPr>
            <a:endParaRPr lang="fr-FR" dirty="0"/>
          </a:p>
        </p:txBody>
      </p:sp>
    </p:spTree>
    <p:extLst>
      <p:ext uri="{BB962C8B-B14F-4D97-AF65-F5344CB8AC3E}">
        <p14:creationId xmlns:p14="http://schemas.microsoft.com/office/powerpoint/2010/main" val="1423238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b="1" dirty="0" smtClean="0"/>
              <a:t>*La croissance du cartilage :</a:t>
            </a:r>
            <a:r>
              <a:rPr lang="fr-FR" dirty="0" smtClean="0"/>
              <a:t>se fait de deux façons:</a:t>
            </a:r>
            <a:r>
              <a:rPr lang="fr-FR" b="1" dirty="0" smtClean="0"/>
              <a:t> Croissance interstitielle et Croissance par apposition </a:t>
            </a:r>
            <a:endParaRPr lang="fr-FR" dirty="0" smtClean="0"/>
          </a:p>
          <a:p>
            <a:pPr marL="0" indent="0">
              <a:buNone/>
            </a:pPr>
            <a:r>
              <a:rPr lang="fr-FR" dirty="0"/>
              <a:t> </a:t>
            </a:r>
            <a:r>
              <a:rPr lang="fr-FR" dirty="0" smtClean="0"/>
              <a:t>   </a:t>
            </a:r>
            <a:r>
              <a:rPr lang="fr-FR" b="1" dirty="0" smtClean="0"/>
              <a:t>°Croissance interstitielle ou endogène </a:t>
            </a:r>
            <a:r>
              <a:rPr lang="fr-FR" dirty="0" smtClean="0"/>
              <a:t>: s’observe au niveau des cartilages jeunes. Les </a:t>
            </a:r>
            <a:r>
              <a:rPr lang="fr-FR" dirty="0" err="1" smtClean="0"/>
              <a:t>chondrocytes</a:t>
            </a:r>
            <a:r>
              <a:rPr lang="fr-FR" dirty="0" smtClean="0"/>
              <a:t>  jeunes qui gardent encore leur capacité de se diviser prolifèrent et forment une nouvelle matrice. </a:t>
            </a:r>
            <a:endParaRPr lang="fr-FR" dirty="0"/>
          </a:p>
        </p:txBody>
      </p:sp>
    </p:spTree>
    <p:extLst>
      <p:ext uri="{BB962C8B-B14F-4D97-AF65-F5344CB8AC3E}">
        <p14:creationId xmlns:p14="http://schemas.microsoft.com/office/powerpoint/2010/main" val="4288804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marL="0" indent="0">
              <a:buNone/>
            </a:pPr>
            <a:r>
              <a:rPr lang="fr-FR" dirty="0" smtClean="0"/>
              <a:t>  </a:t>
            </a:r>
            <a:r>
              <a:rPr lang="fr-FR" dirty="0"/>
              <a:t>°</a:t>
            </a:r>
            <a:r>
              <a:rPr lang="fr-FR" b="1" dirty="0"/>
              <a:t>Croissance par </a:t>
            </a:r>
            <a:r>
              <a:rPr lang="fr-FR" b="1" dirty="0" smtClean="0"/>
              <a:t>apposition = appositionnelle = périphérique=exogène</a:t>
            </a:r>
            <a:r>
              <a:rPr lang="fr-FR" dirty="0" smtClean="0"/>
              <a:t>: de nouvelles couches de cartilage s ’ajoutent en surface. Ce processus résulte de l’activité de la couche interne du périchondre(la couche cellulaire). Les fibroblastes les plus proches du cartilage perdent leur prolongement, prennent un aspect globuleux et deviennent des chondroblastes qui vont se multiplier et  secréter la matrice puis se différentient </a:t>
            </a:r>
            <a:r>
              <a:rPr lang="fr-FR" b="1" dirty="0" smtClean="0"/>
              <a:t>en </a:t>
            </a:r>
            <a:r>
              <a:rPr lang="fr-FR" b="1" dirty="0" err="1" smtClean="0"/>
              <a:t>chondrocytes</a:t>
            </a:r>
            <a:r>
              <a:rPr lang="fr-FR" dirty="0" smtClean="0"/>
              <a:t>.</a:t>
            </a:r>
            <a:endParaRPr lang="fr-FR" dirty="0"/>
          </a:p>
        </p:txBody>
      </p:sp>
    </p:spTree>
    <p:extLst>
      <p:ext uri="{BB962C8B-B14F-4D97-AF65-F5344CB8AC3E}">
        <p14:creationId xmlns:p14="http://schemas.microsoft.com/office/powerpoint/2010/main" val="348725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smtClean="0"/>
              <a:t>4- </a:t>
            </a:r>
            <a:r>
              <a:rPr lang="fr-FR" b="1" dirty="0" smtClean="0"/>
              <a:t>Réparation du cartilage: </a:t>
            </a:r>
            <a:r>
              <a:rPr lang="fr-FR" dirty="0" smtClean="0"/>
              <a:t>la réparation des cartilages hyalins non articulaires, fibreux et élastiques est assurée par le périchondre grâce à la couche interne qui permet le renouvellement cellulaire. Il n’existe d’ailleurs aucune pathologie liée à une usure de ces types de cartilage. Les seules anomalies connues sont des pathologies inflammatoires.</a:t>
            </a:r>
          </a:p>
          <a:p>
            <a:pPr marL="0" indent="0">
              <a:buNone/>
            </a:pPr>
            <a:r>
              <a:rPr lang="fr-FR" dirty="0" smtClean="0"/>
              <a:t>Le cartilage articulaire n’étant pas entouré de périchondre, en cas d’usure il n’y a aucun apport cellulaire. Les </a:t>
            </a:r>
            <a:r>
              <a:rPr lang="fr-FR" dirty="0" err="1" smtClean="0"/>
              <a:t>chondrocytes</a:t>
            </a:r>
            <a:r>
              <a:rPr lang="fr-FR" dirty="0" smtClean="0"/>
              <a:t> se divisent faiblement ce qui ne permet pas une cicatrisation parfaite du cartilage. Ainsi, les processus pathologiques sont particulièrement fréquents (Arthrose).</a:t>
            </a:r>
            <a:endParaRPr lang="fr-FR" dirty="0"/>
          </a:p>
        </p:txBody>
      </p:sp>
    </p:spTree>
    <p:extLst>
      <p:ext uri="{BB962C8B-B14F-4D97-AF65-F5344CB8AC3E}">
        <p14:creationId xmlns:p14="http://schemas.microsoft.com/office/powerpoint/2010/main" val="1753609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76672"/>
            <a:ext cx="8229600" cy="1143000"/>
          </a:xfrm>
        </p:spPr>
        <p:txBody>
          <a:bodyPr>
            <a:normAutofit fontScale="90000"/>
          </a:bodyPr>
          <a:lstStyle/>
          <a:p>
            <a:r>
              <a:rPr lang="fr-FR" dirty="0" smtClean="0"/>
              <a:t/>
            </a:r>
            <a:br>
              <a:rPr lang="fr-FR" dirty="0" smtClean="0"/>
            </a:br>
            <a:r>
              <a:rPr lang="fr-FR" sz="3600" b="1" dirty="0" smtClean="0"/>
              <a:t>LE TISSU OSSEUX</a:t>
            </a:r>
            <a:endParaRPr lang="fr-FR" b="1" dirty="0"/>
          </a:p>
        </p:txBody>
      </p:sp>
      <p:sp>
        <p:nvSpPr>
          <p:cNvPr id="3" name="Espace réservé du contenu 2"/>
          <p:cNvSpPr>
            <a:spLocks noGrp="1"/>
          </p:cNvSpPr>
          <p:nvPr>
            <p:ph idx="1"/>
          </p:nvPr>
        </p:nvSpPr>
        <p:spPr/>
        <p:txBody>
          <a:bodyPr>
            <a:normAutofit fontScale="77500" lnSpcReduction="20000"/>
          </a:bodyPr>
          <a:lstStyle/>
          <a:p>
            <a:pPr marL="0" indent="0">
              <a:buNone/>
            </a:pPr>
            <a:r>
              <a:rPr lang="fr-FR" b="1" dirty="0" smtClean="0"/>
              <a:t>1- DEFINITION et GENERALITES: </a:t>
            </a:r>
            <a:r>
              <a:rPr lang="fr-FR" dirty="0" smtClean="0"/>
              <a:t>l’os est une forme spécialisée de tissu conjonctif . C’est un tissu rigide, qui constitue la plus grande partie du squelette des vertébrés supérieurs</a:t>
            </a:r>
            <a:r>
              <a:rPr lang="fr-FR" dirty="0"/>
              <a:t> </a:t>
            </a:r>
            <a:r>
              <a:rPr lang="fr-FR" dirty="0" smtClean="0"/>
              <a:t>. Chez l’adulte, Le </a:t>
            </a:r>
            <a:r>
              <a:rPr lang="fr-FR" dirty="0"/>
              <a:t>tissu osseux est formé de </a:t>
            </a:r>
            <a:r>
              <a:rPr lang="fr-FR" b="1" dirty="0"/>
              <a:t>lamelles </a:t>
            </a:r>
            <a:r>
              <a:rPr lang="fr-FR" b="1" dirty="0" smtClean="0"/>
              <a:t>osseuses superposées (structure lamellaire). </a:t>
            </a:r>
            <a:r>
              <a:rPr lang="fr-FR" dirty="0"/>
              <a:t>La lamelle osseuse, l'unité du tissu osseux, est formée d'une matrice extracellulaire, comprenant une phase organique et une phase </a:t>
            </a:r>
            <a:r>
              <a:rPr lang="fr-FR" dirty="0" smtClean="0"/>
              <a:t>minérale, et de cellules.</a:t>
            </a:r>
          </a:p>
          <a:p>
            <a:pPr marL="0" indent="0">
              <a:buNone/>
            </a:pPr>
            <a:r>
              <a:rPr lang="fr-FR" dirty="0" smtClean="0"/>
              <a:t>-</a:t>
            </a:r>
            <a:r>
              <a:rPr lang="fr-FR" b="1" dirty="0" smtClean="0"/>
              <a:t>La phase organique </a:t>
            </a:r>
            <a:r>
              <a:rPr lang="fr-FR" dirty="0" smtClean="0"/>
              <a:t>est constituée principalement de fibres de collagène arrangées parallèlement.</a:t>
            </a:r>
          </a:p>
          <a:p>
            <a:pPr marL="0" indent="0">
              <a:buNone/>
            </a:pPr>
            <a:r>
              <a:rPr lang="fr-FR" dirty="0" smtClean="0"/>
              <a:t>- </a:t>
            </a:r>
            <a:r>
              <a:rPr lang="fr-FR" b="1" dirty="0" smtClean="0"/>
              <a:t>Le composant inorganique</a:t>
            </a:r>
            <a:r>
              <a:rPr lang="fr-FR" dirty="0" smtClean="0"/>
              <a:t> contient du </a:t>
            </a:r>
            <a:r>
              <a:rPr lang="fr-FR" b="1" dirty="0" smtClean="0">
                <a:solidFill>
                  <a:srgbClr val="00B050"/>
                </a:solidFill>
              </a:rPr>
              <a:t>phosphate de calcium(environ 85%)du carbonate de calcium(10%)  </a:t>
            </a:r>
            <a:r>
              <a:rPr lang="fr-FR" dirty="0" smtClean="0"/>
              <a:t>et de petites quantités de fluorures de calcium et de magnésium.</a:t>
            </a:r>
            <a:endParaRPr lang="fr-FR" dirty="0"/>
          </a:p>
        </p:txBody>
      </p:sp>
    </p:spTree>
    <p:extLst>
      <p:ext uri="{BB962C8B-B14F-4D97-AF65-F5344CB8AC3E}">
        <p14:creationId xmlns:p14="http://schemas.microsoft.com/office/powerpoint/2010/main" val="285345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marL="0" indent="0">
              <a:buNone/>
            </a:pPr>
            <a:r>
              <a:rPr lang="fr-FR" dirty="0" smtClean="0"/>
              <a:t>Ce composant inorganique représente environ les 2/3 du poids de l’os et responsable de sa rigidité et de sa dureté. Les fibres de collagène contribuent également à la force et à la résistance de l’os.</a:t>
            </a:r>
          </a:p>
          <a:p>
            <a:pPr marL="0" indent="0">
              <a:buNone/>
            </a:pPr>
            <a:r>
              <a:rPr lang="fr-FR" b="1" dirty="0" smtClean="0"/>
              <a:t>Les  fonctions de l’os sont multiples:</a:t>
            </a:r>
            <a:endParaRPr lang="fr-FR" dirty="0" smtClean="0"/>
          </a:p>
          <a:p>
            <a:pPr marL="0" indent="0">
              <a:buNone/>
            </a:pPr>
            <a:r>
              <a:rPr lang="fr-FR" dirty="0"/>
              <a:t> </a:t>
            </a:r>
            <a:r>
              <a:rPr lang="fr-FR" dirty="0" smtClean="0"/>
              <a:t> °constitue la charpente du corps et forme les pièces osseuses.</a:t>
            </a:r>
            <a:endParaRPr lang="fr-FR" dirty="0"/>
          </a:p>
        </p:txBody>
      </p:sp>
    </p:spTree>
    <p:extLst>
      <p:ext uri="{BB962C8B-B14F-4D97-AF65-F5344CB8AC3E}">
        <p14:creationId xmlns:p14="http://schemas.microsoft.com/office/powerpoint/2010/main" val="2232895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marL="0" indent="0">
              <a:buNone/>
            </a:pPr>
            <a:r>
              <a:rPr lang="fr-FR" dirty="0" smtClean="0"/>
              <a:t>    °Fonctions mécaniques.</a:t>
            </a:r>
          </a:p>
          <a:p>
            <a:pPr marL="0" indent="0">
              <a:buNone/>
            </a:pPr>
            <a:r>
              <a:rPr lang="fr-FR" dirty="0"/>
              <a:t> </a:t>
            </a:r>
            <a:r>
              <a:rPr lang="fr-FR" dirty="0" smtClean="0"/>
              <a:t>   °Fonction de protection des organes vitaux.</a:t>
            </a:r>
          </a:p>
          <a:p>
            <a:pPr marL="0" indent="0">
              <a:buNone/>
            </a:pPr>
            <a:r>
              <a:rPr lang="fr-FR" dirty="0"/>
              <a:t> </a:t>
            </a:r>
            <a:r>
              <a:rPr lang="fr-FR" dirty="0" smtClean="0"/>
              <a:t>   °Fonctions métaboliques car il constitue un stock de sels minéraux mobilisables, intervient dans les échanges de calcium, dans le métabolisme phosphocalcique.</a:t>
            </a:r>
          </a:p>
          <a:p>
            <a:pPr marL="0" indent="0">
              <a:buNone/>
            </a:pPr>
            <a:r>
              <a:rPr lang="fr-FR" dirty="0"/>
              <a:t> </a:t>
            </a:r>
            <a:r>
              <a:rPr lang="fr-FR" dirty="0" smtClean="0"/>
              <a:t>   °Hématopoïèse.</a:t>
            </a:r>
          </a:p>
          <a:p>
            <a:pPr marL="0" indent="0">
              <a:buNone/>
            </a:pPr>
            <a:r>
              <a:rPr lang="fr-FR" dirty="0"/>
              <a:t> </a:t>
            </a:r>
            <a:r>
              <a:rPr lang="fr-FR" dirty="0" smtClean="0"/>
              <a:t>     </a:t>
            </a:r>
            <a:endParaRPr lang="fr-FR" dirty="0"/>
          </a:p>
        </p:txBody>
      </p:sp>
    </p:spTree>
    <p:extLst>
      <p:ext uri="{BB962C8B-B14F-4D97-AF65-F5344CB8AC3E}">
        <p14:creationId xmlns:p14="http://schemas.microsoft.com/office/powerpoint/2010/main" val="3383732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67544" y="1556792"/>
            <a:ext cx="8229600" cy="4525963"/>
          </a:xfrm>
        </p:spPr>
        <p:txBody>
          <a:bodyPr/>
          <a:lstStyle/>
          <a:p>
            <a:pPr marL="0" indent="0">
              <a:buNone/>
            </a:pPr>
            <a:r>
              <a:rPr lang="fr-FR" dirty="0" smtClean="0"/>
              <a:t>Il est formé d’un seul type de cellules </a:t>
            </a:r>
            <a:r>
              <a:rPr lang="fr-FR" b="1" dirty="0" smtClean="0">
                <a:solidFill>
                  <a:srgbClr val="00B050"/>
                </a:solidFill>
              </a:rPr>
              <a:t>les </a:t>
            </a:r>
            <a:r>
              <a:rPr lang="fr-FR" b="1" dirty="0" err="1" smtClean="0">
                <a:solidFill>
                  <a:srgbClr val="00B050"/>
                </a:solidFill>
              </a:rPr>
              <a:t>chondrocytes</a:t>
            </a:r>
            <a:r>
              <a:rPr lang="fr-FR" b="1" dirty="0" smtClean="0">
                <a:solidFill>
                  <a:srgbClr val="00B050"/>
                </a:solidFill>
              </a:rPr>
              <a:t> </a:t>
            </a:r>
            <a:r>
              <a:rPr lang="fr-FR" dirty="0" smtClean="0"/>
              <a:t>répartis dans une MEC solide </a:t>
            </a:r>
            <a:r>
              <a:rPr lang="fr-FR" b="1" dirty="0" smtClean="0"/>
              <a:t>non</a:t>
            </a:r>
            <a:r>
              <a:rPr lang="fr-FR" dirty="0" smtClean="0"/>
              <a:t> </a:t>
            </a:r>
            <a:r>
              <a:rPr lang="fr-FR" b="1" dirty="0" smtClean="0"/>
              <a:t>vascularisée et non innervée</a:t>
            </a:r>
            <a:r>
              <a:rPr lang="fr-FR" dirty="0" smtClean="0"/>
              <a:t>. Le cartilage est entouré (en dehors des surfaces articulaires) d’une enveloppe conjonctive appelée </a:t>
            </a:r>
            <a:r>
              <a:rPr lang="fr-FR" b="1" dirty="0" smtClean="0">
                <a:solidFill>
                  <a:srgbClr val="00B050"/>
                </a:solidFill>
              </a:rPr>
              <a:t>périchondre.</a:t>
            </a:r>
            <a:endParaRPr lang="fr-FR" b="1" dirty="0">
              <a:solidFill>
                <a:srgbClr val="00B050"/>
              </a:solidFill>
            </a:endParaRPr>
          </a:p>
        </p:txBody>
      </p:sp>
    </p:spTree>
    <p:extLst>
      <p:ext uri="{BB962C8B-B14F-4D97-AF65-F5344CB8AC3E}">
        <p14:creationId xmlns:p14="http://schemas.microsoft.com/office/powerpoint/2010/main" val="3277156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a:bodyPr>
          <a:lstStyle/>
          <a:p>
            <a:r>
              <a:rPr lang="fr-FR" sz="3000" dirty="0"/>
              <a:t>Anatomiquement, on distingue trois types de pièces osseuses</a:t>
            </a:r>
            <a:r>
              <a:rPr lang="fr-FR" sz="4000" b="1" dirty="0"/>
              <a:t>: </a:t>
            </a:r>
            <a:r>
              <a:rPr lang="fr-FR" sz="2400" b="1" dirty="0"/>
              <a:t>l'os plat, l'os court et l'os long</a:t>
            </a:r>
            <a:r>
              <a:rPr lang="fr-FR" sz="4000" dirty="0"/>
              <a:t>. </a:t>
            </a:r>
            <a:endParaRPr lang="fr-FR"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9992" y="1556792"/>
            <a:ext cx="5932735"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478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b="1" dirty="0">
              <a:solidFill>
                <a:srgbClr val="00B050"/>
              </a:solidFill>
            </a:endParaRPr>
          </a:p>
        </p:txBody>
      </p:sp>
      <p:sp>
        <p:nvSpPr>
          <p:cNvPr id="6" name="Espace réservé du texte 5"/>
          <p:cNvSpPr>
            <a:spLocks noGrp="1"/>
          </p:cNvSpPr>
          <p:nvPr>
            <p:ph type="body" idx="1"/>
          </p:nvPr>
        </p:nvSpPr>
        <p:spPr/>
        <p:txBody>
          <a:bodyPr/>
          <a:lstStyle/>
          <a:p>
            <a:endParaRPr lang="fr-FR" dirty="0"/>
          </a:p>
        </p:txBody>
      </p:sp>
      <p:sp>
        <p:nvSpPr>
          <p:cNvPr id="3" name="Espace réservé du contenu 2"/>
          <p:cNvSpPr>
            <a:spLocks noGrp="1"/>
          </p:cNvSpPr>
          <p:nvPr>
            <p:ph sz="half" idx="2"/>
          </p:nvPr>
        </p:nvSpPr>
        <p:spPr>
          <a:xfrm>
            <a:off x="179512" y="2204864"/>
            <a:ext cx="4040188" cy="3951288"/>
          </a:xfrm>
        </p:spPr>
        <p:txBody>
          <a:bodyPr>
            <a:normAutofit/>
          </a:bodyPr>
          <a:lstStyle/>
          <a:p>
            <a:pPr marL="0" indent="0">
              <a:buNone/>
            </a:pPr>
            <a:r>
              <a:rPr lang="fr-FR" b="1" dirty="0" smtClean="0"/>
              <a:t>2- ELEMENTS DE STRUCTURE:</a:t>
            </a:r>
          </a:p>
          <a:p>
            <a:pPr marL="0" indent="0">
              <a:buNone/>
            </a:pPr>
            <a:r>
              <a:rPr lang="fr-FR" b="1" dirty="0" smtClean="0"/>
              <a:t>2-1-  cellules osseuses</a:t>
            </a:r>
            <a:r>
              <a:rPr lang="fr-FR" dirty="0" smtClean="0"/>
              <a:t>.</a:t>
            </a:r>
          </a:p>
          <a:p>
            <a:pPr marL="0" indent="0">
              <a:buNone/>
            </a:pPr>
            <a:r>
              <a:rPr lang="fr-FR" dirty="0" smtClean="0"/>
              <a:t>Les </a:t>
            </a:r>
            <a:r>
              <a:rPr lang="fr-FR" dirty="0" smtClean="0">
                <a:solidFill>
                  <a:schemeClr val="tx2"/>
                </a:solidFill>
              </a:rPr>
              <a:t>cellules bordantes </a:t>
            </a:r>
            <a:r>
              <a:rPr lang="fr-FR" dirty="0" smtClean="0"/>
              <a:t>,</a:t>
            </a:r>
            <a:r>
              <a:rPr lang="fr-FR" dirty="0" smtClean="0">
                <a:solidFill>
                  <a:srgbClr val="FF0000"/>
                </a:solidFill>
              </a:rPr>
              <a:t>les ostéoblastes</a:t>
            </a:r>
            <a:r>
              <a:rPr lang="fr-FR" dirty="0" smtClean="0"/>
              <a:t>, </a:t>
            </a:r>
            <a:r>
              <a:rPr lang="fr-FR" dirty="0" smtClean="0">
                <a:solidFill>
                  <a:srgbClr val="00B050"/>
                </a:solidFill>
              </a:rPr>
              <a:t>les ostéocytes </a:t>
            </a:r>
            <a:r>
              <a:rPr lang="fr-FR" dirty="0" smtClean="0"/>
              <a:t>et </a:t>
            </a:r>
            <a:r>
              <a:rPr lang="fr-FR" dirty="0" smtClean="0">
                <a:solidFill>
                  <a:schemeClr val="bg1">
                    <a:lumMod val="50000"/>
                  </a:schemeClr>
                </a:solidFill>
              </a:rPr>
              <a:t>les ostéoclastes</a:t>
            </a:r>
            <a:r>
              <a:rPr lang="fr-FR" dirty="0" smtClean="0"/>
              <a:t>.</a:t>
            </a:r>
            <a:endParaRPr lang="fr-FR" dirty="0"/>
          </a:p>
          <a:p>
            <a:pPr marL="0" indent="0">
              <a:buNone/>
            </a:pPr>
            <a:endParaRPr lang="fr-FR" b="1" dirty="0" smtClean="0"/>
          </a:p>
          <a:p>
            <a:pPr marL="0" indent="0">
              <a:buNone/>
            </a:pPr>
            <a:r>
              <a:rPr lang="fr-FR" dirty="0" smtClean="0"/>
              <a:t>.</a:t>
            </a:r>
            <a:endParaRPr lang="fr-FR" dirty="0"/>
          </a:p>
        </p:txBody>
      </p:sp>
      <p:sp>
        <p:nvSpPr>
          <p:cNvPr id="7" name="Espace réservé du texte 6"/>
          <p:cNvSpPr>
            <a:spLocks noGrp="1"/>
          </p:cNvSpPr>
          <p:nvPr>
            <p:ph type="body" sz="quarter" idx="3"/>
          </p:nvPr>
        </p:nvSpPr>
        <p:spPr/>
        <p:txBody>
          <a:bodyPr/>
          <a:lstStyle/>
          <a:p>
            <a:endParaRPr lang="fr-FR"/>
          </a:p>
        </p:txBody>
      </p:sp>
      <p:pic>
        <p:nvPicPr>
          <p:cNvPr id="8194"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3995936" y="1988840"/>
            <a:ext cx="5709984" cy="42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0645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2"/>
          </p:nvPr>
        </p:nvSpPr>
        <p:spPr>
          <a:xfrm>
            <a:off x="323528" y="1535113"/>
            <a:ext cx="4040188" cy="4048134"/>
          </a:xfrm>
        </p:spPr>
        <p:txBody>
          <a:bodyPr>
            <a:noAutofit/>
          </a:bodyPr>
          <a:lstStyle/>
          <a:p>
            <a:pPr marL="0" indent="0">
              <a:buNone/>
            </a:pPr>
            <a:r>
              <a:rPr lang="fr-FR" sz="1800" b="1" dirty="0" smtClean="0"/>
              <a:t> a/ </a:t>
            </a:r>
            <a:r>
              <a:rPr lang="fr-FR" sz="1800" b="1" dirty="0"/>
              <a:t>Cellules </a:t>
            </a:r>
            <a:r>
              <a:rPr lang="fr-FR" sz="1800" b="1" dirty="0" err="1"/>
              <a:t>bordantes</a:t>
            </a:r>
            <a:r>
              <a:rPr lang="fr-FR" sz="1800" b="1" dirty="0"/>
              <a:t> </a:t>
            </a:r>
            <a:r>
              <a:rPr lang="fr-FR" sz="1800" b="1" dirty="0" smtClean="0"/>
              <a:t> </a:t>
            </a:r>
            <a:r>
              <a:rPr lang="fr-FR" sz="1800" b="1" dirty="0"/>
              <a:t>ou ostéoblastes au </a:t>
            </a:r>
            <a:r>
              <a:rPr lang="fr-FR" sz="1800" b="1" dirty="0" smtClean="0"/>
              <a:t>repos: </a:t>
            </a:r>
          </a:p>
          <a:p>
            <a:pPr marL="0" indent="0">
              <a:buNone/>
            </a:pPr>
            <a:r>
              <a:rPr lang="fr-FR" sz="1800" dirty="0" smtClean="0"/>
              <a:t>sont </a:t>
            </a:r>
            <a:r>
              <a:rPr lang="fr-FR" sz="1800" dirty="0" smtClean="0"/>
              <a:t>des </a:t>
            </a:r>
            <a:r>
              <a:rPr lang="fr-FR" sz="1800" dirty="0" smtClean="0"/>
              <a:t>cellules (ostéoblastes) </a:t>
            </a:r>
            <a:r>
              <a:rPr lang="fr-FR" sz="1800" dirty="0" smtClean="0"/>
              <a:t>au </a:t>
            </a:r>
            <a:r>
              <a:rPr lang="fr-FR" sz="1800" dirty="0"/>
              <a:t>repos(quiescentes). Elles sont aplaties, allongées, possédant peu </a:t>
            </a:r>
            <a:r>
              <a:rPr lang="fr-FR" sz="1800" dirty="0" smtClean="0"/>
              <a:t>d’organites. Elles sont disposées </a:t>
            </a:r>
            <a:r>
              <a:rPr lang="fr-FR" sz="1800" dirty="0"/>
              <a:t>en monocouche continue à la périphérie de la matrice et séparées de celles-ci par une fine couche de collagène</a:t>
            </a:r>
            <a:r>
              <a:rPr lang="fr-FR" sz="1800" dirty="0" smtClean="0"/>
              <a:t> </a:t>
            </a:r>
            <a:r>
              <a:rPr lang="fr-FR" sz="1800" dirty="0"/>
              <a:t>Les cellules </a:t>
            </a:r>
            <a:r>
              <a:rPr lang="fr-FR" sz="1800" dirty="0" err="1"/>
              <a:t>bordantes</a:t>
            </a:r>
            <a:r>
              <a:rPr lang="fr-FR" sz="1800" dirty="0"/>
              <a:t> peuvent, lorsqu'elles sont sollicitées, </a:t>
            </a:r>
            <a:r>
              <a:rPr lang="fr-FR" sz="1800" dirty="0" smtClean="0"/>
              <a:t>redevenir des </a:t>
            </a:r>
            <a:r>
              <a:rPr lang="fr-FR" sz="1800" dirty="0"/>
              <a:t>ostéoblastes actifs.</a:t>
            </a:r>
          </a:p>
          <a:p>
            <a:pPr marL="0" indent="0">
              <a:buNone/>
            </a:pPr>
            <a:endParaRPr lang="fr-FR" sz="2000" dirty="0"/>
          </a:p>
        </p:txBody>
      </p:sp>
      <p:sp>
        <p:nvSpPr>
          <p:cNvPr id="6" name="Espace réservé du texte 5"/>
          <p:cNvSpPr>
            <a:spLocks noGrp="1"/>
          </p:cNvSpPr>
          <p:nvPr>
            <p:ph type="body" sz="quarter" idx="3"/>
          </p:nvPr>
        </p:nvSpPr>
        <p:spPr/>
        <p:txBody>
          <a:bodyPr/>
          <a:lstStyle/>
          <a:p>
            <a:endParaRPr lang="fr-FR"/>
          </a:p>
        </p:txBody>
      </p:sp>
      <p:pic>
        <p:nvPicPr>
          <p:cNvPr id="9218"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45025" y="2632695"/>
            <a:ext cx="4041775" cy="303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38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179512" y="692696"/>
            <a:ext cx="4317876" cy="6165304"/>
          </a:xfrm>
        </p:spPr>
        <p:txBody>
          <a:bodyPr>
            <a:normAutofit/>
          </a:bodyPr>
          <a:lstStyle/>
          <a:p>
            <a:pPr marL="0" indent="0">
              <a:buNone/>
            </a:pPr>
            <a:r>
              <a:rPr lang="fr-FR" sz="1800" b="1" dirty="0"/>
              <a:t>b/Ostéoblaste</a:t>
            </a:r>
            <a:r>
              <a:rPr lang="fr-FR" sz="1800" dirty="0"/>
              <a:t>s:</a:t>
            </a:r>
          </a:p>
          <a:p>
            <a:pPr marL="0" indent="0">
              <a:buNone/>
            </a:pPr>
            <a:r>
              <a:rPr lang="fr-FR" sz="1800" dirty="0"/>
              <a:t> </a:t>
            </a:r>
            <a:r>
              <a:rPr lang="fr-FR" sz="1800" dirty="0" smtClean="0"/>
              <a:t>Cellules   </a:t>
            </a:r>
            <a:r>
              <a:rPr lang="fr-FR" sz="1800" dirty="0"/>
              <a:t>responsables de la formation de l’os, présentant une forte activité synthétique et riches en organites impliqués dans la synthèse protéique notamment  le collagène I, de formes variées dont certaines sont cubiques et d’autres pyramidales, munies de nombreuses et longues expansions </a:t>
            </a:r>
            <a:r>
              <a:rPr lang="fr-FR" sz="1800" dirty="0" smtClean="0"/>
              <a:t>cytoplasmiques </a:t>
            </a:r>
            <a:endParaRPr lang="fr-FR" sz="1800" dirty="0"/>
          </a:p>
          <a:p>
            <a:pPr marL="0" indent="0">
              <a:buNone/>
            </a:pPr>
            <a:r>
              <a:rPr lang="fr-FR" sz="1800" dirty="0"/>
              <a:t>Les ostéoblastes recouvrent la surface externe et </a:t>
            </a:r>
            <a:r>
              <a:rPr lang="fr-FR" sz="1800" dirty="0" smtClean="0"/>
              <a:t>interne </a:t>
            </a:r>
            <a:r>
              <a:rPr lang="fr-FR" sz="1800" dirty="0"/>
              <a:t>de l’os. Une fois l'ostéoblaste complètement enfoui dans la matrice minéralisée, il devient un </a:t>
            </a:r>
          </a:p>
          <a:p>
            <a:pPr marL="0" indent="0">
              <a:buNone/>
            </a:pPr>
            <a:r>
              <a:rPr lang="fr-FR" sz="1800" b="1" dirty="0"/>
              <a:t>ostéocyte</a:t>
            </a:r>
            <a:r>
              <a:rPr lang="fr-FR" sz="1800" dirty="0"/>
              <a:t> emprisonné dans des lacunes au sein de la substance nouvellement synthétisée </a:t>
            </a:r>
            <a:r>
              <a:rPr lang="fr-FR" sz="1800" dirty="0" smtClean="0"/>
              <a:t> (</a:t>
            </a:r>
            <a:r>
              <a:rPr lang="fr-FR" sz="1800" b="1" dirty="0" err="1"/>
              <a:t>ostéoplastes</a:t>
            </a:r>
            <a:r>
              <a:rPr lang="fr-FR" sz="1800" dirty="0"/>
              <a:t>)</a:t>
            </a:r>
          </a:p>
        </p:txBody>
      </p:sp>
      <p:pic>
        <p:nvPicPr>
          <p:cNvPr id="7" name="Espace réservé du contenu 6"/>
          <p:cNvPicPr>
            <a:picLocks noGrp="1" noChangeAspect="1"/>
          </p:cNvPicPr>
          <p:nvPr>
            <p:ph sz="quarter" idx="4"/>
          </p:nvPr>
        </p:nvPicPr>
        <p:blipFill>
          <a:blip r:embed="rId2"/>
          <a:stretch>
            <a:fillRect/>
          </a:stretch>
        </p:blipFill>
        <p:spPr>
          <a:xfrm>
            <a:off x="4645025" y="1891205"/>
            <a:ext cx="4041775" cy="3035903"/>
          </a:xfrm>
          <a:prstGeom prst="rect">
            <a:avLst/>
          </a:prstGeom>
        </p:spPr>
      </p:pic>
    </p:spTree>
    <p:extLst>
      <p:ext uri="{BB962C8B-B14F-4D97-AF65-F5344CB8AC3E}">
        <p14:creationId xmlns:p14="http://schemas.microsoft.com/office/powerpoint/2010/main" val="734922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88640"/>
            <a:ext cx="4038600" cy="5937523"/>
          </a:xfrm>
        </p:spPr>
        <p:txBody>
          <a:bodyPr>
            <a:normAutofit fontScale="62500" lnSpcReduction="20000"/>
          </a:bodyPr>
          <a:lstStyle/>
          <a:p>
            <a:pPr marL="0" indent="0">
              <a:buNone/>
            </a:pPr>
            <a:r>
              <a:rPr lang="fr-FR" dirty="0"/>
              <a:t> </a:t>
            </a:r>
            <a:r>
              <a:rPr lang="fr-FR" dirty="0" smtClean="0"/>
              <a:t>     </a:t>
            </a:r>
            <a:r>
              <a:rPr lang="fr-FR" b="1" dirty="0"/>
              <a:t>c</a:t>
            </a:r>
            <a:r>
              <a:rPr lang="fr-FR" b="1" dirty="0" smtClean="0"/>
              <a:t>/Les </a:t>
            </a:r>
            <a:r>
              <a:rPr lang="fr-FR" b="1" dirty="0" smtClean="0"/>
              <a:t>ostéocytes:</a:t>
            </a:r>
            <a:r>
              <a:rPr lang="fr-FR" dirty="0" smtClean="0"/>
              <a:t> Cellules fusiformes, résultent de la maturation des ostéoblastes. Leur fonction métaboliques est plus faible. Sont entièrement entourées de la matrice et logées dans </a:t>
            </a:r>
            <a:r>
              <a:rPr lang="fr-FR" b="1" dirty="0" smtClean="0"/>
              <a:t>l’</a:t>
            </a:r>
            <a:r>
              <a:rPr lang="fr-FR" b="1" dirty="0" err="1" smtClean="0"/>
              <a:t>ostéoplaste</a:t>
            </a:r>
            <a:r>
              <a:rPr lang="fr-FR" dirty="0"/>
              <a:t>. Entre la paroi de l’</a:t>
            </a:r>
            <a:r>
              <a:rPr lang="fr-FR" dirty="0" err="1"/>
              <a:t>ostéoplaste</a:t>
            </a:r>
            <a:r>
              <a:rPr lang="fr-FR" dirty="0"/>
              <a:t> et l’ostéocyte, existe </a:t>
            </a:r>
            <a:r>
              <a:rPr lang="fr-FR" dirty="0" smtClean="0"/>
              <a:t>une </a:t>
            </a:r>
            <a:r>
              <a:rPr lang="fr-FR" dirty="0"/>
              <a:t>un mince espace </a:t>
            </a:r>
            <a:r>
              <a:rPr lang="fr-FR" dirty="0" err="1"/>
              <a:t>périostéocytaire</a:t>
            </a:r>
            <a:r>
              <a:rPr lang="fr-FR" dirty="0"/>
              <a:t> non minéralisé, ou on </a:t>
            </a:r>
            <a:r>
              <a:rPr lang="fr-FR" dirty="0" smtClean="0"/>
              <a:t> retrouve </a:t>
            </a:r>
            <a:r>
              <a:rPr lang="fr-FR" dirty="0"/>
              <a:t>des fibres de collagènes et une forte concentration </a:t>
            </a:r>
          </a:p>
          <a:p>
            <a:pPr marL="0" indent="0">
              <a:buNone/>
            </a:pPr>
            <a:r>
              <a:rPr lang="fr-FR" dirty="0"/>
              <a:t>de </a:t>
            </a:r>
            <a:r>
              <a:rPr lang="fr-FR" dirty="0" err="1"/>
              <a:t>protéoglycanes</a:t>
            </a:r>
            <a:r>
              <a:rPr lang="fr-FR" dirty="0"/>
              <a:t>. </a:t>
            </a:r>
            <a:r>
              <a:rPr lang="fr-FR" dirty="0"/>
              <a:t>L</a:t>
            </a:r>
            <a:r>
              <a:rPr lang="fr-FR" dirty="0" smtClean="0"/>
              <a:t>es ostéocytes </a:t>
            </a:r>
            <a:r>
              <a:rPr lang="fr-FR" dirty="0"/>
              <a:t>présentent </a:t>
            </a:r>
            <a:r>
              <a:rPr lang="fr-FR" dirty="0" smtClean="0"/>
              <a:t>de </a:t>
            </a:r>
            <a:r>
              <a:rPr lang="fr-FR" dirty="0"/>
              <a:t>fins prolongements cytoplasmiques </a:t>
            </a:r>
            <a:r>
              <a:rPr lang="fr-FR" dirty="0" smtClean="0"/>
              <a:t>qui  s’étendent à une certaine distance. Ces prolongements sont logés dans des canalicules qui rayonnent autour des </a:t>
            </a:r>
            <a:r>
              <a:rPr lang="fr-FR" dirty="0" err="1" smtClean="0"/>
              <a:t>ostéoplastes</a:t>
            </a:r>
            <a:r>
              <a:rPr lang="fr-FR" dirty="0" smtClean="0"/>
              <a:t> .Les prolongements des </a:t>
            </a:r>
            <a:r>
              <a:rPr lang="fr-FR" dirty="0"/>
              <a:t>ostéocytes </a:t>
            </a:r>
            <a:r>
              <a:rPr lang="fr-FR" dirty="0" smtClean="0"/>
              <a:t>voisins entrent en contact par </a:t>
            </a:r>
            <a:r>
              <a:rPr lang="fr-FR" dirty="0"/>
              <a:t>des jonctions </a:t>
            </a:r>
            <a:r>
              <a:rPr lang="fr-FR" dirty="0" smtClean="0"/>
              <a:t>communicantes(« Gap </a:t>
            </a:r>
            <a:r>
              <a:rPr lang="fr-FR" dirty="0" err="1" smtClean="0"/>
              <a:t>junctions</a:t>
            </a:r>
            <a:r>
              <a:rPr lang="fr-FR" dirty="0" smtClean="0"/>
              <a:t> »). Ces contacts permettent les échanges de nutriments</a:t>
            </a:r>
            <a:r>
              <a:rPr lang="fr-FR" dirty="0"/>
              <a:t>. L’ostéocyte n’a pas la capacité de se diviser, d’autant que la rigidité et l’imperméabilité </a:t>
            </a:r>
          </a:p>
          <a:p>
            <a:pPr marL="0" indent="0">
              <a:buNone/>
            </a:pPr>
            <a:r>
              <a:rPr lang="fr-FR" dirty="0"/>
              <a:t>de la matrice extracellulaire s’y </a:t>
            </a:r>
            <a:r>
              <a:rPr lang="fr-FR" dirty="0" smtClean="0"/>
              <a:t>opposent.</a:t>
            </a:r>
            <a:endParaRPr lang="fr-FR" dirty="0" smtClean="0"/>
          </a:p>
        </p:txBody>
      </p:sp>
      <p:pic>
        <p:nvPicPr>
          <p:cNvPr id="1433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46422"/>
            <a:ext cx="4038600" cy="303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593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sz="half" idx="1"/>
          </p:nvPr>
        </p:nvSpPr>
        <p:spPr/>
        <p:txBody>
          <a:bodyPr>
            <a:normAutofit fontScale="77500" lnSpcReduction="20000"/>
          </a:bodyPr>
          <a:lstStyle/>
          <a:p>
            <a:pPr marL="0" indent="0">
              <a:buNone/>
            </a:pPr>
            <a:r>
              <a:rPr lang="fr-FR" dirty="0" smtClean="0"/>
              <a:t>   </a:t>
            </a:r>
            <a:r>
              <a:rPr lang="fr-FR" b="1" dirty="0" smtClean="0"/>
              <a:t>d/Les  </a:t>
            </a:r>
            <a:r>
              <a:rPr lang="fr-FR" b="1" dirty="0" smtClean="0"/>
              <a:t>ostéoclastes:  </a:t>
            </a:r>
          </a:p>
          <a:p>
            <a:pPr marL="0" indent="0">
              <a:buNone/>
            </a:pPr>
            <a:r>
              <a:rPr lang="fr-FR" dirty="0" smtClean="0"/>
              <a:t>Cellules géantes(50 à 100 µm) </a:t>
            </a:r>
            <a:r>
              <a:rPr lang="fr-FR" dirty="0" err="1" smtClean="0"/>
              <a:t>multinuclées</a:t>
            </a:r>
            <a:r>
              <a:rPr lang="fr-FR" dirty="0" smtClean="0"/>
              <a:t>(30 à 50 noyaux)  peu nombreuses, d’origine hématopoïétique.</a:t>
            </a:r>
          </a:p>
          <a:p>
            <a:pPr marL="0" indent="0">
              <a:buNone/>
            </a:pPr>
            <a:r>
              <a:rPr lang="fr-FR" dirty="0" smtClean="0"/>
              <a:t>Les ostéoclastes sont responsables de la destruction de la matrice osseuse. En se fixant à la matrice par des intégrines, ils créent une zone </a:t>
            </a:r>
            <a:r>
              <a:rPr lang="fr-FR" b="1" dirty="0" smtClean="0"/>
              <a:t>appelées lacunes d’</a:t>
            </a:r>
            <a:r>
              <a:rPr lang="fr-FR" b="1" dirty="0" err="1" smtClean="0"/>
              <a:t>Howship</a:t>
            </a:r>
            <a:r>
              <a:rPr lang="fr-FR" b="1" dirty="0" smtClean="0"/>
              <a:t>,</a:t>
            </a:r>
            <a:r>
              <a:rPr lang="fr-FR" dirty="0" smtClean="0"/>
              <a:t> et secrètent des enzymes protéolytiques</a:t>
            </a:r>
            <a:r>
              <a:rPr lang="fr-FR" dirty="0"/>
              <a:t> </a:t>
            </a:r>
            <a:r>
              <a:rPr lang="fr-FR" dirty="0" smtClean="0"/>
              <a:t>responsables de  la dégradation de la matrice.</a:t>
            </a:r>
            <a:endParaRPr lang="fr-FR" dirty="0"/>
          </a:p>
        </p:txBody>
      </p:sp>
      <p:pic>
        <p:nvPicPr>
          <p:cNvPr id="1024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9542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pPr marL="0" indent="0">
              <a:buNone/>
            </a:pPr>
            <a:r>
              <a:rPr lang="fr-FR" dirty="0" smtClean="0"/>
              <a:t>Ces cellules contiennent de nombreux lysosomes et présentent des microvillosités(bordure en brosse).</a:t>
            </a:r>
          </a:p>
        </p:txBody>
      </p:sp>
      <p:pic>
        <p:nvPicPr>
          <p:cNvPr id="1126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0418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76672"/>
            <a:ext cx="8911739" cy="6120680"/>
          </a:xfrm>
        </p:spPr>
        <p:txBody>
          <a:bodyPr>
            <a:normAutofit/>
          </a:bodyPr>
          <a:lstStyle/>
          <a:p>
            <a:pPr marL="0" indent="0">
              <a:buNone/>
            </a:pPr>
            <a:r>
              <a:rPr lang="fr-FR" b="1" dirty="0" smtClean="0"/>
              <a:t>2-2- La matrice extracellulaire</a:t>
            </a:r>
            <a:r>
              <a:rPr lang="fr-FR" dirty="0" smtClean="0"/>
              <a:t>: très peu hydratée et fait de l’os le tissu le moins riche en eau de tout l’organisme.        </a:t>
            </a:r>
          </a:p>
          <a:p>
            <a:pPr marL="0" indent="0">
              <a:buNone/>
            </a:pPr>
            <a:r>
              <a:rPr lang="fr-FR" b="1" dirty="0" smtClean="0"/>
              <a:t>  a/Les fibres:  </a:t>
            </a:r>
          </a:p>
          <a:p>
            <a:pPr marL="0" indent="0">
              <a:buNone/>
            </a:pPr>
            <a:r>
              <a:rPr lang="fr-FR" dirty="0" smtClean="0"/>
              <a:t>- 90% de la fraction organique, il s’agit essentiellement de fibres de collagène de type I.</a:t>
            </a:r>
          </a:p>
          <a:p>
            <a:pPr marL="0" indent="0">
              <a:buNone/>
            </a:pPr>
            <a:r>
              <a:rPr lang="fr-FR" dirty="0" smtClean="0"/>
              <a:t>-Pas de fibres élastiques.</a:t>
            </a:r>
          </a:p>
          <a:p>
            <a:pPr marL="0" indent="0">
              <a:buNone/>
            </a:pPr>
            <a:r>
              <a:rPr lang="fr-FR" b="1" dirty="0" smtClean="0"/>
              <a:t>b/La substance fondamentale</a:t>
            </a:r>
            <a:r>
              <a:rPr lang="fr-FR" dirty="0" smtClean="0"/>
              <a:t>:</a:t>
            </a:r>
          </a:p>
          <a:p>
            <a:pPr marL="0" indent="0">
              <a:buNone/>
            </a:pPr>
            <a:r>
              <a:rPr lang="fr-FR" dirty="0"/>
              <a:t> </a:t>
            </a:r>
            <a:r>
              <a:rPr lang="fr-FR" dirty="0" smtClean="0"/>
              <a:t>- La fraction organique constituée de GAG, protéines(</a:t>
            </a:r>
            <a:r>
              <a:rPr lang="fr-FR" dirty="0" err="1" smtClean="0"/>
              <a:t>ostéopontine,ostéonectine,ostéocalcine</a:t>
            </a:r>
            <a:r>
              <a:rPr lang="fr-FR" dirty="0" smtClean="0"/>
              <a:t>),</a:t>
            </a:r>
            <a:endParaRPr lang="fr-FR" dirty="0"/>
          </a:p>
        </p:txBody>
      </p:sp>
    </p:spTree>
    <p:extLst>
      <p:ext uri="{BB962C8B-B14F-4D97-AF65-F5344CB8AC3E}">
        <p14:creationId xmlns:p14="http://schemas.microsoft.com/office/powerpoint/2010/main" val="16624759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smtClean="0"/>
              <a:t>- La fraction minérale constituée de cristaux d’apatite hydratés riche en calcium (= phosphate de calcium).</a:t>
            </a:r>
            <a:endParaRPr lang="fr-FR" dirty="0"/>
          </a:p>
        </p:txBody>
      </p:sp>
    </p:spTree>
    <p:extLst>
      <p:ext uri="{BB962C8B-B14F-4D97-AF65-F5344CB8AC3E}">
        <p14:creationId xmlns:p14="http://schemas.microsoft.com/office/powerpoint/2010/main" val="2237917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70000" lnSpcReduction="20000"/>
          </a:bodyPr>
          <a:lstStyle/>
          <a:p>
            <a:pPr marL="0" indent="0">
              <a:buNone/>
            </a:pPr>
            <a:r>
              <a:rPr lang="fr-FR" b="1" dirty="0" smtClean="0"/>
              <a:t>3- Organisation du tissu osseux:</a:t>
            </a:r>
          </a:p>
          <a:p>
            <a:pPr marL="0" indent="0">
              <a:buNone/>
            </a:pPr>
            <a:r>
              <a:rPr lang="fr-FR" b="1" dirty="0" smtClean="0"/>
              <a:t>On distingue deux types de tissus osseux:</a:t>
            </a:r>
          </a:p>
          <a:p>
            <a:pPr marL="0" indent="0">
              <a:buNone/>
            </a:pPr>
            <a:r>
              <a:rPr lang="fr-FR" b="1" dirty="0" smtClean="0"/>
              <a:t>T.O. spongieux et T.O.compact.</a:t>
            </a:r>
          </a:p>
          <a:p>
            <a:pPr marL="0" indent="0">
              <a:buNone/>
            </a:pPr>
            <a:endParaRPr lang="fr-FR" b="1" dirty="0" smtClean="0"/>
          </a:p>
          <a:p>
            <a:pPr marL="0" indent="0">
              <a:buNone/>
            </a:pPr>
            <a:r>
              <a:rPr lang="fr-FR" b="1" dirty="0" smtClean="0"/>
              <a:t>3-1- T.O. Spongieux(= </a:t>
            </a:r>
            <a:r>
              <a:rPr lang="fr-FR" b="1" dirty="0" err="1" smtClean="0"/>
              <a:t>trabéculaire</a:t>
            </a:r>
            <a:r>
              <a:rPr lang="fr-FR" b="1" dirty="0" smtClean="0"/>
              <a:t>): </a:t>
            </a:r>
            <a:r>
              <a:rPr lang="fr-FR" dirty="0" smtClean="0"/>
              <a:t>il </a:t>
            </a:r>
            <a:r>
              <a:rPr lang="fr-FR" dirty="0"/>
              <a:t>est formé par un réseau de </a:t>
            </a:r>
            <a:r>
              <a:rPr lang="fr-FR" b="1" dirty="0" err="1"/>
              <a:t>trabécules</a:t>
            </a:r>
            <a:r>
              <a:rPr lang="fr-FR" b="1" dirty="0"/>
              <a:t> </a:t>
            </a:r>
            <a:r>
              <a:rPr lang="fr-FR" b="1" dirty="0" smtClean="0"/>
              <a:t>osseuses(</a:t>
            </a:r>
            <a:r>
              <a:rPr lang="fr-FR" dirty="0" smtClean="0"/>
              <a:t>ou</a:t>
            </a:r>
            <a:r>
              <a:rPr lang="fr-FR" b="1" dirty="0" smtClean="0"/>
              <a:t> cloisons osseuses</a:t>
            </a:r>
            <a:r>
              <a:rPr lang="fr-FR" dirty="0" smtClean="0"/>
              <a:t>) délimitant </a:t>
            </a:r>
            <a:r>
              <a:rPr lang="fr-FR" dirty="0"/>
              <a:t>une multitude d’espaces </a:t>
            </a:r>
            <a:r>
              <a:rPr lang="fr-FR" dirty="0" smtClean="0"/>
              <a:t>libres (= cavités). Cette variété de tissu représente 10% du squelette de l’adulte.  Les espaces libres ou cavités renferment </a:t>
            </a:r>
            <a:r>
              <a:rPr lang="fr-FR" dirty="0"/>
              <a:t>des vaisseaux et de la moelle osseuse rouge (moelle osseuse hématopoïétique), dépourvue de </a:t>
            </a:r>
            <a:r>
              <a:rPr lang="fr-FR" dirty="0" smtClean="0"/>
              <a:t>graisse. </a:t>
            </a:r>
            <a:endParaRPr lang="fr-FR" dirty="0"/>
          </a:p>
        </p:txBody>
      </p:sp>
      <p:pic>
        <p:nvPicPr>
          <p:cNvPr id="1229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55976" y="1844824"/>
            <a:ext cx="5400000" cy="404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090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92500"/>
          </a:bodyPr>
          <a:lstStyle/>
          <a:p>
            <a:pPr marL="0" indent="0">
              <a:buNone/>
            </a:pPr>
            <a:r>
              <a:rPr lang="fr-FR" b="1" dirty="0" smtClean="0">
                <a:solidFill>
                  <a:srgbClr val="FF0000"/>
                </a:solidFill>
              </a:rPr>
              <a:t>* Les </a:t>
            </a:r>
            <a:r>
              <a:rPr lang="fr-FR" b="1" dirty="0" err="1" smtClean="0">
                <a:solidFill>
                  <a:srgbClr val="FF0000"/>
                </a:solidFill>
              </a:rPr>
              <a:t>chondrocytes</a:t>
            </a:r>
            <a:r>
              <a:rPr lang="fr-FR" b="1" dirty="0" smtClean="0">
                <a:solidFill>
                  <a:srgbClr val="FF0000"/>
                </a:solidFill>
              </a:rPr>
              <a:t>: </a:t>
            </a:r>
            <a:r>
              <a:rPr lang="fr-FR" dirty="0" smtClean="0"/>
              <a:t>Sont des cellules arrondies incluses dans des logettes nommées: </a:t>
            </a:r>
            <a:r>
              <a:rPr lang="fr-FR" b="1" dirty="0" err="1" smtClean="0"/>
              <a:t>chondroplastes</a:t>
            </a:r>
            <a:r>
              <a:rPr lang="fr-FR" b="1" dirty="0" smtClean="0"/>
              <a:t> </a:t>
            </a:r>
            <a:r>
              <a:rPr lang="fr-FR" dirty="0" smtClean="0"/>
              <a:t> qu’elles emplissent complètement à l’état vivant. Avec les techniques histologiques, on a un phénomène de rétraction dans les cellules : aspect étoilé des </a:t>
            </a:r>
            <a:r>
              <a:rPr lang="fr-FR" dirty="0" err="1" smtClean="0"/>
              <a:t>chondrocytes</a:t>
            </a:r>
            <a:endParaRPr lang="fr-FR" dirty="0" smtClean="0"/>
          </a:p>
          <a:p>
            <a:pPr marL="0" indent="0">
              <a:buNone/>
            </a:pPr>
            <a:endParaRPr lang="fr-FR" dirty="0"/>
          </a:p>
        </p:txBody>
      </p:sp>
      <p:pic>
        <p:nvPicPr>
          <p:cNvPr id="5123"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713270"/>
            <a:ext cx="4038600" cy="229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2031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5" name="Espace réservé du texte 4"/>
          <p:cNvSpPr>
            <a:spLocks noGrp="1"/>
          </p:cNvSpPr>
          <p:nvPr>
            <p:ph type="body" idx="1"/>
          </p:nvPr>
        </p:nvSpPr>
        <p:spPr/>
        <p:txBody>
          <a:bodyPr/>
          <a:lstStyle/>
          <a:p>
            <a:endParaRPr lang="fr-FR"/>
          </a:p>
        </p:txBody>
      </p:sp>
      <p:sp>
        <p:nvSpPr>
          <p:cNvPr id="3" name="Espace réservé du contenu 2"/>
          <p:cNvSpPr>
            <a:spLocks noGrp="1"/>
          </p:cNvSpPr>
          <p:nvPr>
            <p:ph sz="half" idx="2"/>
          </p:nvPr>
        </p:nvSpPr>
        <p:spPr/>
        <p:txBody>
          <a:bodyPr>
            <a:normAutofit/>
          </a:bodyPr>
          <a:lstStyle/>
          <a:p>
            <a:r>
              <a:rPr lang="fr-FR" sz="2400" dirty="0"/>
              <a:t>Le tissu osseux spongieux forme </a:t>
            </a:r>
            <a:r>
              <a:rPr lang="fr-FR" sz="2400" dirty="0" smtClean="0"/>
              <a:t>le </a:t>
            </a:r>
            <a:r>
              <a:rPr lang="fr-FR" sz="2400" dirty="0"/>
              <a:t>diploé des os plats et des os courts. Il est également présent au niveau de l’épiphyse des os longs</a:t>
            </a:r>
          </a:p>
        </p:txBody>
      </p:sp>
      <p:sp>
        <p:nvSpPr>
          <p:cNvPr id="6" name="Espace réservé du texte 5"/>
          <p:cNvSpPr>
            <a:spLocks noGrp="1"/>
          </p:cNvSpPr>
          <p:nvPr>
            <p:ph type="body" sz="quarter" idx="3"/>
          </p:nvPr>
        </p:nvSpPr>
        <p:spPr/>
        <p:txBody>
          <a:bodyPr/>
          <a:lstStyle/>
          <a:p>
            <a:endParaRPr lang="fr-FR"/>
          </a:p>
        </p:txBody>
      </p:sp>
      <p:pic>
        <p:nvPicPr>
          <p:cNvPr id="3074"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4645025" y="2740297"/>
            <a:ext cx="4041775" cy="2820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147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5" name="Espace réservé du contenu 4"/>
          <p:cNvSpPr>
            <a:spLocks noGrp="1"/>
          </p:cNvSpPr>
          <p:nvPr>
            <p:ph sz="half" idx="2"/>
          </p:nvPr>
        </p:nvSpPr>
        <p:spPr/>
        <p:txBody>
          <a:bodyPr>
            <a:normAutofit fontScale="85000" lnSpcReduction="10000"/>
          </a:bodyPr>
          <a:lstStyle/>
          <a:p>
            <a:pPr marL="0" indent="0">
              <a:buNone/>
            </a:pPr>
            <a:r>
              <a:rPr lang="fr-FR" sz="3000" b="1" dirty="0" smtClean="0"/>
              <a:t>3-2</a:t>
            </a:r>
            <a:r>
              <a:rPr lang="fr-FR" b="1" dirty="0" smtClean="0"/>
              <a:t>- </a:t>
            </a:r>
            <a:r>
              <a:rPr lang="fr-FR" sz="3000" b="1" dirty="0" smtClean="0"/>
              <a:t>T.O.Compact:</a:t>
            </a:r>
            <a:endParaRPr lang="fr-FR" b="1" dirty="0" smtClean="0"/>
          </a:p>
          <a:p>
            <a:pPr marL="0" indent="0">
              <a:buNone/>
            </a:pPr>
            <a:r>
              <a:rPr lang="fr-FR" dirty="0" smtClean="0"/>
              <a:t>Les os sont toujours entourés par un </a:t>
            </a:r>
            <a:r>
              <a:rPr lang="fr-FR" b="1" dirty="0" smtClean="0"/>
              <a:t>tissu osseux  compact. </a:t>
            </a:r>
            <a:r>
              <a:rPr lang="fr-FR" dirty="0" smtClean="0"/>
              <a:t>Ce tissu  est Constitué </a:t>
            </a:r>
            <a:r>
              <a:rPr lang="fr-FR" b="1" dirty="0" smtClean="0"/>
              <a:t>d'</a:t>
            </a:r>
            <a:r>
              <a:rPr lang="fr-FR" b="1" dirty="0" err="1" smtClean="0"/>
              <a:t>ostéones</a:t>
            </a:r>
            <a:r>
              <a:rPr lang="fr-FR" b="1" dirty="0" smtClean="0"/>
              <a:t> ou systèmes de Havers </a:t>
            </a:r>
            <a:r>
              <a:rPr lang="fr-FR" dirty="0" smtClean="0"/>
              <a:t>, chacun formé de 4 à 20 lamelles osseuses cylindriques disposées concentriquement autour du canal de Havers, au sein duquel circulent des capillaires sanguins et des fibres nerveuses amyéliniques</a:t>
            </a:r>
            <a:r>
              <a:rPr lang="fr-FR" b="1" dirty="0" smtClean="0"/>
              <a:t>. </a:t>
            </a:r>
            <a:r>
              <a:rPr lang="fr-FR" dirty="0" smtClean="0"/>
              <a:t>Un </a:t>
            </a:r>
            <a:r>
              <a:rPr lang="fr-FR" dirty="0" err="1" smtClean="0"/>
              <a:t>ostéone</a:t>
            </a:r>
            <a:r>
              <a:rPr lang="fr-FR" dirty="0" smtClean="0"/>
              <a:t> peut mesurer plusieurs centimètres de longueur.</a:t>
            </a:r>
            <a:endParaRPr lang="fr-FR" dirty="0"/>
          </a:p>
        </p:txBody>
      </p:sp>
      <p:sp>
        <p:nvSpPr>
          <p:cNvPr id="4" name="Espace réservé du texte 3"/>
          <p:cNvSpPr>
            <a:spLocks noGrp="1"/>
          </p:cNvSpPr>
          <p:nvPr>
            <p:ph type="body" sz="quarter" idx="3"/>
          </p:nvPr>
        </p:nvSpPr>
        <p:spPr/>
        <p:txBody>
          <a:bodyPr/>
          <a:lstStyle/>
          <a:p>
            <a:endParaRPr lang="fr-FR"/>
          </a:p>
        </p:txBody>
      </p:sp>
      <p:pic>
        <p:nvPicPr>
          <p:cNvPr id="9" name="Picture 2"/>
          <p:cNvPicPr>
            <a:picLocks noGrp="1" noChangeAspect="1" noChangeArrowheads="1"/>
          </p:cNvPicPr>
          <p:nvPr>
            <p:ph sz="quarter" idx="4"/>
          </p:nvPr>
        </p:nvPicPr>
        <p:blipFill rotWithShape="1">
          <a:blip r:embed="rId2">
            <a:extLst>
              <a:ext uri="{28A0092B-C50C-407E-A947-70E740481C1C}">
                <a14:useLocalDpi xmlns:a14="http://schemas.microsoft.com/office/drawing/2010/main" val="0"/>
              </a:ext>
            </a:extLst>
          </a:blip>
          <a:srcRect l="3067" t="4887" r="6474" b="2797"/>
          <a:stretch/>
        </p:blipFill>
        <p:spPr bwMode="auto">
          <a:xfrm>
            <a:off x="5271594" y="1628800"/>
            <a:ext cx="2889785" cy="2467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421" r="59491"/>
          <a:stretch/>
        </p:blipFill>
        <p:spPr bwMode="auto">
          <a:xfrm>
            <a:off x="5652119" y="4005064"/>
            <a:ext cx="1793709" cy="2372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pic>
        <p:nvPicPr>
          <p:cNvPr id="9" name="Picture 2"/>
          <p:cNvPicPr>
            <a:picLocks noGrp="1" noChangeAspect="1" noChangeArrowheads="1"/>
          </p:cNvPicPr>
          <p:nvPr>
            <p:ph idx="1"/>
          </p:nvPr>
        </p:nvPicPr>
        <p:blipFill>
          <a:blip r:embed="rId2"/>
          <a:stretch>
            <a:fillRect/>
          </a:stretch>
        </p:blipFill>
        <p:spPr bwMode="auto">
          <a:xfrm>
            <a:off x="1155815" y="1600200"/>
            <a:ext cx="6832370" cy="4525963"/>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5" name="Espace réservé du texte 4"/>
          <p:cNvSpPr>
            <a:spLocks noGrp="1"/>
          </p:cNvSpPr>
          <p:nvPr>
            <p:ph type="body" idx="1"/>
          </p:nvPr>
        </p:nvSpPr>
        <p:spPr/>
        <p:txBody>
          <a:bodyPr/>
          <a:lstStyle/>
          <a:p>
            <a:endParaRPr lang="fr-FR"/>
          </a:p>
        </p:txBody>
      </p:sp>
      <p:sp>
        <p:nvSpPr>
          <p:cNvPr id="3" name="Espace réservé du contenu 2"/>
          <p:cNvSpPr>
            <a:spLocks noGrp="1"/>
          </p:cNvSpPr>
          <p:nvPr>
            <p:ph sz="half" idx="2"/>
          </p:nvPr>
        </p:nvSpPr>
        <p:spPr/>
        <p:txBody>
          <a:bodyPr>
            <a:normAutofit fontScale="92500" lnSpcReduction="10000"/>
          </a:bodyPr>
          <a:lstStyle/>
          <a:p>
            <a:r>
              <a:rPr lang="fr-FR" dirty="0"/>
              <a:t>les </a:t>
            </a:r>
            <a:r>
              <a:rPr lang="fr-FR" dirty="0" err="1"/>
              <a:t>ostéons</a:t>
            </a:r>
            <a:r>
              <a:rPr lang="fr-FR" dirty="0"/>
              <a:t> sont reliés les uns aux autres ainsi qu’avec la surface de l’os par des canaux transversaux, les</a:t>
            </a:r>
            <a:r>
              <a:rPr lang="fr-FR" b="1" dirty="0"/>
              <a:t> canaux de </a:t>
            </a:r>
            <a:r>
              <a:rPr lang="fr-FR" b="1" dirty="0" err="1"/>
              <a:t>V</a:t>
            </a:r>
            <a:r>
              <a:rPr lang="fr-FR" b="1" dirty="0" err="1" smtClean="0"/>
              <a:t>olkman</a:t>
            </a:r>
            <a:r>
              <a:rPr lang="fr-FR" dirty="0"/>
              <a:t>. Ceux-ci confèrent une résistance maximale au tissu osseux, en répartissant les forces de pression</a:t>
            </a:r>
            <a:r>
              <a:rPr lang="fr-FR" dirty="0" smtClean="0"/>
              <a:t>.</a:t>
            </a:r>
            <a:endParaRPr lang="fr-FR" dirty="0"/>
          </a:p>
          <a:p>
            <a:r>
              <a:rPr lang="fr-FR" dirty="0"/>
              <a:t>Enfin, le tissu osseux compact de la diaphyse des os long présente 2 caractéristiques supplémentaires :</a:t>
            </a:r>
          </a:p>
          <a:p>
            <a:endParaRPr lang="fr-FR" dirty="0"/>
          </a:p>
        </p:txBody>
      </p:sp>
      <p:sp>
        <p:nvSpPr>
          <p:cNvPr id="6" name="Espace réservé du texte 5"/>
          <p:cNvSpPr>
            <a:spLocks noGrp="1"/>
          </p:cNvSpPr>
          <p:nvPr>
            <p:ph type="body" sz="quarter" idx="3"/>
          </p:nvPr>
        </p:nvSpPr>
        <p:spPr>
          <a:xfrm>
            <a:off x="4644008" y="1556792"/>
            <a:ext cx="4041775" cy="639762"/>
          </a:xfrm>
        </p:spPr>
        <p:txBody>
          <a:bodyPr/>
          <a:lstStyle/>
          <a:p>
            <a:endParaRPr lang="fr-FR"/>
          </a:p>
        </p:txBody>
      </p:sp>
      <p:pic>
        <p:nvPicPr>
          <p:cNvPr id="2050"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429124" y="2071678"/>
            <a:ext cx="5136000" cy="38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6722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85000" lnSpcReduction="10000"/>
          </a:bodyPr>
          <a:lstStyle/>
          <a:p>
            <a:pPr marL="0" indent="0">
              <a:buNone/>
            </a:pPr>
            <a:r>
              <a:rPr lang="fr-FR" dirty="0"/>
              <a:t>*les </a:t>
            </a:r>
            <a:r>
              <a:rPr lang="fr-FR" dirty="0" err="1"/>
              <a:t>ostéons</a:t>
            </a:r>
            <a:r>
              <a:rPr lang="fr-FR" dirty="0"/>
              <a:t> sont bordés par des lamelles osseuses parcourant la circonférence externe et interne du tissu osseux compact : il s’agit des </a:t>
            </a:r>
            <a:r>
              <a:rPr lang="fr-FR" b="1" dirty="0"/>
              <a:t>systèmes circonférentiels internes et externes</a:t>
            </a:r>
            <a:r>
              <a:rPr lang="fr-FR" dirty="0" smtClean="0"/>
              <a:t>,</a:t>
            </a:r>
            <a:endParaRPr lang="fr-FR" dirty="0"/>
          </a:p>
          <a:p>
            <a:pPr marL="0" indent="0">
              <a:buNone/>
            </a:pPr>
            <a:r>
              <a:rPr lang="fr-FR" dirty="0"/>
              <a:t>*</a:t>
            </a:r>
            <a:r>
              <a:rPr lang="fr-FR" dirty="0" smtClean="0"/>
              <a:t> </a:t>
            </a:r>
            <a:r>
              <a:rPr lang="fr-FR" dirty="0"/>
              <a:t>les canaux de </a:t>
            </a:r>
            <a:r>
              <a:rPr lang="fr-FR" dirty="0" err="1"/>
              <a:t>V</a:t>
            </a:r>
            <a:r>
              <a:rPr lang="fr-FR" dirty="0" err="1" smtClean="0"/>
              <a:t>olkman</a:t>
            </a:r>
            <a:r>
              <a:rPr lang="fr-FR" dirty="0" smtClean="0"/>
              <a:t> </a:t>
            </a:r>
            <a:r>
              <a:rPr lang="fr-FR" dirty="0"/>
              <a:t>relient les </a:t>
            </a:r>
            <a:r>
              <a:rPr lang="fr-FR" dirty="0" err="1"/>
              <a:t>ostéons</a:t>
            </a:r>
            <a:r>
              <a:rPr lang="fr-FR" dirty="0"/>
              <a:t> à une cavité osseuse centrale, la </a:t>
            </a:r>
            <a:r>
              <a:rPr lang="fr-FR" b="1" dirty="0"/>
              <a:t>cavité médullaire</a:t>
            </a:r>
            <a:r>
              <a:rPr lang="fr-FR" dirty="0"/>
              <a:t>, qui contient du tissu adipeux nommé moelle osseuse jaune.</a:t>
            </a:r>
          </a:p>
          <a:p>
            <a:pPr marL="0" indent="0">
              <a:buNone/>
            </a:pPr>
            <a:endParaRPr lang="fr-FR" dirty="0"/>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427984" y="1412776"/>
            <a:ext cx="4254624"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8771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92500" lnSpcReduction="10000"/>
          </a:bodyPr>
          <a:lstStyle/>
          <a:p>
            <a:pPr marL="0" indent="0">
              <a:buNone/>
            </a:pPr>
            <a:r>
              <a:rPr lang="fr-FR" dirty="0" smtClean="0"/>
              <a:t>Les </a:t>
            </a:r>
            <a:r>
              <a:rPr lang="fr-FR" dirty="0" err="1" smtClean="0"/>
              <a:t>ostéones</a:t>
            </a:r>
            <a:r>
              <a:rPr lang="fr-FR" dirty="0" smtClean="0"/>
              <a:t> étant cylindriques, il subsiste entre eux des espaces comblés par </a:t>
            </a:r>
            <a:r>
              <a:rPr lang="fr-FR" b="1" dirty="0" smtClean="0"/>
              <a:t>des systèmes lamellaires haversiens partiels</a:t>
            </a:r>
            <a:r>
              <a:rPr lang="fr-FR" dirty="0" smtClean="0"/>
              <a:t> : ce sont les </a:t>
            </a:r>
            <a:r>
              <a:rPr lang="fr-FR" b="1" dirty="0" smtClean="0"/>
              <a:t>systèmes intermédiaires</a:t>
            </a:r>
            <a:r>
              <a:rPr lang="fr-FR" dirty="0" smtClean="0"/>
              <a:t>. Il s’agit d’</a:t>
            </a:r>
            <a:r>
              <a:rPr lang="fr-FR" dirty="0" err="1" smtClean="0"/>
              <a:t>ostéones</a:t>
            </a:r>
            <a:r>
              <a:rPr lang="fr-FR" dirty="0" smtClean="0"/>
              <a:t> plus anciens, amputés par le remodelage permanent de l’os, et la construction des nouveaux </a:t>
            </a:r>
            <a:r>
              <a:rPr lang="fr-FR" dirty="0" err="1" smtClean="0"/>
              <a:t>ostéones</a:t>
            </a:r>
            <a:r>
              <a:rPr lang="fr-FR" dirty="0" smtClean="0"/>
              <a:t>.</a:t>
            </a:r>
          </a:p>
          <a:p>
            <a:endParaRPr lang="fr-FR" dirty="0"/>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700808"/>
            <a:ext cx="403860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marL="400050" lvl="1" indent="0">
              <a:buNone/>
            </a:pPr>
            <a:r>
              <a:rPr lang="fr-FR" sz="2000" b="1" dirty="0" smtClean="0">
                <a:latin typeface="+mj-lt"/>
              </a:rPr>
              <a:t>4- </a:t>
            </a:r>
            <a:r>
              <a:rPr lang="fr-FR" sz="2400" b="1" dirty="0" smtClean="0">
                <a:latin typeface="+mj-lt"/>
              </a:rPr>
              <a:t>Os immature</a:t>
            </a:r>
            <a:r>
              <a:rPr lang="fr-FR" sz="1200" dirty="0" smtClean="0">
                <a:latin typeface="+mj-lt"/>
              </a:rPr>
              <a:t>:  </a:t>
            </a:r>
            <a:r>
              <a:rPr lang="fr-FR" sz="2400" dirty="0" smtClean="0">
                <a:latin typeface="+mj-lt"/>
              </a:rPr>
              <a:t>encore </a:t>
            </a:r>
            <a:r>
              <a:rPr lang="fr-FR" sz="2400" dirty="0">
                <a:latin typeface="+mj-lt"/>
              </a:rPr>
              <a:t>appelé </a:t>
            </a:r>
            <a:r>
              <a:rPr lang="fr-FR" sz="2400" b="1" dirty="0">
                <a:latin typeface="+mj-lt"/>
              </a:rPr>
              <a:t>os réticulaire </a:t>
            </a:r>
            <a:r>
              <a:rPr lang="fr-FR" sz="2400" dirty="0">
                <a:latin typeface="+mj-lt"/>
              </a:rPr>
              <a:t>ou os </a:t>
            </a:r>
            <a:r>
              <a:rPr lang="fr-FR" sz="2400" b="1" dirty="0">
                <a:latin typeface="+mj-lt"/>
              </a:rPr>
              <a:t>non lamellaire,</a:t>
            </a:r>
            <a:r>
              <a:rPr lang="fr-FR" sz="2400" dirty="0">
                <a:latin typeface="+mj-lt"/>
              </a:rPr>
              <a:t> il est caractérisé par : </a:t>
            </a:r>
          </a:p>
          <a:p>
            <a:pPr lvl="1"/>
            <a:endParaRPr lang="fr-FR" sz="2400" dirty="0">
              <a:latin typeface="+mj-lt"/>
            </a:endParaRPr>
          </a:p>
          <a:p>
            <a:pPr marL="457200" lvl="1" indent="0">
              <a:buNone/>
            </a:pPr>
            <a:r>
              <a:rPr lang="fr-FR" sz="2400" dirty="0" smtClean="0">
                <a:latin typeface="+mj-lt"/>
              </a:rPr>
              <a:t>*l’absence d’orientation organisée des fibres de collagènes (les fibres y sont entrecroisées), </a:t>
            </a:r>
          </a:p>
          <a:p>
            <a:pPr marL="457200" lvl="1" indent="0">
              <a:buNone/>
            </a:pPr>
            <a:r>
              <a:rPr lang="fr-FR" sz="2400" dirty="0" smtClean="0">
                <a:latin typeface="+mj-lt"/>
              </a:rPr>
              <a:t>* </a:t>
            </a:r>
            <a:r>
              <a:rPr lang="fr-FR" sz="2400" dirty="0">
                <a:latin typeface="+mj-lt"/>
              </a:rPr>
              <a:t>un faible niveau de calcification, </a:t>
            </a:r>
          </a:p>
          <a:p>
            <a:pPr marL="457200" lvl="1" indent="0">
              <a:buNone/>
            </a:pPr>
            <a:r>
              <a:rPr lang="fr-FR" sz="2400" dirty="0" smtClean="0">
                <a:latin typeface="+mj-lt"/>
              </a:rPr>
              <a:t>*une faible résistance mécanique. </a:t>
            </a:r>
          </a:p>
          <a:p>
            <a:endParaRPr lang="fr-FR" sz="1400" dirty="0"/>
          </a:p>
        </p:txBody>
      </p:sp>
    </p:spTree>
    <p:extLst>
      <p:ext uri="{BB962C8B-B14F-4D97-AF65-F5344CB8AC3E}">
        <p14:creationId xmlns:p14="http://schemas.microsoft.com/office/powerpoint/2010/main" val="26252292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dirty="0" smtClean="0"/>
              <a:t>L’os réticulaire est observé au cours du développement osseux (le squelette du fœtus est formé d’os réticulaire) ou chez l’adulte (dans les processus de remodelage osseux faisant suite à une fracture, en regard de la racine des dents)</a:t>
            </a:r>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marL="0" indent="0">
              <a:buNone/>
            </a:pPr>
            <a:r>
              <a:rPr lang="fr-FR" b="1" dirty="0" smtClean="0"/>
              <a:t>LE PERIOSTE: </a:t>
            </a:r>
            <a:r>
              <a:rPr lang="fr-FR" sz="2400" b="1" dirty="0" smtClean="0"/>
              <a:t>T.C</a:t>
            </a:r>
            <a:r>
              <a:rPr lang="fr-FR" sz="2400" dirty="0" smtClean="0"/>
              <a:t>. non spécialisé, </a:t>
            </a:r>
            <a:r>
              <a:rPr lang="fr-FR" sz="2400" dirty="0"/>
              <a:t>recouvre la face externe des os et comprend une couche superficielle composée de TC dense et une couche profonde composée de TC lâche. Cette couche profonde accueille </a:t>
            </a:r>
            <a:r>
              <a:rPr lang="fr-FR" sz="2400" dirty="0" smtClean="0"/>
              <a:t>les ostéoclastes </a:t>
            </a:r>
            <a:r>
              <a:rPr lang="fr-FR" sz="2400" dirty="0"/>
              <a:t>et des cellules souches mésenchymateuses capables de générer </a:t>
            </a:r>
            <a:r>
              <a:rPr lang="fr-FR" sz="2400" dirty="0" smtClean="0"/>
              <a:t>les ostéoblastes. La face </a:t>
            </a:r>
            <a:r>
              <a:rPr lang="fr-FR" sz="2400" dirty="0"/>
              <a:t>interne de ce TC lâche est en contact avec une rangée de cellules ostéoformatrices au repos, les cellules bordantes, qui séparent le tissu osseux du périoste. A</a:t>
            </a:r>
            <a:r>
              <a:rPr lang="fr-FR" sz="2400" dirty="0" smtClean="0"/>
              <a:t>u </a:t>
            </a:r>
            <a:r>
              <a:rPr lang="fr-FR" sz="2400" dirty="0"/>
              <a:t>niveau des articulations, le périoste </a:t>
            </a:r>
            <a:r>
              <a:rPr lang="fr-FR" sz="2400" dirty="0" smtClean="0"/>
              <a:t> </a:t>
            </a:r>
            <a:r>
              <a:rPr lang="fr-FR" sz="2400" dirty="0"/>
              <a:t>laisse la place à du tissu cartilagineux qui recouvre le tissu </a:t>
            </a:r>
            <a:r>
              <a:rPr lang="fr-FR" sz="2400" dirty="0" smtClean="0"/>
              <a:t>osseux.</a:t>
            </a:r>
            <a:endParaRPr lang="fr-FR" dirty="0"/>
          </a:p>
        </p:txBody>
      </p:sp>
    </p:spTree>
    <p:extLst>
      <p:ext uri="{BB962C8B-B14F-4D97-AF65-F5344CB8AC3E}">
        <p14:creationId xmlns:p14="http://schemas.microsoft.com/office/powerpoint/2010/main" val="4878890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idx="1"/>
          </p:nvPr>
        </p:nvSpPr>
        <p:spPr/>
        <p:txBody>
          <a:bodyPr/>
          <a:lstStyle/>
          <a:p>
            <a:pPr marL="0" indent="0">
              <a:buNone/>
            </a:pPr>
            <a:r>
              <a:rPr lang="fr-FR" b="1" dirty="0" smtClean="0"/>
              <a:t>L’ENDOSTE</a:t>
            </a:r>
            <a:r>
              <a:rPr lang="fr-FR" dirty="0"/>
              <a:t>: </a:t>
            </a:r>
            <a:r>
              <a:rPr lang="fr-FR" dirty="0" smtClean="0"/>
              <a:t>TC lâche tapissant la cavité interne (médullaire ) des os longs et qui </a:t>
            </a:r>
            <a:r>
              <a:rPr lang="fr-FR" dirty="0"/>
              <a:t>présente la même composition tissulaire que la couche profonde du périoste. </a:t>
            </a:r>
          </a:p>
        </p:txBody>
      </p:sp>
    </p:spTree>
    <p:extLst>
      <p:ext uri="{BB962C8B-B14F-4D97-AF65-F5344CB8AC3E}">
        <p14:creationId xmlns:p14="http://schemas.microsoft.com/office/powerpoint/2010/main" val="2013618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smtClean="0"/>
              <a:t>Les </a:t>
            </a:r>
            <a:r>
              <a:rPr lang="fr-FR" dirty="0" err="1" smtClean="0"/>
              <a:t>chondrocytes</a:t>
            </a:r>
            <a:r>
              <a:rPr lang="fr-FR" dirty="0" smtClean="0"/>
              <a:t> sont responsables de la synthèse de tous les composants de la MEC cartilagineuse.</a:t>
            </a:r>
          </a:p>
        </p:txBody>
      </p:sp>
    </p:spTree>
    <p:extLst>
      <p:ext uri="{BB962C8B-B14F-4D97-AF65-F5344CB8AC3E}">
        <p14:creationId xmlns:p14="http://schemas.microsoft.com/office/powerpoint/2010/main" val="275364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dirty="0"/>
          </a:p>
        </p:txBody>
      </p:sp>
      <p:sp>
        <p:nvSpPr>
          <p:cNvPr id="8" name="Espace réservé du contenu 7"/>
          <p:cNvSpPr>
            <a:spLocks noGrp="1"/>
          </p:cNvSpPr>
          <p:nvPr>
            <p:ph idx="1"/>
          </p:nvPr>
        </p:nvSpPr>
        <p:spPr/>
        <p:txBody>
          <a:bodyPr>
            <a:normAutofit fontScale="77500" lnSpcReduction="20000"/>
          </a:bodyPr>
          <a:lstStyle/>
          <a:p>
            <a:pPr marL="0" indent="0">
              <a:buNone/>
            </a:pPr>
            <a:r>
              <a:rPr lang="fr-FR" b="1" dirty="0" smtClean="0">
                <a:solidFill>
                  <a:srgbClr val="FF0000"/>
                </a:solidFill>
              </a:rPr>
              <a:t>* La matrice extra cellulaire</a:t>
            </a:r>
          </a:p>
          <a:p>
            <a:pPr marL="0" indent="0">
              <a:buNone/>
            </a:pPr>
            <a:r>
              <a:rPr lang="fr-FR" b="1" dirty="0"/>
              <a:t> </a:t>
            </a:r>
            <a:r>
              <a:rPr lang="fr-FR" b="1" dirty="0" smtClean="0"/>
              <a:t>    - La substance fondamentale:  </a:t>
            </a:r>
            <a:endParaRPr lang="fr-FR" b="1" dirty="0"/>
          </a:p>
          <a:p>
            <a:pPr marL="0" indent="0">
              <a:buNone/>
            </a:pPr>
            <a:r>
              <a:rPr lang="fr-FR" b="1" dirty="0" smtClean="0"/>
              <a:t>                  -eau (70 %): </a:t>
            </a:r>
            <a:r>
              <a:rPr lang="fr-FR" dirty="0" smtClean="0"/>
              <a:t>La haute teneur en eau permet la déformabilité des cartilages.</a:t>
            </a:r>
          </a:p>
          <a:p>
            <a:pPr marL="0" indent="0">
              <a:buNone/>
            </a:pPr>
            <a:r>
              <a:rPr lang="fr-FR" b="1" dirty="0" smtClean="0"/>
              <a:t>                  -sels de sodium</a:t>
            </a:r>
          </a:p>
          <a:p>
            <a:pPr marL="0" indent="0">
              <a:buNone/>
            </a:pPr>
            <a:r>
              <a:rPr lang="fr-FR" b="1" dirty="0" smtClean="0"/>
              <a:t>                 -</a:t>
            </a:r>
            <a:r>
              <a:rPr lang="fr-FR" b="1" dirty="0" err="1" smtClean="0"/>
              <a:t>glycosaminoglycanes</a:t>
            </a:r>
            <a:r>
              <a:rPr lang="fr-FR" b="1" dirty="0" smtClean="0"/>
              <a:t> :</a:t>
            </a:r>
          </a:p>
          <a:p>
            <a:pPr marL="0" indent="0">
              <a:buNone/>
            </a:pPr>
            <a:r>
              <a:rPr lang="fr-FR" b="1" dirty="0" smtClean="0"/>
              <a:t>                        °</a:t>
            </a:r>
            <a:r>
              <a:rPr lang="fr-FR" b="1" dirty="0" err="1" smtClean="0"/>
              <a:t>chondroïtine</a:t>
            </a:r>
            <a:r>
              <a:rPr lang="fr-FR" b="1" dirty="0" smtClean="0"/>
              <a:t> sulfate.</a:t>
            </a:r>
          </a:p>
          <a:p>
            <a:pPr marL="0" indent="0">
              <a:buNone/>
            </a:pPr>
            <a:r>
              <a:rPr lang="fr-FR" b="1" dirty="0" smtClean="0"/>
              <a:t>                        °</a:t>
            </a:r>
            <a:r>
              <a:rPr lang="fr-FR" b="1" dirty="0" err="1" smtClean="0"/>
              <a:t>kératane</a:t>
            </a:r>
            <a:r>
              <a:rPr lang="fr-FR" b="1" dirty="0" smtClean="0"/>
              <a:t> sulfate.</a:t>
            </a:r>
          </a:p>
          <a:p>
            <a:pPr marL="0" indent="0">
              <a:buNone/>
            </a:pPr>
            <a:r>
              <a:rPr lang="fr-FR" b="1" dirty="0" smtClean="0"/>
              <a:t>                -</a:t>
            </a:r>
            <a:r>
              <a:rPr lang="fr-FR" b="1" dirty="0" err="1" smtClean="0"/>
              <a:t>protéoglycanes</a:t>
            </a:r>
            <a:r>
              <a:rPr lang="fr-FR" b="1" dirty="0"/>
              <a:t> </a:t>
            </a:r>
            <a:r>
              <a:rPr lang="fr-FR" b="1" dirty="0" smtClean="0"/>
              <a:t>sulfatés </a:t>
            </a:r>
            <a:r>
              <a:rPr lang="fr-FR" dirty="0" smtClean="0"/>
              <a:t>riches en radicaux acides très hydrophiles responsables de la teneur en eau et de la souplesse du cartilage.</a:t>
            </a:r>
          </a:p>
          <a:p>
            <a:pPr marL="0" indent="0">
              <a:buNone/>
            </a:pPr>
            <a:r>
              <a:rPr lang="fr-FR" dirty="0"/>
              <a:t> </a:t>
            </a:r>
          </a:p>
        </p:txBody>
      </p:sp>
    </p:spTree>
    <p:extLst>
      <p:ext uri="{BB962C8B-B14F-4D97-AF65-F5344CB8AC3E}">
        <p14:creationId xmlns:p14="http://schemas.microsoft.com/office/powerpoint/2010/main" val="2998754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smtClean="0">
                <a:solidFill>
                  <a:srgbClr val="FF0000"/>
                </a:solidFill>
              </a:rPr>
              <a:t>  * </a:t>
            </a:r>
            <a:r>
              <a:rPr lang="fr-FR" b="1" dirty="0" smtClean="0">
                <a:solidFill>
                  <a:srgbClr val="FF0000"/>
                </a:solidFill>
              </a:rPr>
              <a:t>Les fibres </a:t>
            </a:r>
            <a:r>
              <a:rPr lang="fr-FR" b="1" dirty="0" smtClean="0"/>
              <a:t>: </a:t>
            </a:r>
            <a:r>
              <a:rPr lang="fr-FR" dirty="0" smtClean="0"/>
              <a:t>Fibres de collagène et/ ou fibres élastiques selon le type du cartilage.</a:t>
            </a:r>
            <a:endParaRPr lang="fr-FR" dirty="0"/>
          </a:p>
        </p:txBody>
      </p:sp>
    </p:spTree>
    <p:extLst>
      <p:ext uri="{BB962C8B-B14F-4D97-AF65-F5344CB8AC3E}">
        <p14:creationId xmlns:p14="http://schemas.microsoft.com/office/powerpoint/2010/main" val="142371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dirty="0"/>
          </a:p>
        </p:txBody>
      </p:sp>
      <p:sp>
        <p:nvSpPr>
          <p:cNvPr id="3" name="Espace réservé du contenu 2"/>
          <p:cNvSpPr>
            <a:spLocks noGrp="1"/>
          </p:cNvSpPr>
          <p:nvPr>
            <p:ph sz="half" idx="1"/>
          </p:nvPr>
        </p:nvSpPr>
        <p:spPr/>
        <p:txBody>
          <a:bodyPr>
            <a:normAutofit/>
          </a:bodyPr>
          <a:lstStyle/>
          <a:p>
            <a:pPr marL="0" indent="0">
              <a:buNone/>
            </a:pPr>
            <a:r>
              <a:rPr lang="fr-FR" dirty="0" smtClean="0"/>
              <a:t>2- </a:t>
            </a:r>
            <a:r>
              <a:rPr lang="fr-FR" b="1" dirty="0" smtClean="0"/>
              <a:t>LES DIFFÉRENTS TYPES DE CARTILAGE</a:t>
            </a:r>
            <a:endParaRPr lang="fr-FR" dirty="0" smtClean="0"/>
          </a:p>
          <a:p>
            <a:pPr marL="0" indent="0">
              <a:buNone/>
            </a:pPr>
            <a:r>
              <a:rPr lang="fr-FR" dirty="0" smtClean="0"/>
              <a:t>Selon la richesse de la MEC en fibre de collagène ou en fibres élastiques, on distingue  trois types de cartilage: </a:t>
            </a:r>
            <a:r>
              <a:rPr lang="fr-FR" dirty="0" smtClean="0">
                <a:solidFill>
                  <a:srgbClr val="FF0000"/>
                </a:solidFill>
              </a:rPr>
              <a:t>C. hyalin </a:t>
            </a:r>
            <a:r>
              <a:rPr lang="fr-FR" dirty="0">
                <a:solidFill>
                  <a:srgbClr val="FF0000"/>
                </a:solidFill>
              </a:rPr>
              <a:t>,</a:t>
            </a:r>
            <a:r>
              <a:rPr lang="fr-FR" dirty="0" smtClean="0">
                <a:solidFill>
                  <a:srgbClr val="FF0000"/>
                </a:solidFill>
              </a:rPr>
              <a:t>C. </a:t>
            </a:r>
            <a:r>
              <a:rPr lang="fr-FR" dirty="0">
                <a:solidFill>
                  <a:srgbClr val="FF0000"/>
                </a:solidFill>
              </a:rPr>
              <a:t>f</a:t>
            </a:r>
            <a:r>
              <a:rPr lang="fr-FR" dirty="0" smtClean="0">
                <a:solidFill>
                  <a:srgbClr val="FF0000"/>
                </a:solidFill>
              </a:rPr>
              <a:t>ibreux et C. élastique </a:t>
            </a:r>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773266"/>
            <a:ext cx="4038600" cy="217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4788024" y="4326888"/>
            <a:ext cx="1143518" cy="369332"/>
          </a:xfrm>
          <a:prstGeom prst="rect">
            <a:avLst/>
          </a:prstGeom>
          <a:noFill/>
        </p:spPr>
        <p:txBody>
          <a:bodyPr wrap="none" rtlCol="0">
            <a:spAutoFit/>
          </a:bodyPr>
          <a:lstStyle/>
          <a:p>
            <a:r>
              <a:rPr lang="fr-FR" dirty="0"/>
              <a:t>: C. hyalin </a:t>
            </a:r>
          </a:p>
        </p:txBody>
      </p:sp>
      <p:sp>
        <p:nvSpPr>
          <p:cNvPr id="8" name="ZoneTexte 7"/>
          <p:cNvSpPr txBox="1"/>
          <p:nvPr/>
        </p:nvSpPr>
        <p:spPr>
          <a:xfrm>
            <a:off x="6084168" y="4357666"/>
            <a:ext cx="1064907" cy="338554"/>
          </a:xfrm>
          <a:prstGeom prst="rect">
            <a:avLst/>
          </a:prstGeom>
          <a:noFill/>
        </p:spPr>
        <p:txBody>
          <a:bodyPr wrap="square" rtlCol="0">
            <a:spAutoFit/>
          </a:bodyPr>
          <a:lstStyle/>
          <a:p>
            <a:r>
              <a:rPr lang="fr-FR" sz="1600" dirty="0" smtClean="0"/>
              <a:t>C. fibreux</a:t>
            </a:r>
            <a:r>
              <a:rPr lang="fr-FR" sz="1100" dirty="0" smtClean="0"/>
              <a:t> </a:t>
            </a:r>
            <a:endParaRPr lang="fr-FR" sz="1100" dirty="0"/>
          </a:p>
        </p:txBody>
      </p:sp>
      <p:sp>
        <p:nvSpPr>
          <p:cNvPr id="9" name="ZoneTexte 8"/>
          <p:cNvSpPr txBox="1"/>
          <p:nvPr/>
        </p:nvSpPr>
        <p:spPr>
          <a:xfrm>
            <a:off x="7529127" y="4342277"/>
            <a:ext cx="1326645" cy="369332"/>
          </a:xfrm>
          <a:prstGeom prst="rect">
            <a:avLst/>
          </a:prstGeom>
          <a:noFill/>
        </p:spPr>
        <p:txBody>
          <a:bodyPr wrap="none" rtlCol="0">
            <a:spAutoFit/>
          </a:bodyPr>
          <a:lstStyle/>
          <a:p>
            <a:r>
              <a:rPr lang="fr-FR" dirty="0"/>
              <a:t>C. élastique </a:t>
            </a:r>
          </a:p>
        </p:txBody>
      </p:sp>
    </p:spTree>
    <p:extLst>
      <p:ext uri="{BB962C8B-B14F-4D97-AF65-F5344CB8AC3E}">
        <p14:creationId xmlns:p14="http://schemas.microsoft.com/office/powerpoint/2010/main" val="4265860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endParaRPr lang="fr-FR" dirty="0"/>
          </a:p>
        </p:txBody>
      </p:sp>
      <p:sp>
        <p:nvSpPr>
          <p:cNvPr id="10" name="Espace réservé du texte 9"/>
          <p:cNvSpPr>
            <a:spLocks noGrp="1"/>
          </p:cNvSpPr>
          <p:nvPr>
            <p:ph type="body" idx="1"/>
          </p:nvPr>
        </p:nvSpPr>
        <p:spPr/>
        <p:txBody>
          <a:bodyPr/>
          <a:lstStyle/>
          <a:p>
            <a:endParaRPr lang="fr-FR" dirty="0"/>
          </a:p>
        </p:txBody>
      </p:sp>
      <p:sp>
        <p:nvSpPr>
          <p:cNvPr id="3" name="Espace réservé du contenu 2"/>
          <p:cNvSpPr>
            <a:spLocks noGrp="1"/>
          </p:cNvSpPr>
          <p:nvPr>
            <p:ph sz="half" idx="2"/>
          </p:nvPr>
        </p:nvSpPr>
        <p:spPr/>
        <p:txBody>
          <a:bodyPr>
            <a:noAutofit/>
          </a:bodyPr>
          <a:lstStyle/>
          <a:p>
            <a:pPr marL="0" indent="0">
              <a:buNone/>
            </a:pPr>
            <a:endParaRPr lang="fr-FR" sz="2000" b="1" dirty="0" smtClean="0">
              <a:solidFill>
                <a:srgbClr val="FF0000"/>
              </a:solidFill>
            </a:endParaRPr>
          </a:p>
          <a:p>
            <a:pPr marL="0" indent="0">
              <a:buNone/>
            </a:pPr>
            <a:endParaRPr lang="fr-FR" sz="2000" b="1" dirty="0">
              <a:solidFill>
                <a:srgbClr val="FF0000"/>
              </a:solidFill>
            </a:endParaRPr>
          </a:p>
          <a:p>
            <a:pPr marL="0" indent="0">
              <a:buNone/>
            </a:pPr>
            <a:endParaRPr lang="fr-FR" sz="2000" b="1" dirty="0" smtClean="0">
              <a:solidFill>
                <a:srgbClr val="FF0000"/>
              </a:solidFill>
            </a:endParaRPr>
          </a:p>
          <a:p>
            <a:pPr marL="0" indent="0">
              <a:buNone/>
            </a:pPr>
            <a:endParaRPr lang="fr-FR" sz="2000" b="1" dirty="0">
              <a:solidFill>
                <a:srgbClr val="FF0000"/>
              </a:solidFill>
            </a:endParaRPr>
          </a:p>
          <a:p>
            <a:pPr marL="0" indent="0">
              <a:buNone/>
            </a:pPr>
            <a:r>
              <a:rPr lang="fr-FR" sz="2000" b="1" dirty="0" smtClean="0">
                <a:solidFill>
                  <a:srgbClr val="FF0000"/>
                </a:solidFill>
              </a:rPr>
              <a:t>A-LE CARTILAGE HYALIN: </a:t>
            </a:r>
            <a:r>
              <a:rPr lang="fr-FR" sz="2000" dirty="0" smtClean="0"/>
              <a:t>le mot hyalin dérive du grec « </a:t>
            </a:r>
            <a:r>
              <a:rPr lang="fr-FR" sz="2000" dirty="0" err="1" smtClean="0"/>
              <a:t>hyalos</a:t>
            </a:r>
            <a:r>
              <a:rPr lang="fr-FR" sz="2000" dirty="0" smtClean="0"/>
              <a:t> » qui signifie transparent. </a:t>
            </a:r>
          </a:p>
        </p:txBody>
      </p:sp>
      <p:sp>
        <p:nvSpPr>
          <p:cNvPr id="11" name="Espace réservé du texte 10"/>
          <p:cNvSpPr>
            <a:spLocks noGrp="1"/>
          </p:cNvSpPr>
          <p:nvPr>
            <p:ph type="body" sz="quarter" idx="3"/>
          </p:nvPr>
        </p:nvSpPr>
        <p:spPr/>
        <p:txBody>
          <a:bodyPr/>
          <a:lstStyle/>
          <a:p>
            <a:endParaRPr lang="fr-FR"/>
          </a:p>
        </p:txBody>
      </p:sp>
      <p:pic>
        <p:nvPicPr>
          <p:cNvPr id="7170"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575110" y="2218846"/>
            <a:ext cx="4041775" cy="261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3555" y="4832285"/>
            <a:ext cx="4572000" cy="646331"/>
          </a:xfrm>
          <a:prstGeom prst="rect">
            <a:avLst/>
          </a:prstGeom>
        </p:spPr>
        <p:txBody>
          <a:bodyPr>
            <a:spAutoFit/>
          </a:bodyPr>
          <a:lstStyle/>
          <a:p>
            <a:r>
              <a:rPr lang="fr-FR" dirty="0"/>
              <a:t>Microphotographie du cartilage hyalin observé au microscope optique</a:t>
            </a:r>
          </a:p>
        </p:txBody>
      </p:sp>
    </p:spTree>
    <p:extLst>
      <p:ext uri="{BB962C8B-B14F-4D97-AF65-F5344CB8AC3E}">
        <p14:creationId xmlns:p14="http://schemas.microsoft.com/office/powerpoint/2010/main" val="1164690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9403</TotalTime>
  <Words>2403</Words>
  <Application>Microsoft Office PowerPoint</Application>
  <PresentationFormat>Affichage à l'écran (4:3)</PresentationFormat>
  <Paragraphs>143</Paragraphs>
  <Slides>49</Slides>
  <Notes>5</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49</vt:i4>
      </vt:variant>
    </vt:vector>
  </HeadingPairs>
  <TitlesOfParts>
    <vt:vector size="52" baseType="lpstr">
      <vt:lpstr>Arial</vt:lpstr>
      <vt:lpstr>Calibri</vt:lpstr>
      <vt:lpstr>Thème Office</vt:lpstr>
      <vt:lpstr>TISSUS CONJONCTIFS SPECIALISES:</vt:lpstr>
      <vt:lpstr> LE CARTILAGE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LE TISSU OSSEUX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Invité</dc:creator>
  <cp:lastModifiedBy>DRAA</cp:lastModifiedBy>
  <cp:revision>319</cp:revision>
  <dcterms:created xsi:type="dcterms:W3CDTF">2015-01-29T14:43:02Z</dcterms:created>
  <dcterms:modified xsi:type="dcterms:W3CDTF">2021-03-31T21:07:06Z</dcterms:modified>
</cp:coreProperties>
</file>