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8" r:id="rId2"/>
    <p:sldId id="260" r:id="rId3"/>
    <p:sldId id="263" r:id="rId4"/>
    <p:sldId id="264" r:id="rId5"/>
    <p:sldId id="277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DF60E-F4D5-4BD0-A59A-CEBBBFB4C1DD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C1304-D734-4285-B42B-B426A03CF68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30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A9C83-0E55-4F95-91C4-416C3DF7672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65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DFD-1A11-48E0-82F1-4B29E412714C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CCE-25C0-4F7D-BE7A-A5F702C309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57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DFD-1A11-48E0-82F1-4B29E412714C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CCE-25C0-4F7D-BE7A-A5F702C309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29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DFD-1A11-48E0-82F1-4B29E412714C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CCE-25C0-4F7D-BE7A-A5F702C309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60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DFD-1A11-48E0-82F1-4B29E412714C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CCE-25C0-4F7D-BE7A-A5F702C309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21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DFD-1A11-48E0-82F1-4B29E412714C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CCE-25C0-4F7D-BE7A-A5F702C309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4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DFD-1A11-48E0-82F1-4B29E412714C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CCE-25C0-4F7D-BE7A-A5F702C309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27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DFD-1A11-48E0-82F1-4B29E412714C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CCE-25C0-4F7D-BE7A-A5F702C309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695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DFD-1A11-48E0-82F1-4B29E412714C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CCE-25C0-4F7D-BE7A-A5F702C309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4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DFD-1A11-48E0-82F1-4B29E412714C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CCE-25C0-4F7D-BE7A-A5F702C309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38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DFD-1A11-48E0-82F1-4B29E412714C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CCE-25C0-4F7D-BE7A-A5F702C309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753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DFD-1A11-48E0-82F1-4B29E412714C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29CCE-25C0-4F7D-BE7A-A5F702C309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80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0DFD-1A11-48E0-82F1-4B29E412714C}" type="datetimeFigureOut">
              <a:rPr lang="fr-FR" smtClean="0"/>
              <a:pPr/>
              <a:t>31/03/2021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29CCE-25C0-4F7D-BE7A-A5F702C309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75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DEVELOPPEMENT DU TISSU OSSEUX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Ce point d’ossification s’étend en direction des épiphyses.</a:t>
            </a:r>
          </a:p>
          <a:p>
            <a:pPr marL="0" indent="0">
              <a:buNone/>
            </a:pPr>
            <a:r>
              <a:rPr lang="fr-FR" dirty="0" smtClean="0"/>
              <a:t>Des ostéoclastes , pénètrent dans le foyer d’ossification et forment une cavité centrale(par destruction de la matrice osseuse) qui contient des cellules hématopoïétiques véhiculées par voie sanguine, c’est </a:t>
            </a:r>
            <a:r>
              <a:rPr lang="fr-FR" b="1" dirty="0" smtClean="0"/>
              <a:t>la cavité centrale diaphysaire</a:t>
            </a:r>
            <a:r>
              <a:rPr lang="fr-FR" dirty="0" smtClean="0"/>
              <a:t> contenant initialement  de la moelle rouge. 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5495393" cy="459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Dans un deuxième temps apparaissent des points </a:t>
            </a:r>
            <a:r>
              <a:rPr lang="fr-FR" b="1" dirty="0" smtClean="0"/>
              <a:t>d’ossification </a:t>
            </a:r>
            <a:r>
              <a:rPr lang="fr-FR" b="1" dirty="0" err="1" smtClean="0"/>
              <a:t>épiphysaires</a:t>
            </a:r>
            <a:r>
              <a:rPr lang="fr-FR" b="1" dirty="0" smtClean="0"/>
              <a:t> </a:t>
            </a:r>
            <a:r>
              <a:rPr lang="fr-FR" dirty="0" smtClean="0"/>
              <a:t>qui répondent au mêmes processus morphogénétiques. Ces points d’ossification s’étendent vers les surfaces articulaires mais laissent persister une zone cartilagineuse qui forme le </a:t>
            </a:r>
            <a:r>
              <a:rPr lang="fr-FR" b="1" dirty="0" smtClean="0"/>
              <a:t>cartilage articulaire</a:t>
            </a:r>
            <a:r>
              <a:rPr lang="fr-FR" dirty="0" smtClean="0"/>
              <a:t>, et s’étendent aussi vers la diaphyse ou il laissent persister une zone cartilagineuse</a:t>
            </a:r>
            <a:r>
              <a:rPr lang="fr-FR" b="1" dirty="0" smtClean="0"/>
              <a:t>(métaphyse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qui permet la croissance en longueur des os et qui est appelée </a:t>
            </a:r>
            <a:r>
              <a:rPr lang="fr-FR" b="1" dirty="0" smtClean="0"/>
              <a:t>cartilage de croissance ou de conjugaison.</a:t>
            </a:r>
            <a:endParaRPr lang="fr-FR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9468"/>
            <a:ext cx="4038600" cy="30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75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Ossification secondaire: </a:t>
            </a:r>
            <a:r>
              <a:rPr lang="fr-FR" dirty="0" smtClean="0"/>
              <a:t>l’ossification primaire conduit à la formation d’un os immature non lamellaire. Ce dernier sera par la suite détruit et remplacé par un tissu osseux lamellaire selon un processus dit ossification secondaire qui correspond à la </a:t>
            </a:r>
            <a:r>
              <a:rPr lang="fr-FR" dirty="0" err="1" smtClean="0"/>
              <a:t>lamellisation</a:t>
            </a:r>
            <a:r>
              <a:rPr lang="fr-FR" dirty="0" smtClean="0"/>
              <a:t> du tissu osseux. Ce processus est important surtout au niveau de la corticale diaphysaire, où les ostéoblastes vont se disposer  en assises concentriques .</a:t>
            </a:r>
          </a:p>
        </p:txBody>
      </p:sp>
    </p:spTree>
    <p:extLst>
      <p:ext uri="{BB962C8B-B14F-4D97-AF65-F5344CB8AC3E}">
        <p14:creationId xmlns:p14="http://schemas.microsoft.com/office/powerpoint/2010/main" val="30090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970" y="1538807"/>
            <a:ext cx="3762942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b="1" dirty="0"/>
              <a:t>Croissance en longueur des os</a:t>
            </a:r>
            <a:r>
              <a:rPr lang="fr-FR" b="1" dirty="0" smtClean="0"/>
              <a:t>:</a:t>
            </a:r>
            <a:endParaRPr lang="fr-FR" b="1" dirty="0"/>
          </a:p>
          <a:p>
            <a:pPr marL="0" indent="0">
              <a:buNone/>
            </a:pPr>
            <a:r>
              <a:rPr lang="fr-FR" dirty="0"/>
              <a:t>la croissance en longueur des os est de type </a:t>
            </a:r>
            <a:r>
              <a:rPr lang="fr-FR" dirty="0" err="1"/>
              <a:t>endochondral</a:t>
            </a:r>
            <a:r>
              <a:rPr lang="fr-FR" dirty="0"/>
              <a:t> et fait intervenir les cartilages de conjugaison.  Le cartilage de conjugaison est organisé en colonnes et en couches successives qui sont individualisables en microscopie </a:t>
            </a:r>
            <a:r>
              <a:rPr lang="fr-FR" dirty="0" smtClean="0"/>
              <a:t>optique:</a:t>
            </a:r>
          </a:p>
          <a:p>
            <a:pPr marL="0" indent="0">
              <a:buNone/>
            </a:pPr>
            <a:r>
              <a:rPr lang="fr-FR" b="1" dirty="0" smtClean="0"/>
              <a:t>*     Une  </a:t>
            </a:r>
            <a:r>
              <a:rPr lang="fr-FR" b="1" dirty="0"/>
              <a:t>zone </a:t>
            </a:r>
            <a:r>
              <a:rPr lang="fr-FR" b="1" dirty="0" smtClean="0"/>
              <a:t>de </a:t>
            </a:r>
            <a:r>
              <a:rPr lang="fr-FR" b="1" dirty="0"/>
              <a:t>cartilage </a:t>
            </a:r>
            <a:r>
              <a:rPr lang="fr-FR" b="1" dirty="0" smtClean="0"/>
              <a:t>banal </a:t>
            </a:r>
            <a:r>
              <a:rPr lang="fr-FR" dirty="0" smtClean="0"/>
              <a:t>(</a:t>
            </a:r>
            <a:r>
              <a:rPr lang="fr-FR" b="1" dirty="0" smtClean="0"/>
              <a:t>1</a:t>
            </a:r>
            <a:r>
              <a:rPr lang="fr-FR" dirty="0" smtClean="0"/>
              <a:t>) qi est une zone de réserve de </a:t>
            </a:r>
            <a:r>
              <a:rPr lang="fr-FR" dirty="0" err="1"/>
              <a:t>chondrocytes</a:t>
            </a:r>
            <a:r>
              <a:rPr lang="fr-FR" dirty="0"/>
              <a:t> au </a:t>
            </a:r>
            <a:r>
              <a:rPr lang="fr-FR" dirty="0" smtClean="0"/>
              <a:t>repos,</a:t>
            </a:r>
          </a:p>
          <a:p>
            <a:pPr marL="0" indent="0">
              <a:buNone/>
            </a:pPr>
            <a:r>
              <a:rPr lang="fr-FR" b="1" dirty="0" smtClean="0"/>
              <a:t>*     une </a:t>
            </a:r>
            <a:r>
              <a:rPr lang="fr-FR" b="1" dirty="0"/>
              <a:t>zone de cartilage sérié </a:t>
            </a:r>
            <a:r>
              <a:rPr lang="fr-FR" b="1" dirty="0" smtClean="0"/>
              <a:t>(2)</a:t>
            </a:r>
            <a:r>
              <a:rPr lang="fr-FR" dirty="0" smtClean="0"/>
              <a:t>ou </a:t>
            </a:r>
            <a:r>
              <a:rPr lang="fr-FR" dirty="0"/>
              <a:t>les </a:t>
            </a:r>
            <a:r>
              <a:rPr lang="fr-FR" dirty="0" err="1"/>
              <a:t>chondrocytes</a:t>
            </a:r>
            <a:r>
              <a:rPr lang="fr-FR" dirty="0"/>
              <a:t> prolifèrent et s’aplatissent.</a:t>
            </a:r>
          </a:p>
          <a:p>
            <a:pPr marL="0" indent="0">
              <a:buNone/>
            </a:pPr>
            <a:r>
              <a:rPr lang="fr-FR" b="1" dirty="0" smtClean="0"/>
              <a:t>*    cartilage </a:t>
            </a:r>
            <a:r>
              <a:rPr lang="fr-FR" b="1" dirty="0"/>
              <a:t>hypertrophié </a:t>
            </a:r>
            <a:r>
              <a:rPr lang="fr-FR" b="1" dirty="0" smtClean="0"/>
              <a:t>(3)</a:t>
            </a:r>
            <a:r>
              <a:rPr lang="fr-FR" dirty="0" smtClean="0"/>
              <a:t>ou </a:t>
            </a:r>
            <a:r>
              <a:rPr lang="fr-FR" dirty="0"/>
              <a:t>les </a:t>
            </a:r>
            <a:r>
              <a:rPr lang="fr-FR" dirty="0" err="1"/>
              <a:t>chondrocytes</a:t>
            </a:r>
            <a:r>
              <a:rPr lang="fr-FR" dirty="0"/>
              <a:t> augmentent leur volume par un facteur de 5 à 10.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39952" y="692696"/>
            <a:ext cx="5004047" cy="55446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24128" y="2060848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Cartilage </a:t>
            </a:r>
          </a:p>
          <a:p>
            <a:r>
              <a:rPr lang="fr-FR" sz="1000" dirty="0" smtClean="0"/>
              <a:t>banal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81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fr-FR" dirty="0" smtClean="0"/>
              <a:t>Les </a:t>
            </a:r>
            <a:r>
              <a:rPr lang="fr-FR" dirty="0" err="1"/>
              <a:t>chondrocytes</a:t>
            </a:r>
            <a:r>
              <a:rPr lang="fr-FR" dirty="0"/>
              <a:t> hypertrophiés vont </a:t>
            </a:r>
            <a:r>
              <a:rPr lang="fr-FR" dirty="0" smtClean="0"/>
              <a:t>permettre </a:t>
            </a:r>
            <a:r>
              <a:rPr lang="fr-FR" dirty="0"/>
              <a:t> </a:t>
            </a:r>
            <a:r>
              <a:rPr lang="fr-FR" dirty="0" smtClean="0"/>
              <a:t>la calcification </a:t>
            </a:r>
            <a:r>
              <a:rPr lang="fr-FR" dirty="0"/>
              <a:t>de la matrice </a:t>
            </a:r>
            <a:r>
              <a:rPr lang="fr-FR" dirty="0" smtClean="0"/>
              <a:t>cartilagineuse,</a:t>
            </a:r>
          </a:p>
          <a:p>
            <a:pPr>
              <a:buFontTx/>
              <a:buChar char="-"/>
            </a:pPr>
            <a:r>
              <a:rPr lang="fr-FR" dirty="0" smtClean="0"/>
              <a:t> Des vaisseaux sanguins entourés de cellules souches mésenchymateuses pénètrent  dans la  matrice calcifiée. </a:t>
            </a:r>
          </a:p>
          <a:p>
            <a:pPr>
              <a:buFontTx/>
              <a:buChar char="-"/>
            </a:pPr>
            <a:r>
              <a:rPr lang="fr-FR" dirty="0" smtClean="0"/>
              <a:t>Dégénérescence des </a:t>
            </a:r>
            <a:r>
              <a:rPr lang="fr-FR" dirty="0" err="1" smtClean="0"/>
              <a:t>chondcrocytes</a:t>
            </a:r>
            <a:r>
              <a:rPr lang="fr-FR" dirty="0"/>
              <a:t>,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smtClean="0"/>
              <a:t>Pénétration des cellules mésenchymateuses dans les </a:t>
            </a:r>
            <a:r>
              <a:rPr lang="fr-FR" dirty="0" err="1" smtClean="0"/>
              <a:t>chondroplastes</a:t>
            </a:r>
            <a:r>
              <a:rPr lang="fr-FR" dirty="0" smtClean="0"/>
              <a:t> vides,</a:t>
            </a:r>
          </a:p>
          <a:p>
            <a:pPr>
              <a:buFontTx/>
              <a:buChar char="-"/>
            </a:pPr>
            <a:r>
              <a:rPr lang="fr-FR" dirty="0"/>
              <a:t>différenciation </a:t>
            </a:r>
            <a:r>
              <a:rPr lang="fr-FR" dirty="0" err="1"/>
              <a:t>ostéoblastique</a:t>
            </a:r>
            <a:r>
              <a:rPr lang="fr-FR" dirty="0"/>
              <a:t> de cellules souches mésenchymateuses.</a:t>
            </a: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N.B. </a:t>
            </a:r>
            <a:r>
              <a:rPr lang="fr-FR" dirty="0" smtClean="0"/>
              <a:t>On </a:t>
            </a:r>
            <a:r>
              <a:rPr lang="fr-FR" dirty="0"/>
              <a:t>considère que ces cellules souches proviennent du tissu conjonctif non spécialisé associé au tissu osseux (</a:t>
            </a:r>
            <a:r>
              <a:rPr lang="fr-FR" dirty="0" err="1"/>
              <a:t>endoste</a:t>
            </a:r>
            <a:r>
              <a:rPr lang="fr-FR" dirty="0"/>
              <a:t>, périoste, tissu conjonctif associé à la moelle osseuse </a:t>
            </a:r>
            <a:r>
              <a:rPr lang="fr-FR" dirty="0" smtClean="0"/>
              <a:t>rouge).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4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b="1" dirty="0"/>
              <a:t>La croissance en épaisseur des os </a:t>
            </a:r>
            <a:r>
              <a:rPr lang="fr-FR" b="1" dirty="0" smtClean="0"/>
              <a:t>longs: </a:t>
            </a:r>
          </a:p>
          <a:p>
            <a:pPr marL="0" indent="0">
              <a:buNone/>
            </a:pPr>
            <a:r>
              <a:rPr lang="fr-FR" dirty="0" smtClean="0"/>
              <a:t>se </a:t>
            </a:r>
            <a:r>
              <a:rPr lang="fr-FR" dirty="0"/>
              <a:t>fait par apposition de couches successives de lamelles osseuses à partir du périoste. Il s'agit d'une </a:t>
            </a:r>
            <a:r>
              <a:rPr lang="fr-FR" b="1" dirty="0"/>
              <a:t>croissance </a:t>
            </a:r>
            <a:r>
              <a:rPr lang="fr-FR" b="1" dirty="0" err="1"/>
              <a:t>endoconjonctive</a:t>
            </a:r>
            <a:r>
              <a:rPr lang="fr-FR" b="1" dirty="0"/>
              <a:t> </a:t>
            </a:r>
            <a:r>
              <a:rPr lang="fr-FR" dirty="0"/>
              <a:t>au cours de laquelle on observe  la différenciation  de cellules souches mésenchymateuses en </a:t>
            </a:r>
            <a:r>
              <a:rPr lang="fr-FR" dirty="0" smtClean="0"/>
              <a:t>ostéoblastes.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16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Le squelette non encore osseux d’un embryon est formé </a:t>
            </a:r>
            <a:r>
              <a:rPr lang="fr-FR" dirty="0" smtClean="0"/>
              <a:t>de cartilage et de membranes fibreuses(conjonctives). </a:t>
            </a:r>
            <a:r>
              <a:rPr lang="fr-FR" dirty="0"/>
              <a:t>L’ossification se </a:t>
            </a:r>
            <a:r>
              <a:rPr lang="fr-FR" dirty="0" smtClean="0"/>
              <a:t>fera donc   </a:t>
            </a:r>
            <a:r>
              <a:rPr lang="fr-FR" dirty="0"/>
              <a:t>à </a:t>
            </a:r>
            <a:r>
              <a:rPr lang="fr-FR" dirty="0" smtClean="0"/>
              <a:t>partir d’ un modèle cartilagineux=ossification </a:t>
            </a:r>
            <a:r>
              <a:rPr lang="fr-FR" dirty="0" err="1" smtClean="0"/>
              <a:t>endochondrale</a:t>
            </a:r>
            <a:r>
              <a:rPr lang="fr-FR" dirty="0" smtClean="0"/>
              <a:t> , et à partir des membranes </a:t>
            </a:r>
            <a:r>
              <a:rPr lang="fr-FR" dirty="0"/>
              <a:t>fibreuses </a:t>
            </a:r>
            <a:r>
              <a:rPr lang="fr-FR" dirty="0" smtClean="0"/>
              <a:t>=</a:t>
            </a:r>
            <a:r>
              <a:rPr lang="fr-FR" b="1" dirty="0"/>
              <a:t>ossification </a:t>
            </a:r>
            <a:r>
              <a:rPr lang="fr-FR" b="1" dirty="0" err="1"/>
              <a:t>endomembraneuse</a:t>
            </a:r>
            <a:r>
              <a:rPr lang="fr-FR" b="1" dirty="0"/>
              <a:t> </a:t>
            </a:r>
            <a:r>
              <a:rPr lang="fr-FR" b="1" dirty="0" smtClean="0"/>
              <a:t>ou </a:t>
            </a:r>
            <a:r>
              <a:rPr lang="fr-FR" b="1" dirty="0" err="1" smtClean="0"/>
              <a:t>intraconjonctive</a:t>
            </a:r>
            <a:r>
              <a:rPr lang="fr-FR" b="1" dirty="0" smtClean="0"/>
              <a:t> (</a:t>
            </a:r>
            <a:r>
              <a:rPr lang="fr-FR" dirty="0" smtClean="0"/>
              <a:t>os plats du crâne par exemple)</a:t>
            </a:r>
            <a:r>
              <a:rPr lang="fr-FR" b="1" dirty="0" smtClean="0"/>
              <a:t>. </a:t>
            </a:r>
            <a:r>
              <a:rPr lang="fr-FR" dirty="0"/>
              <a:t>L</a:t>
            </a:r>
            <a:r>
              <a:rPr lang="fr-FR" dirty="0" smtClean="0"/>
              <a:t>e modèle cartilagineux étant toujours entouré par le périchondre, l’ossification sera à </a:t>
            </a:r>
            <a:r>
              <a:rPr lang="fr-FR" dirty="0"/>
              <a:t>la fois </a:t>
            </a:r>
            <a:r>
              <a:rPr lang="fr-FR" dirty="0" err="1" smtClean="0"/>
              <a:t>endochondrale</a:t>
            </a:r>
            <a:r>
              <a:rPr lang="fr-FR" dirty="0" smtClean="0"/>
              <a:t>  et </a:t>
            </a:r>
            <a:r>
              <a:rPr lang="fr-FR" dirty="0" err="1" smtClean="0"/>
              <a:t>intraconjonctive</a:t>
            </a:r>
            <a:r>
              <a:rPr lang="fr-FR" dirty="0"/>
              <a:t> </a:t>
            </a:r>
            <a:r>
              <a:rPr lang="fr-FR" dirty="0" smtClean="0"/>
              <a:t>c’est le  cas des os longs par exemple.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76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le développement du tissu osseux s'effectue schématiquement en 2 phases qui sont :</a:t>
            </a:r>
          </a:p>
          <a:p>
            <a:pPr marL="0" indent="0">
              <a:buNone/>
            </a:pPr>
            <a:r>
              <a:rPr lang="fr-FR" dirty="0"/>
              <a:t>         *</a:t>
            </a:r>
            <a:r>
              <a:rPr lang="fr-FR" b="1" dirty="0"/>
              <a:t>l'ossification primaire</a:t>
            </a:r>
            <a:r>
              <a:rPr lang="fr-FR" dirty="0"/>
              <a:t> c'est-à-dire la formation initiale du tissu osseux chez le </a:t>
            </a:r>
            <a:r>
              <a:rPr lang="fr-FR" dirty="0" smtClean="0"/>
              <a:t>fœtus, aboutissant à l’os immature à structure non lamellaire.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       *</a:t>
            </a:r>
            <a:r>
              <a:rPr lang="fr-FR" b="1" dirty="0"/>
              <a:t>l’ossification secondaire </a:t>
            </a:r>
            <a:r>
              <a:rPr lang="fr-FR" dirty="0"/>
              <a:t>c’est-à-dire la maturation </a:t>
            </a:r>
            <a:r>
              <a:rPr lang="fr-FR" dirty="0" smtClean="0"/>
              <a:t>et croissance osseuse.</a:t>
            </a:r>
            <a:r>
              <a:rPr lang="fr-FR" dirty="0"/>
              <a:t> 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2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Formation de l’os long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/>
              <a:t>L</a:t>
            </a:r>
            <a:r>
              <a:rPr lang="fr-FR" dirty="0" smtClean="0"/>
              <a:t>a forme du cartilage correspond exactement à celle du futur os. Au cours du développement , le cartilage est remplacé progressivement par de l’os sauf au niveau des surfaces </a:t>
            </a:r>
            <a:r>
              <a:rPr lang="fr-FR" dirty="0"/>
              <a:t>articulaires. </a:t>
            </a:r>
            <a:r>
              <a:rPr lang="fr-FR" dirty="0" smtClean="0"/>
              <a:t>L’ossification </a:t>
            </a:r>
            <a:r>
              <a:rPr lang="fr-FR" dirty="0"/>
              <a:t>est à la fois interne (=ossification </a:t>
            </a:r>
            <a:r>
              <a:rPr lang="fr-FR" dirty="0" err="1"/>
              <a:t>endochondrale</a:t>
            </a:r>
            <a:r>
              <a:rPr lang="fr-FR" dirty="0"/>
              <a:t>) et externe </a:t>
            </a:r>
            <a:r>
              <a:rPr lang="fr-FR" dirty="0" smtClean="0"/>
              <a:t> à partir du périchondre(=</a:t>
            </a:r>
            <a:r>
              <a:rPr lang="fr-FR" dirty="0"/>
              <a:t>ossification </a:t>
            </a:r>
            <a:r>
              <a:rPr lang="fr-FR" dirty="0" err="1" smtClean="0"/>
              <a:t>périostique</a:t>
            </a:r>
            <a:r>
              <a:rPr lang="fr-FR" dirty="0" smtClean="0"/>
              <a:t>/</a:t>
            </a:r>
            <a:r>
              <a:rPr lang="fr-FR" dirty="0" err="1" smtClean="0"/>
              <a:t>endoconjonctive</a:t>
            </a:r>
            <a:r>
              <a:rPr lang="fr-FR" dirty="0" smtClean="0"/>
              <a:t>).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9468"/>
            <a:ext cx="4038600" cy="30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7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Le modèle cartilagineux primitif continue à croitre par croissance à la fois interstitielle et appositionnelle. La croissance en longueur résulte de la croissance interstitielle tandis que celle en épaisseur résulte principalement de la croissance appositionnelle.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9468"/>
            <a:ext cx="4038600" cy="302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58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La formation de l’os commence au niveau de la région médiane de la diaphyse, à partir du périchondre, ce dernier </a:t>
            </a:r>
            <a:r>
              <a:rPr lang="fr-FR" dirty="0"/>
              <a:t> </a:t>
            </a:r>
            <a:r>
              <a:rPr lang="fr-FR" dirty="0" smtClean="0"/>
              <a:t>va assurer une fonction ostéogène ,c’est </a:t>
            </a:r>
            <a:r>
              <a:rPr lang="fr-FR" b="1" dirty="0" smtClean="0"/>
              <a:t>l’ossification </a:t>
            </a:r>
            <a:r>
              <a:rPr lang="fr-FR" b="1" dirty="0" err="1" smtClean="0"/>
              <a:t>périostique</a:t>
            </a:r>
            <a:r>
              <a:rPr lang="fr-FR" b="1" dirty="0" smtClean="0"/>
              <a:t> ( ou </a:t>
            </a:r>
            <a:r>
              <a:rPr lang="fr-FR" b="1" dirty="0" err="1" smtClean="0"/>
              <a:t>périchondrale</a:t>
            </a:r>
            <a:r>
              <a:rPr lang="fr-FR" b="1" dirty="0" smtClean="0"/>
              <a:t>)</a:t>
            </a:r>
            <a:r>
              <a:rPr lang="fr-FR" dirty="0" smtClean="0"/>
              <a:t>: les cellules de la couche interne du périchondre les plus proches du cartilage s’hypertrophient et se différentient en ostéoblastes</a:t>
            </a:r>
            <a:r>
              <a:rPr lang="fr-FR" dirty="0"/>
              <a:t> </a:t>
            </a:r>
            <a:r>
              <a:rPr lang="fr-FR" dirty="0" smtClean="0"/>
              <a:t>; ces cellules sécrètent autour d’elles les protéines de la matrice osseuse et  forment un petit anneau osseux : </a:t>
            </a:r>
            <a:r>
              <a:rPr lang="fr-FR" b="1" dirty="0" smtClean="0"/>
              <a:t>virole </a:t>
            </a:r>
            <a:r>
              <a:rPr lang="fr-FR" b="1" dirty="0" err="1" smtClean="0"/>
              <a:t>périchondrale</a:t>
            </a:r>
            <a:r>
              <a:rPr lang="fr-FR" b="1" dirty="0" smtClean="0"/>
              <a:t> </a:t>
            </a:r>
            <a:r>
              <a:rPr lang="fr-FR" dirty="0" smtClean="0"/>
              <a:t>qui entoure le milieu de la région diaphysaire. Le périchondre situé autour de cette zone devient </a:t>
            </a:r>
            <a:r>
              <a:rPr lang="fr-FR" b="1" dirty="0" smtClean="0"/>
              <a:t>périoste. </a:t>
            </a:r>
            <a:r>
              <a:rPr lang="fr-FR" dirty="0" smtClean="0"/>
              <a:t>Cette ossification va s’étendre  sous toute la face interne du périoste et gagne le voisinage des épiphyses.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060848"/>
            <a:ext cx="4632023" cy="39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8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                                                                                                                                               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Peu de temps après, à travers les ouvertures de la virole, des bourgeons </a:t>
            </a:r>
            <a:r>
              <a:rPr lang="fr-FR" dirty="0" err="1" smtClean="0"/>
              <a:t>conjonctivo</a:t>
            </a:r>
            <a:r>
              <a:rPr lang="fr-FR" dirty="0" smtClean="0"/>
              <a:t>-vasculaires (=invaginations du tissu conjonctif)poussent vers le centre de la diaphyse et conduisent à la formation d’un </a:t>
            </a:r>
            <a:r>
              <a:rPr lang="fr-FR" b="1" dirty="0" smtClean="0"/>
              <a:t>point d’ossification primaire </a:t>
            </a:r>
            <a:r>
              <a:rPr lang="fr-FR" dirty="0" smtClean="0"/>
              <a:t>: </a:t>
            </a:r>
          </a:p>
          <a:p>
            <a:pPr marL="0" indent="0">
              <a:buNone/>
            </a:pPr>
            <a:r>
              <a:rPr lang="fr-FR" dirty="0"/>
              <a:t>*</a:t>
            </a:r>
            <a:r>
              <a:rPr lang="fr-FR" dirty="0" smtClean="0"/>
              <a:t>les </a:t>
            </a:r>
            <a:r>
              <a:rPr lang="fr-FR" dirty="0" err="1" smtClean="0"/>
              <a:t>chondrocytes</a:t>
            </a:r>
            <a:r>
              <a:rPr lang="fr-FR" dirty="0" smtClean="0"/>
              <a:t>  se multiplient</a:t>
            </a:r>
            <a:r>
              <a:rPr lang="fr-FR" dirty="0"/>
              <a:t> </a:t>
            </a:r>
            <a:r>
              <a:rPr lang="fr-FR" dirty="0" smtClean="0"/>
              <a:t>et s’hypertrophient.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/>
          <a:srcRect l="44674"/>
          <a:stretch/>
        </p:blipFill>
        <p:spPr bwMode="auto">
          <a:xfrm>
            <a:off x="4499992" y="476672"/>
            <a:ext cx="439248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32" y="4077072"/>
            <a:ext cx="396044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*la matrice cartilagineuse se calcifie(synthèse de phosphatase par les </a:t>
            </a:r>
            <a:r>
              <a:rPr lang="fr-FR" dirty="0" err="1" smtClean="0"/>
              <a:t>chondrocytes</a:t>
            </a:r>
            <a:r>
              <a:rPr lang="fr-FR" dirty="0" smtClean="0"/>
              <a:t> hypertrophiés permettant le  </a:t>
            </a:r>
            <a:r>
              <a:rPr lang="fr-FR" dirty="0"/>
              <a:t>dépôt </a:t>
            </a:r>
            <a:r>
              <a:rPr lang="fr-FR" dirty="0" smtClean="0"/>
              <a:t>de phosphate </a:t>
            </a:r>
            <a:r>
              <a:rPr lang="fr-FR" dirty="0"/>
              <a:t>de </a:t>
            </a:r>
            <a:r>
              <a:rPr lang="fr-FR" dirty="0" smtClean="0"/>
              <a:t>chaux) et ne laisse plus diffuser les nutriments, ce qui provoque la mort des </a:t>
            </a:r>
            <a:r>
              <a:rPr lang="fr-FR" dirty="0" err="1" smtClean="0"/>
              <a:t>chondrocytes</a:t>
            </a:r>
            <a:r>
              <a:rPr lang="fr-FR" dirty="0"/>
              <a:t> </a:t>
            </a:r>
            <a:r>
              <a:rPr lang="fr-FR" dirty="0" smtClean="0"/>
              <a:t>par manque de nutriments.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13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*Les </a:t>
            </a:r>
            <a:r>
              <a:rPr lang="fr-FR" dirty="0" err="1"/>
              <a:t>chondroplastes</a:t>
            </a:r>
            <a:r>
              <a:rPr lang="fr-FR" dirty="0"/>
              <a:t> </a:t>
            </a:r>
            <a:r>
              <a:rPr lang="fr-FR" dirty="0" smtClean="0"/>
              <a:t>sont </a:t>
            </a:r>
            <a:r>
              <a:rPr lang="fr-FR" dirty="0"/>
              <a:t>donc vidés de leur contenu 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r>
              <a:rPr lang="fr-FR" dirty="0" smtClean="0"/>
              <a:t>*Les cellules du BCV pénètrent dans les </a:t>
            </a:r>
            <a:r>
              <a:rPr lang="fr-FR" dirty="0" err="1" smtClean="0"/>
              <a:t>chondroplastes</a:t>
            </a:r>
            <a:r>
              <a:rPr lang="fr-FR" dirty="0" smtClean="0"/>
              <a:t> vides et se différentient en ostéoblastes. </a:t>
            </a:r>
          </a:p>
          <a:p>
            <a:pPr marL="0" indent="0">
              <a:buNone/>
            </a:pPr>
            <a:r>
              <a:rPr lang="fr-FR" dirty="0" smtClean="0"/>
              <a:t>*ces cellules produisent une  matrice osseuse.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917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</TotalTime>
  <Words>823</Words>
  <Application>Microsoft Office PowerPoint</Application>
  <PresentationFormat>Affichage à l'écran (4:3)</PresentationFormat>
  <Paragraphs>39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Thème Office</vt:lpstr>
      <vt:lpstr>DEVELOPPEMENT DU TISSU OSSEUX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                                                                                                                              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Invité</dc:creator>
  <cp:lastModifiedBy>DRAA</cp:lastModifiedBy>
  <cp:revision>61</cp:revision>
  <dcterms:created xsi:type="dcterms:W3CDTF">2015-02-21T00:22:48Z</dcterms:created>
  <dcterms:modified xsi:type="dcterms:W3CDTF">2021-03-31T21:49:58Z</dcterms:modified>
</cp:coreProperties>
</file>