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3" r:id="rId4"/>
    <p:sldId id="284" r:id="rId5"/>
    <p:sldId id="258" r:id="rId6"/>
    <p:sldId id="259" r:id="rId7"/>
    <p:sldId id="285"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86" r:id="rId21"/>
    <p:sldId id="297" r:id="rId22"/>
    <p:sldId id="273" r:id="rId23"/>
    <p:sldId id="274" r:id="rId24"/>
    <p:sldId id="275" r:id="rId25"/>
    <p:sldId id="276" r:id="rId26"/>
    <p:sldId id="287" r:id="rId27"/>
    <p:sldId id="277" r:id="rId28"/>
    <p:sldId id="278" r:id="rId29"/>
    <p:sldId id="279" r:id="rId30"/>
    <p:sldId id="280" r:id="rId31"/>
    <p:sldId id="288" r:id="rId32"/>
    <p:sldId id="289" r:id="rId33"/>
    <p:sldId id="290" r:id="rId34"/>
    <p:sldId id="292" r:id="rId35"/>
    <p:sldId id="293" r:id="rId36"/>
    <p:sldId id="291" r:id="rId37"/>
    <p:sldId id="294" r:id="rId38"/>
    <p:sldId id="295" r:id="rId39"/>
    <p:sldId id="296"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8B4FB57-F76A-4210-BB31-FB99C8C4854D}" type="datetimeFigureOut">
              <a:rPr lang="fr-FR" smtClean="0"/>
              <a:t>28/02/2021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C4B758-0E6A-4E52-B1B0-0927438BBA31}" type="slidenum">
              <a:rPr lang="fr-FR" smtClean="0"/>
              <a:t>‹N°›</a:t>
            </a:fld>
            <a:endParaRPr lang="fr-FR"/>
          </a:p>
        </p:txBody>
      </p:sp>
    </p:spTree>
    <p:extLst>
      <p:ext uri="{BB962C8B-B14F-4D97-AF65-F5344CB8AC3E}">
        <p14:creationId xmlns:p14="http://schemas.microsoft.com/office/powerpoint/2010/main" val="414246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8B4FB57-F76A-4210-BB31-FB99C8C4854D}" type="datetimeFigureOut">
              <a:rPr lang="fr-FR" smtClean="0"/>
              <a:t>28/02/2021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C4B758-0E6A-4E52-B1B0-0927438BBA31}" type="slidenum">
              <a:rPr lang="fr-FR" smtClean="0"/>
              <a:t>‹N°›</a:t>
            </a:fld>
            <a:endParaRPr lang="fr-FR"/>
          </a:p>
        </p:txBody>
      </p:sp>
    </p:spTree>
    <p:extLst>
      <p:ext uri="{BB962C8B-B14F-4D97-AF65-F5344CB8AC3E}">
        <p14:creationId xmlns:p14="http://schemas.microsoft.com/office/powerpoint/2010/main" val="317954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8B4FB57-F76A-4210-BB31-FB99C8C4854D}" type="datetimeFigureOut">
              <a:rPr lang="fr-FR" smtClean="0"/>
              <a:t>28/02/2021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C4B758-0E6A-4E52-B1B0-0927438BBA31}" type="slidenum">
              <a:rPr lang="fr-FR" smtClean="0"/>
              <a:t>‹N°›</a:t>
            </a:fld>
            <a:endParaRPr lang="fr-FR"/>
          </a:p>
        </p:txBody>
      </p:sp>
    </p:spTree>
    <p:extLst>
      <p:ext uri="{BB962C8B-B14F-4D97-AF65-F5344CB8AC3E}">
        <p14:creationId xmlns:p14="http://schemas.microsoft.com/office/powerpoint/2010/main" val="4224015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8B4FB57-F76A-4210-BB31-FB99C8C4854D}" type="datetimeFigureOut">
              <a:rPr lang="fr-FR" smtClean="0"/>
              <a:t>28/02/2021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C4B758-0E6A-4E52-B1B0-0927438BBA31}" type="slidenum">
              <a:rPr lang="fr-FR" smtClean="0"/>
              <a:t>‹N°›</a:t>
            </a:fld>
            <a:endParaRPr lang="fr-FR"/>
          </a:p>
        </p:txBody>
      </p:sp>
    </p:spTree>
    <p:extLst>
      <p:ext uri="{BB962C8B-B14F-4D97-AF65-F5344CB8AC3E}">
        <p14:creationId xmlns:p14="http://schemas.microsoft.com/office/powerpoint/2010/main" val="92983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8B4FB57-F76A-4210-BB31-FB99C8C4854D}" type="datetimeFigureOut">
              <a:rPr lang="fr-FR" smtClean="0"/>
              <a:t>28/02/2021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C4B758-0E6A-4E52-B1B0-0927438BBA31}" type="slidenum">
              <a:rPr lang="fr-FR" smtClean="0"/>
              <a:t>‹N°›</a:t>
            </a:fld>
            <a:endParaRPr lang="fr-FR"/>
          </a:p>
        </p:txBody>
      </p:sp>
    </p:spTree>
    <p:extLst>
      <p:ext uri="{BB962C8B-B14F-4D97-AF65-F5344CB8AC3E}">
        <p14:creationId xmlns:p14="http://schemas.microsoft.com/office/powerpoint/2010/main" val="410118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8B4FB57-F76A-4210-BB31-FB99C8C4854D}" type="datetimeFigureOut">
              <a:rPr lang="fr-FR" smtClean="0"/>
              <a:t>28/02/2021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C4B758-0E6A-4E52-B1B0-0927438BBA31}" type="slidenum">
              <a:rPr lang="fr-FR" smtClean="0"/>
              <a:t>‹N°›</a:t>
            </a:fld>
            <a:endParaRPr lang="fr-FR"/>
          </a:p>
        </p:txBody>
      </p:sp>
    </p:spTree>
    <p:extLst>
      <p:ext uri="{BB962C8B-B14F-4D97-AF65-F5344CB8AC3E}">
        <p14:creationId xmlns:p14="http://schemas.microsoft.com/office/powerpoint/2010/main" val="1306933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8B4FB57-F76A-4210-BB31-FB99C8C4854D}" type="datetimeFigureOut">
              <a:rPr lang="fr-FR" smtClean="0"/>
              <a:t>28/02/2021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FC4B758-0E6A-4E52-B1B0-0927438BBA31}" type="slidenum">
              <a:rPr lang="fr-FR" smtClean="0"/>
              <a:t>‹N°›</a:t>
            </a:fld>
            <a:endParaRPr lang="fr-FR"/>
          </a:p>
        </p:txBody>
      </p:sp>
    </p:spTree>
    <p:extLst>
      <p:ext uri="{BB962C8B-B14F-4D97-AF65-F5344CB8AC3E}">
        <p14:creationId xmlns:p14="http://schemas.microsoft.com/office/powerpoint/2010/main" val="881056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8B4FB57-F76A-4210-BB31-FB99C8C4854D}" type="datetimeFigureOut">
              <a:rPr lang="fr-FR" smtClean="0"/>
              <a:t>28/02/2021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FC4B758-0E6A-4E52-B1B0-0927438BBA31}" type="slidenum">
              <a:rPr lang="fr-FR" smtClean="0"/>
              <a:t>‹N°›</a:t>
            </a:fld>
            <a:endParaRPr lang="fr-FR"/>
          </a:p>
        </p:txBody>
      </p:sp>
    </p:spTree>
    <p:extLst>
      <p:ext uri="{BB962C8B-B14F-4D97-AF65-F5344CB8AC3E}">
        <p14:creationId xmlns:p14="http://schemas.microsoft.com/office/powerpoint/2010/main" val="336377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B4FB57-F76A-4210-BB31-FB99C8C4854D}" type="datetimeFigureOut">
              <a:rPr lang="fr-FR" smtClean="0"/>
              <a:t>28/02/2021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FC4B758-0E6A-4E52-B1B0-0927438BBA31}" type="slidenum">
              <a:rPr lang="fr-FR" smtClean="0"/>
              <a:t>‹N°›</a:t>
            </a:fld>
            <a:endParaRPr lang="fr-FR"/>
          </a:p>
        </p:txBody>
      </p:sp>
    </p:spTree>
    <p:extLst>
      <p:ext uri="{BB962C8B-B14F-4D97-AF65-F5344CB8AC3E}">
        <p14:creationId xmlns:p14="http://schemas.microsoft.com/office/powerpoint/2010/main" val="4107093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8B4FB57-F76A-4210-BB31-FB99C8C4854D}" type="datetimeFigureOut">
              <a:rPr lang="fr-FR" smtClean="0"/>
              <a:t>28/02/2021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C4B758-0E6A-4E52-B1B0-0927438BBA31}" type="slidenum">
              <a:rPr lang="fr-FR" smtClean="0"/>
              <a:t>‹N°›</a:t>
            </a:fld>
            <a:endParaRPr lang="fr-FR"/>
          </a:p>
        </p:txBody>
      </p:sp>
    </p:spTree>
    <p:extLst>
      <p:ext uri="{BB962C8B-B14F-4D97-AF65-F5344CB8AC3E}">
        <p14:creationId xmlns:p14="http://schemas.microsoft.com/office/powerpoint/2010/main" val="3368396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8B4FB57-F76A-4210-BB31-FB99C8C4854D}" type="datetimeFigureOut">
              <a:rPr lang="fr-FR" smtClean="0"/>
              <a:t>28/02/2021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C4B758-0E6A-4E52-B1B0-0927438BBA31}" type="slidenum">
              <a:rPr lang="fr-FR" smtClean="0"/>
              <a:t>‹N°›</a:t>
            </a:fld>
            <a:endParaRPr lang="fr-FR"/>
          </a:p>
        </p:txBody>
      </p:sp>
    </p:spTree>
    <p:extLst>
      <p:ext uri="{BB962C8B-B14F-4D97-AF65-F5344CB8AC3E}">
        <p14:creationId xmlns:p14="http://schemas.microsoft.com/office/powerpoint/2010/main" val="2181721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4FB57-F76A-4210-BB31-FB99C8C4854D}" type="datetimeFigureOut">
              <a:rPr lang="fr-FR" smtClean="0"/>
              <a:t>28/02/2021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4B758-0E6A-4E52-B1B0-0927438BBA31}" type="slidenum">
              <a:rPr lang="fr-FR" smtClean="0"/>
              <a:t>‹N°›</a:t>
            </a:fld>
            <a:endParaRPr lang="fr-FR"/>
          </a:p>
        </p:txBody>
      </p:sp>
    </p:spTree>
    <p:extLst>
      <p:ext uri="{BB962C8B-B14F-4D97-AF65-F5344CB8AC3E}">
        <p14:creationId xmlns:p14="http://schemas.microsoft.com/office/powerpoint/2010/main" val="169875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6000" b="1" dirty="0" smtClean="0">
                <a:solidFill>
                  <a:srgbClr val="FF0000"/>
                </a:solidFill>
              </a:rPr>
              <a:t>Epithélium glandulaire </a:t>
            </a:r>
            <a:endParaRPr lang="fr-FR" sz="6000" b="1" dirty="0">
              <a:solidFill>
                <a:srgbClr val="FF0000"/>
              </a:solidFill>
            </a:endParaRPr>
          </a:p>
        </p:txBody>
      </p:sp>
    </p:spTree>
    <p:extLst>
      <p:ext uri="{BB962C8B-B14F-4D97-AF65-F5344CB8AC3E}">
        <p14:creationId xmlns:p14="http://schemas.microsoft.com/office/powerpoint/2010/main" val="1519566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2314574"/>
            <a:ext cx="8105775" cy="35626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940152" y="2636912"/>
            <a:ext cx="432048" cy="10081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10783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b="1" dirty="0">
                <a:solidFill>
                  <a:srgbClr val="00B050"/>
                </a:solidFill>
              </a:rPr>
              <a:t>les glandes </a:t>
            </a:r>
            <a:r>
              <a:rPr lang="fr-FR" b="1" dirty="0" smtClean="0">
                <a:solidFill>
                  <a:srgbClr val="00B050"/>
                </a:solidFill>
              </a:rPr>
              <a:t>pluricellulaires</a:t>
            </a:r>
            <a:endParaRPr lang="fr-FR" b="1" dirty="0">
              <a:solidFill>
                <a:srgbClr val="00B050"/>
              </a:solidFill>
            </a:endParaRPr>
          </a:p>
          <a:p>
            <a:pPr algn="ctr"/>
            <a:r>
              <a:rPr lang="fr-FR" dirty="0" smtClean="0">
                <a:solidFill>
                  <a:srgbClr val="00B050"/>
                </a:solidFill>
              </a:rPr>
              <a:t>  </a:t>
            </a:r>
            <a:r>
              <a:rPr lang="fr-FR" sz="2800" b="1" u="sng" dirty="0" smtClean="0"/>
              <a:t>les glandes intra épithéliales</a:t>
            </a:r>
          </a:p>
          <a:p>
            <a:pPr marL="0" indent="0">
              <a:buNone/>
            </a:pPr>
            <a:r>
              <a:rPr lang="fr-FR" dirty="0"/>
              <a:t>Cellules glandulaires </a:t>
            </a:r>
            <a:r>
              <a:rPr lang="fr-FR" dirty="0" smtClean="0"/>
              <a:t>groupées en petit nombre au sein d’un épithélium de revêtement. Groupement de cellules caliciformes dans certains endroits de l’épithélium respiratoire.</a:t>
            </a:r>
            <a:endParaRPr lang="fr-FR" dirty="0"/>
          </a:p>
        </p:txBody>
      </p:sp>
    </p:spTree>
    <p:extLst>
      <p:ext uri="{BB962C8B-B14F-4D97-AF65-F5344CB8AC3E}">
        <p14:creationId xmlns:p14="http://schemas.microsoft.com/office/powerpoint/2010/main" val="3695738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268760"/>
            <a:ext cx="8943975" cy="511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020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ctr"/>
            <a:r>
              <a:rPr lang="fr-FR" sz="2800" b="1" u="sng" dirty="0" smtClean="0"/>
              <a:t> l’épithélium de revêtement sécrétoire </a:t>
            </a:r>
          </a:p>
          <a:p>
            <a:pPr marL="0" indent="0">
              <a:buNone/>
            </a:pPr>
            <a:r>
              <a:rPr lang="fr-FR" dirty="0" smtClean="0"/>
              <a:t>Les cellules glandulaires forment la totalité du revêtement épithélial d’un organe. L’exemple unique est celui de l’épithélium prismatique à pôle muqueux fermé de l’estomac.</a:t>
            </a:r>
            <a:endParaRPr lang="fr-FR" dirty="0"/>
          </a:p>
        </p:txBody>
      </p:sp>
    </p:spTree>
    <p:extLst>
      <p:ext uri="{BB962C8B-B14F-4D97-AF65-F5344CB8AC3E}">
        <p14:creationId xmlns:p14="http://schemas.microsoft.com/office/powerpoint/2010/main" val="2519503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1981200"/>
            <a:ext cx="8315325" cy="418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087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7787208" cy="3196952"/>
          </a:xfrm>
        </p:spPr>
        <p:txBody>
          <a:bodyPr>
            <a:normAutofit fontScale="92500" lnSpcReduction="10000"/>
          </a:bodyPr>
          <a:lstStyle/>
          <a:p>
            <a:pPr algn="ctr"/>
            <a:r>
              <a:rPr lang="fr-FR" sz="3300" b="1" u="sng" dirty="0"/>
              <a:t>les glandes détachées de l’épithélium de revêtement (présence d un canal excréteur)</a:t>
            </a:r>
          </a:p>
          <a:p>
            <a:pPr marL="0" indent="0">
              <a:buNone/>
            </a:pPr>
            <a:r>
              <a:rPr lang="fr-FR" sz="3300" b="1" u="sng" dirty="0"/>
              <a:t> </a:t>
            </a:r>
            <a:r>
              <a:rPr lang="fr-FR" dirty="0"/>
              <a:t>Les cellules épithéliales sont organisées en </a:t>
            </a:r>
            <a:r>
              <a:rPr lang="fr-FR" b="1" dirty="0"/>
              <a:t>unités </a:t>
            </a:r>
            <a:r>
              <a:rPr lang="fr-FR" b="1" dirty="0" smtClean="0"/>
              <a:t>sécrétoires </a:t>
            </a:r>
            <a:r>
              <a:rPr lang="fr-FR" dirty="0" smtClean="0"/>
              <a:t>détachées de l’épithélium de revêtement mais gardent un contact avec la surface par l’intermédiaire d’un canal excréteur on les classifie selon 4 critères de classification :</a:t>
            </a: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797152"/>
            <a:ext cx="3143622"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432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5266928" cy="4525963"/>
          </a:xfrm>
        </p:spPr>
        <p:txBody>
          <a:bodyPr>
            <a:normAutofit fontScale="85000" lnSpcReduction="10000"/>
          </a:bodyPr>
          <a:lstStyle/>
          <a:p>
            <a:r>
              <a:rPr lang="fr-FR" b="1" dirty="0" smtClean="0">
                <a:solidFill>
                  <a:srgbClr val="7030A0"/>
                </a:solidFill>
              </a:rPr>
              <a:t>Selon le canal excréteur</a:t>
            </a:r>
          </a:p>
          <a:p>
            <a:endParaRPr lang="fr-FR" dirty="0" smtClean="0">
              <a:solidFill>
                <a:srgbClr val="FF0000"/>
              </a:solidFill>
            </a:endParaRPr>
          </a:p>
          <a:p>
            <a:r>
              <a:rPr lang="fr-FR" b="1" u="sng" dirty="0" smtClean="0"/>
              <a:t>Glande simple</a:t>
            </a:r>
            <a:r>
              <a:rPr lang="fr-FR" dirty="0" smtClean="0"/>
              <a:t>: le canal excréteur est un tube </a:t>
            </a:r>
            <a:r>
              <a:rPr lang="fr-FR" dirty="0" smtClean="0">
                <a:solidFill>
                  <a:srgbClr val="FF0000"/>
                </a:solidFill>
              </a:rPr>
              <a:t>unique</a:t>
            </a:r>
            <a:r>
              <a:rPr lang="fr-FR" dirty="0" smtClean="0"/>
              <a:t> qui relie une unité glandulaire à la surface, </a:t>
            </a:r>
          </a:p>
          <a:p>
            <a:r>
              <a:rPr lang="fr-FR" b="1" u="sng" dirty="0" smtClean="0"/>
              <a:t>Glande composées: </a:t>
            </a:r>
            <a:r>
              <a:rPr lang="fr-FR" dirty="0" smtClean="0"/>
              <a:t>le</a:t>
            </a:r>
            <a:r>
              <a:rPr lang="fr-FR" b="1" u="sng" dirty="0" smtClean="0"/>
              <a:t> </a:t>
            </a:r>
            <a:r>
              <a:rPr lang="fr-FR" dirty="0" smtClean="0"/>
              <a:t>canal excréteur est </a:t>
            </a:r>
            <a:r>
              <a:rPr lang="fr-FR" dirty="0" smtClean="0">
                <a:solidFill>
                  <a:srgbClr val="FF0000"/>
                </a:solidFill>
              </a:rPr>
              <a:t>ramifié</a:t>
            </a:r>
            <a:r>
              <a:rPr lang="fr-FR" dirty="0" smtClean="0"/>
              <a:t> (le produit de sécrétion de plusieurs unités sécrétoires se regroupent dans un même canal excréteur)</a:t>
            </a:r>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1" y="1671638"/>
            <a:ext cx="3240360" cy="4133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861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5554960" cy="4525963"/>
          </a:xfrm>
        </p:spPr>
        <p:txBody>
          <a:bodyPr>
            <a:normAutofit fontScale="92500" lnSpcReduction="20000"/>
          </a:bodyPr>
          <a:lstStyle/>
          <a:p>
            <a:r>
              <a:rPr lang="fr-FR" b="1" dirty="0" smtClean="0">
                <a:solidFill>
                  <a:srgbClr val="7030A0"/>
                </a:solidFill>
              </a:rPr>
              <a:t>Selon la forme de la portion  sécrétoire</a:t>
            </a:r>
          </a:p>
          <a:p>
            <a:pPr marL="0" indent="0">
              <a:buNone/>
            </a:pPr>
            <a:r>
              <a:rPr lang="fr-FR" dirty="0" smtClean="0"/>
              <a:t>on distingue : </a:t>
            </a:r>
          </a:p>
          <a:p>
            <a:pPr marL="0" indent="0">
              <a:buNone/>
            </a:pPr>
            <a:r>
              <a:rPr lang="fr-FR" dirty="0" smtClean="0"/>
              <a:t> – </a:t>
            </a:r>
            <a:r>
              <a:rPr lang="fr-FR" dirty="0" smtClean="0">
                <a:solidFill>
                  <a:srgbClr val="00B050"/>
                </a:solidFill>
              </a:rPr>
              <a:t>les glandes acineuses</a:t>
            </a:r>
          </a:p>
          <a:p>
            <a:pPr marL="0" indent="0">
              <a:buNone/>
            </a:pPr>
            <a:r>
              <a:rPr lang="fr-FR" dirty="0" smtClean="0">
                <a:solidFill>
                  <a:srgbClr val="00B050"/>
                </a:solidFill>
              </a:rPr>
              <a:t> </a:t>
            </a:r>
            <a:r>
              <a:rPr lang="fr-FR" dirty="0"/>
              <a:t>l’unité </a:t>
            </a:r>
            <a:r>
              <a:rPr lang="fr-FR" dirty="0" smtClean="0"/>
              <a:t>sécrétrice </a:t>
            </a:r>
            <a:r>
              <a:rPr lang="fr-FR" dirty="0"/>
              <a:t>est appelé acinus  </a:t>
            </a:r>
            <a:r>
              <a:rPr lang="fr-FR" dirty="0" smtClean="0"/>
              <a:t>structure sphérique. Cellules pyramidales - lumière étroite. </a:t>
            </a:r>
          </a:p>
          <a:p>
            <a:pPr marL="0" indent="0">
              <a:buNone/>
            </a:pPr>
            <a:r>
              <a:rPr lang="fr-FR" dirty="0" smtClean="0"/>
              <a:t>L’exemple type :les acini pancréatiques.</a:t>
            </a:r>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085974"/>
            <a:ext cx="3438525" cy="386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87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solidFill>
                  <a:srgbClr val="00B050"/>
                </a:solidFill>
              </a:rPr>
              <a:t>les glandes tubuleuses </a:t>
            </a:r>
          </a:p>
          <a:p>
            <a:pPr marL="0" indent="0">
              <a:buNone/>
            </a:pPr>
            <a:r>
              <a:rPr lang="fr-FR" dirty="0" smtClean="0"/>
              <a:t>Forme de la portion sécrétrice a la forme d’un cylindre allongé,</a:t>
            </a:r>
          </a:p>
          <a:p>
            <a:pPr marL="0" indent="0">
              <a:buNone/>
            </a:pPr>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3789040"/>
            <a:ext cx="826770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552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solidFill>
                  <a:srgbClr val="00B050"/>
                </a:solidFill>
              </a:rPr>
              <a:t>les glandes alvéolaires </a:t>
            </a:r>
          </a:p>
          <a:p>
            <a:pPr marL="0" indent="0">
              <a:buNone/>
            </a:pPr>
            <a:r>
              <a:rPr lang="fr-FR" dirty="0" smtClean="0"/>
              <a:t>La portion sécrétrice est un sac arrondi, </a:t>
            </a:r>
            <a:r>
              <a:rPr lang="fr-FR" dirty="0"/>
              <a:t>a</a:t>
            </a:r>
            <a:r>
              <a:rPr lang="fr-FR" dirty="0" smtClean="0"/>
              <a:t>yant une  lumière large.( Glandes sébacées de la peau.)</a:t>
            </a:r>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3723853"/>
            <a:ext cx="175260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866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20000"/>
          </a:bodyPr>
          <a:lstStyle/>
          <a:p>
            <a:pPr>
              <a:lnSpc>
                <a:spcPct val="120000"/>
              </a:lnSpc>
            </a:pPr>
            <a:r>
              <a:rPr lang="fr-FR" b="1" dirty="0">
                <a:solidFill>
                  <a:srgbClr val="FF0000"/>
                </a:solidFill>
              </a:rPr>
              <a:t>Un épithélium glandulaire </a:t>
            </a:r>
            <a:r>
              <a:rPr lang="fr-FR" dirty="0"/>
              <a:t>est un tissu dont les cellules </a:t>
            </a:r>
            <a:r>
              <a:rPr lang="fr-FR" b="1" dirty="0"/>
              <a:t>sécrètent </a:t>
            </a:r>
            <a:r>
              <a:rPr lang="fr-FR" dirty="0"/>
              <a:t>un ou plusieurs </a:t>
            </a:r>
            <a:r>
              <a:rPr lang="fr-FR" b="1" dirty="0" smtClean="0"/>
              <a:t>produits spécifiques </a:t>
            </a:r>
            <a:r>
              <a:rPr lang="fr-FR" dirty="0"/>
              <a:t>qu'elles </a:t>
            </a:r>
            <a:r>
              <a:rPr lang="fr-FR" b="1" dirty="0"/>
              <a:t>excrètent</a:t>
            </a:r>
            <a:r>
              <a:rPr lang="fr-FR" dirty="0"/>
              <a:t> pour </a:t>
            </a:r>
            <a:r>
              <a:rPr lang="fr-FR" b="1" dirty="0"/>
              <a:t>l'usage d'autres éléments de l'organisme</a:t>
            </a:r>
            <a:r>
              <a:rPr lang="fr-FR" b="1" dirty="0" smtClean="0"/>
              <a:t>.</a:t>
            </a:r>
          </a:p>
          <a:p>
            <a:pPr>
              <a:lnSpc>
                <a:spcPct val="120000"/>
              </a:lnSpc>
            </a:pPr>
            <a:endParaRPr lang="fr-FR" b="1" dirty="0"/>
          </a:p>
          <a:p>
            <a:pPr marL="0" indent="0">
              <a:buNone/>
            </a:pPr>
            <a:r>
              <a:rPr lang="fr-FR" dirty="0"/>
              <a:t>Si toutes les cellules de l'organisme sont capables d'élaboration et de sécrétion, la </a:t>
            </a:r>
            <a:r>
              <a:rPr lang="fr-FR" dirty="0" smtClean="0"/>
              <a:t>cellule glandulaire</a:t>
            </a:r>
            <a:r>
              <a:rPr lang="fr-FR" dirty="0"/>
              <a:t>, elle, se caractérise, par le fait qu'elle n'utilise pas son produit de sécrétion </a:t>
            </a:r>
            <a:r>
              <a:rPr lang="fr-FR" dirty="0" smtClean="0"/>
              <a:t>pour ses </a:t>
            </a:r>
            <a:r>
              <a:rPr lang="fr-FR" dirty="0"/>
              <a:t>propres besoins. En effet, après être éliminé de la cellule, ce produit est alors destiné </a:t>
            </a:r>
            <a:r>
              <a:rPr lang="fr-FR" dirty="0" smtClean="0"/>
              <a:t>à d'autres </a:t>
            </a:r>
            <a:r>
              <a:rPr lang="fr-FR" dirty="0"/>
              <a:t>cellules du corps.</a:t>
            </a:r>
          </a:p>
          <a:p>
            <a:endParaRPr lang="fr-FR" dirty="0"/>
          </a:p>
        </p:txBody>
      </p:sp>
    </p:spTree>
    <p:extLst>
      <p:ext uri="{BB962C8B-B14F-4D97-AF65-F5344CB8AC3E}">
        <p14:creationId xmlns:p14="http://schemas.microsoft.com/office/powerpoint/2010/main" val="4033133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solidFill>
                  <a:srgbClr val="00B050"/>
                </a:solidFill>
              </a:rPr>
              <a:t>Glandes </a:t>
            </a:r>
            <a:r>
              <a:rPr lang="fr-FR" dirty="0" err="1">
                <a:solidFill>
                  <a:srgbClr val="00B050"/>
                </a:solidFill>
              </a:rPr>
              <a:t>Tubulo</a:t>
            </a:r>
            <a:r>
              <a:rPr lang="fr-FR" dirty="0">
                <a:solidFill>
                  <a:srgbClr val="00B050"/>
                </a:solidFill>
              </a:rPr>
              <a:t>-alvéolaires </a:t>
            </a:r>
            <a:r>
              <a:rPr lang="fr-FR" dirty="0" smtClean="0"/>
              <a:t>: </a:t>
            </a:r>
          </a:p>
          <a:p>
            <a:r>
              <a:rPr lang="fr-FR" dirty="0" smtClean="0"/>
              <a:t>glande </a:t>
            </a:r>
            <a:r>
              <a:rPr lang="fr-FR" dirty="0"/>
              <a:t>composée contenant des </a:t>
            </a:r>
            <a:r>
              <a:rPr lang="fr-FR" dirty="0" smtClean="0"/>
              <a:t>unités sécrétrices </a:t>
            </a:r>
            <a:r>
              <a:rPr lang="fr-FR" dirty="0"/>
              <a:t>des deux formes</a:t>
            </a:r>
            <a:r>
              <a:rPr lang="fr-FR" dirty="0" smtClean="0"/>
              <a:t>. </a:t>
            </a:r>
            <a:r>
              <a:rPr lang="fr-FR" dirty="0"/>
              <a:t>exemple la prostate.</a:t>
            </a:r>
          </a:p>
          <a:p>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9" y="3573016"/>
            <a:ext cx="389322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407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8208911"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9088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7500" lnSpcReduction="20000"/>
          </a:bodyPr>
          <a:lstStyle/>
          <a:p>
            <a:r>
              <a:rPr lang="fr-FR" b="1" dirty="0" smtClean="0">
                <a:solidFill>
                  <a:srgbClr val="7030A0"/>
                </a:solidFill>
              </a:rPr>
              <a:t>selon la nature du produit de sécrétion</a:t>
            </a:r>
          </a:p>
          <a:p>
            <a:pPr marL="0" indent="0">
              <a:buNone/>
            </a:pPr>
            <a:r>
              <a:rPr lang="fr-FR" dirty="0" smtClean="0"/>
              <a:t>Les glandes exocrines produisent des substances de nature soit </a:t>
            </a:r>
            <a:r>
              <a:rPr lang="fr-FR" dirty="0" smtClean="0">
                <a:solidFill>
                  <a:schemeClr val="accent6">
                    <a:lumMod val="75000"/>
                  </a:schemeClr>
                </a:solidFill>
              </a:rPr>
              <a:t>muqueuse (mucus, visqueux) </a:t>
            </a:r>
            <a:r>
              <a:rPr lang="fr-FR" dirty="0" smtClean="0"/>
              <a:t>soit </a:t>
            </a:r>
            <a:r>
              <a:rPr lang="fr-FR" dirty="0" smtClean="0">
                <a:solidFill>
                  <a:schemeClr val="accent6">
                    <a:lumMod val="75000"/>
                  </a:schemeClr>
                </a:solidFill>
              </a:rPr>
              <a:t>séreuse (protéines enzymatique). </a:t>
            </a:r>
            <a:r>
              <a:rPr lang="fr-FR" dirty="0" smtClean="0"/>
              <a:t>Selon la nature de la sécrétions trois types de glandes sont répertoriées: </a:t>
            </a:r>
          </a:p>
          <a:p>
            <a:pPr marL="0" indent="0">
              <a:buNone/>
            </a:pPr>
            <a:r>
              <a:rPr lang="fr-FR" dirty="0" smtClean="0"/>
              <a:t>● glande séreuse( </a:t>
            </a:r>
            <a:r>
              <a:rPr lang="fr-FR" dirty="0"/>
              <a:t>pancréas, </a:t>
            </a:r>
            <a:r>
              <a:rPr lang="fr-FR" dirty="0" smtClean="0"/>
              <a:t> parotide)</a:t>
            </a:r>
            <a:endParaRPr lang="fr-FR" dirty="0"/>
          </a:p>
          <a:p>
            <a:pPr marL="0" indent="0">
              <a:buNone/>
            </a:pPr>
            <a:endParaRPr lang="fr-FR" dirty="0" smtClean="0"/>
          </a:p>
          <a:p>
            <a:pPr marL="0" indent="0">
              <a:buNone/>
            </a:pPr>
            <a:r>
              <a:rPr lang="fr-FR" dirty="0" smtClean="0"/>
              <a:t>● glande muqueuse (cellules caliciformes)</a:t>
            </a:r>
            <a:endParaRPr lang="fr-FR" dirty="0"/>
          </a:p>
          <a:p>
            <a:pPr marL="0" indent="0">
              <a:buNone/>
            </a:pPr>
            <a:endParaRPr lang="fr-FR" dirty="0" smtClean="0"/>
          </a:p>
          <a:p>
            <a:pPr marL="0" indent="0">
              <a:buNone/>
            </a:pPr>
            <a:r>
              <a:rPr lang="fr-FR" dirty="0" smtClean="0"/>
              <a:t>● glande mixte (les </a:t>
            </a:r>
            <a:r>
              <a:rPr lang="fr-FR" dirty="0"/>
              <a:t>glandes </a:t>
            </a:r>
            <a:r>
              <a:rPr lang="fr-FR" dirty="0" smtClean="0"/>
              <a:t>salivaires)</a:t>
            </a:r>
            <a:endParaRPr lang="fr-FR" dirty="0"/>
          </a:p>
          <a:p>
            <a:pPr marL="0" indent="0">
              <a:buNone/>
            </a:pPr>
            <a:r>
              <a:rPr lang="fr-FR" dirty="0" smtClean="0"/>
              <a:t>(</a:t>
            </a:r>
            <a:r>
              <a:rPr lang="fr-FR" dirty="0" err="1" smtClean="0"/>
              <a:t>séro</a:t>
            </a:r>
            <a:r>
              <a:rPr lang="fr-FR" dirty="0" smtClean="0"/>
              <a:t>-muqueuse; muco-séreuse) </a:t>
            </a:r>
            <a:r>
              <a:rPr lang="fr-FR" dirty="0" smtClean="0">
                <a:solidFill>
                  <a:srgbClr val="FF0000"/>
                </a:solidFill>
              </a:rPr>
              <a:t> </a:t>
            </a:r>
          </a:p>
          <a:p>
            <a:pPr marL="0" indent="0">
              <a:buNone/>
            </a:pPr>
            <a:r>
              <a:rPr lang="fr-FR" dirty="0" smtClean="0"/>
              <a:t> </a:t>
            </a:r>
            <a:endParaRPr lang="fr-FR" dirty="0"/>
          </a:p>
        </p:txBody>
      </p:sp>
    </p:spTree>
    <p:extLst>
      <p:ext uri="{BB962C8B-B14F-4D97-AF65-F5344CB8AC3E}">
        <p14:creationId xmlns:p14="http://schemas.microsoft.com/office/powerpoint/2010/main" val="4257166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solidFill>
                  <a:schemeClr val="accent6">
                    <a:lumMod val="75000"/>
                  </a:schemeClr>
                </a:solidFill>
              </a:rPr>
              <a:t>Glande séreuse </a:t>
            </a:r>
          </a:p>
          <a:p>
            <a:pPr marL="0" indent="0">
              <a:buNone/>
            </a:pPr>
            <a:r>
              <a:rPr lang="fr-FR" dirty="0" smtClean="0"/>
              <a:t>Les cellules des acini sont pyramidales et limitent une lumière à peine visible. </a:t>
            </a:r>
          </a:p>
          <a:p>
            <a:pPr marL="0" indent="0">
              <a:buNone/>
            </a:pPr>
            <a:r>
              <a:rPr lang="fr-FR" dirty="0" smtClean="0"/>
              <a:t>Le noyau des cellules est arrondi et parabasal. </a:t>
            </a:r>
            <a:endParaRPr lang="fr-F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970362"/>
            <a:ext cx="2808312"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981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4762872" cy="4525963"/>
          </a:xfrm>
        </p:spPr>
        <p:txBody>
          <a:bodyPr>
            <a:normAutofit fontScale="92500" lnSpcReduction="10000"/>
          </a:bodyPr>
          <a:lstStyle/>
          <a:p>
            <a:r>
              <a:rPr lang="fr-FR" dirty="0" smtClean="0">
                <a:solidFill>
                  <a:schemeClr val="accent6">
                    <a:lumMod val="75000"/>
                  </a:schemeClr>
                </a:solidFill>
              </a:rPr>
              <a:t>Glande muqueuse </a:t>
            </a:r>
          </a:p>
          <a:p>
            <a:r>
              <a:rPr lang="fr-FR" dirty="0" smtClean="0"/>
              <a:t>Les cellules des acini ont une grande taille et limitent une lumière bien visible. Le noyau des cellules est allongé, aplati et situé au pôle basal. Les organites se trouvent aussi au pôle basal. Le cytoplasme est clair</a:t>
            </a:r>
            <a:endParaRPr lang="fr-F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060848"/>
            <a:ext cx="2729855"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7123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2776"/>
            <a:ext cx="5266928" cy="4525963"/>
          </a:xfrm>
        </p:spPr>
        <p:txBody>
          <a:bodyPr/>
          <a:lstStyle/>
          <a:p>
            <a:r>
              <a:rPr lang="fr-FR" dirty="0" smtClean="0">
                <a:solidFill>
                  <a:schemeClr val="accent6">
                    <a:lumMod val="75000"/>
                  </a:schemeClr>
                </a:solidFill>
              </a:rPr>
              <a:t>Glande mixte (</a:t>
            </a:r>
            <a:r>
              <a:rPr lang="fr-FR" dirty="0" err="1" smtClean="0">
                <a:solidFill>
                  <a:schemeClr val="accent6">
                    <a:lumMod val="75000"/>
                  </a:schemeClr>
                </a:solidFill>
              </a:rPr>
              <a:t>séro</a:t>
            </a:r>
            <a:r>
              <a:rPr lang="fr-FR" dirty="0" smtClean="0">
                <a:solidFill>
                  <a:schemeClr val="accent6">
                    <a:lumMod val="75000"/>
                  </a:schemeClr>
                </a:solidFill>
              </a:rPr>
              <a:t>-muqueuse / muco-séreuse</a:t>
            </a:r>
            <a:r>
              <a:rPr lang="fr-FR" dirty="0" smtClean="0"/>
              <a:t>)</a:t>
            </a:r>
          </a:p>
          <a:p>
            <a:r>
              <a:rPr lang="fr-FR" dirty="0" smtClean="0"/>
              <a:t>Certaines glandes contiennent des acini des deux types. Ce sont donc des glandes </a:t>
            </a:r>
            <a:r>
              <a:rPr lang="fr-FR" dirty="0" err="1" smtClean="0"/>
              <a:t>séromuqueuses</a:t>
            </a:r>
            <a:r>
              <a:rPr lang="fr-FR" dirty="0" smtClean="0"/>
              <a:t> ou muco-séreuses. </a:t>
            </a:r>
          </a:p>
          <a:p>
            <a:endParaRPr lang="fr-F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772816"/>
            <a:ext cx="2475731"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520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sz="2400" b="1" u="sng" dirty="0" smtClean="0"/>
              <a:t>Tableau comparatif de l’observation des deux glandes  au microscope optique</a:t>
            </a:r>
            <a:endParaRPr lang="fr-FR" sz="2400" b="1" u="sng"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20888"/>
            <a:ext cx="7820025"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107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dirty="0" smtClean="0">
                <a:solidFill>
                  <a:srgbClr val="FF0000"/>
                </a:solidFill>
              </a:rPr>
              <a:t>Classification d'après la modalité de sécrétion </a:t>
            </a:r>
            <a:r>
              <a:rPr lang="fr-FR" dirty="0" smtClean="0"/>
              <a:t>La phase d'excrétion pendant laquelle le produit est expulsé de la cellule n'est jamais continue et peut s'effectuer selon trois modalités principales: </a:t>
            </a:r>
          </a:p>
          <a:p>
            <a:r>
              <a:rPr lang="fr-FR" dirty="0" smtClean="0"/>
              <a:t>● </a:t>
            </a:r>
            <a:r>
              <a:rPr lang="fr-FR" dirty="0" err="1" smtClean="0"/>
              <a:t>mérocrine</a:t>
            </a:r>
            <a:r>
              <a:rPr lang="fr-FR" dirty="0" smtClean="0"/>
              <a:t> (glandes salivaires) </a:t>
            </a:r>
          </a:p>
          <a:p>
            <a:r>
              <a:rPr lang="fr-FR" dirty="0" smtClean="0"/>
              <a:t>● </a:t>
            </a:r>
            <a:r>
              <a:rPr lang="fr-FR" dirty="0" err="1" smtClean="0"/>
              <a:t>apocrine</a:t>
            </a:r>
            <a:r>
              <a:rPr lang="fr-FR" dirty="0" smtClean="0"/>
              <a:t> (ex: </a:t>
            </a:r>
            <a:r>
              <a:rPr lang="fr-FR" smtClean="0"/>
              <a:t>glande mammaire) </a:t>
            </a:r>
            <a:endParaRPr lang="fr-FR" dirty="0" smtClean="0"/>
          </a:p>
          <a:p>
            <a:r>
              <a:rPr lang="fr-FR" dirty="0" smtClean="0"/>
              <a:t>● </a:t>
            </a:r>
            <a:r>
              <a:rPr lang="fr-FR" dirty="0" err="1" smtClean="0"/>
              <a:t>holocrine</a:t>
            </a:r>
            <a:r>
              <a:rPr lang="fr-FR" dirty="0" smtClean="0"/>
              <a:t> (ex: glande sébacée)</a:t>
            </a:r>
            <a:endParaRPr lang="fr-FR" dirty="0"/>
          </a:p>
        </p:txBody>
      </p:sp>
    </p:spTree>
    <p:extLst>
      <p:ext uri="{BB962C8B-B14F-4D97-AF65-F5344CB8AC3E}">
        <p14:creationId xmlns:p14="http://schemas.microsoft.com/office/powerpoint/2010/main" val="1666588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4546848" cy="4525963"/>
          </a:xfrm>
        </p:spPr>
        <p:txBody>
          <a:bodyPr/>
          <a:lstStyle/>
          <a:p>
            <a:r>
              <a:rPr lang="fr-FR" dirty="0" smtClean="0">
                <a:solidFill>
                  <a:srgbClr val="FF0000"/>
                </a:solidFill>
              </a:rPr>
              <a:t>Glandes </a:t>
            </a:r>
            <a:r>
              <a:rPr lang="fr-FR" dirty="0" err="1" smtClean="0">
                <a:solidFill>
                  <a:srgbClr val="FF0000"/>
                </a:solidFill>
              </a:rPr>
              <a:t>mérocrines</a:t>
            </a:r>
            <a:r>
              <a:rPr lang="fr-FR" dirty="0" smtClean="0">
                <a:solidFill>
                  <a:srgbClr val="FF0000"/>
                </a:solidFill>
              </a:rPr>
              <a:t> : </a:t>
            </a:r>
          </a:p>
          <a:p>
            <a:pPr marL="0" indent="0">
              <a:buNone/>
            </a:pPr>
            <a:r>
              <a:rPr lang="fr-FR" dirty="0" smtClean="0"/>
              <a:t>le produit d’élaboration est excrété par exocytose. Ainsi, la membrane des vésicules fusionne avec la membrane plasmique apicale permettant l’excrétion des produits</a:t>
            </a:r>
          </a:p>
          <a:p>
            <a:endParaRPr lang="fr-F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204864"/>
            <a:ext cx="302433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83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5050904" cy="4525963"/>
          </a:xfrm>
        </p:spPr>
        <p:txBody>
          <a:bodyPr>
            <a:normAutofit fontScale="92500" lnSpcReduction="10000"/>
          </a:bodyPr>
          <a:lstStyle/>
          <a:p>
            <a:r>
              <a:rPr lang="fr-FR" dirty="0" smtClean="0">
                <a:solidFill>
                  <a:srgbClr val="FF0000"/>
                </a:solidFill>
              </a:rPr>
              <a:t>Glandes </a:t>
            </a:r>
            <a:r>
              <a:rPr lang="fr-FR" dirty="0" err="1" smtClean="0">
                <a:solidFill>
                  <a:srgbClr val="FF0000"/>
                </a:solidFill>
              </a:rPr>
              <a:t>apocrines</a:t>
            </a:r>
            <a:r>
              <a:rPr lang="fr-FR" dirty="0" smtClean="0">
                <a:solidFill>
                  <a:srgbClr val="FF0000"/>
                </a:solidFill>
              </a:rPr>
              <a:t> </a:t>
            </a:r>
            <a:r>
              <a:rPr lang="fr-FR" dirty="0" smtClean="0"/>
              <a:t>: </a:t>
            </a:r>
          </a:p>
          <a:p>
            <a:r>
              <a:rPr lang="fr-FR" dirty="0" smtClean="0"/>
              <a:t>le produit de sécrétion est progressivement accumulé dans une très volumineuse inclusion apicale, située au pôle apicale de la cellule. Cette inclusion quitte la cellule en entraînant avec elle la membrane plasmique qui l’entoure</a:t>
            </a:r>
          </a:p>
          <a:p>
            <a:endParaRPr lang="fr-F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1527" y="1971674"/>
            <a:ext cx="2820913" cy="397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0111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a:bodyPr>
          <a:lstStyle/>
          <a:p>
            <a:r>
              <a:rPr lang="fr-FR" b="1" dirty="0"/>
              <a:t>La cellule glandulaire </a:t>
            </a:r>
            <a:r>
              <a:rPr lang="fr-FR" dirty="0"/>
              <a:t>est donc le siège de deux grands phénomènes : </a:t>
            </a:r>
            <a:r>
              <a:rPr lang="fr-FR" b="1" dirty="0">
                <a:solidFill>
                  <a:srgbClr val="FF0000"/>
                </a:solidFill>
              </a:rPr>
              <a:t>la sécrétion </a:t>
            </a:r>
            <a:r>
              <a:rPr lang="fr-FR" dirty="0" smtClean="0"/>
              <a:t>et </a:t>
            </a:r>
            <a:r>
              <a:rPr lang="fr-FR" b="1" dirty="0" smtClean="0">
                <a:solidFill>
                  <a:srgbClr val="FF0000"/>
                </a:solidFill>
              </a:rPr>
              <a:t>l'excrétion</a:t>
            </a:r>
            <a:r>
              <a:rPr lang="fr-FR" dirty="0" smtClean="0"/>
              <a:t>.</a:t>
            </a:r>
          </a:p>
          <a:p>
            <a:endParaRPr lang="fr-FR" dirty="0" smtClean="0"/>
          </a:p>
          <a:p>
            <a:r>
              <a:rPr lang="fr-FR" b="1" dirty="0" smtClean="0"/>
              <a:t>La sécrétion </a:t>
            </a:r>
            <a:r>
              <a:rPr lang="fr-FR" dirty="0" smtClean="0"/>
              <a:t>: processus par lequel le produit élaboré par la cellule reste dans le compartiment intercellulaire (phénomène de production des substances par la cellule)</a:t>
            </a:r>
          </a:p>
          <a:p>
            <a:r>
              <a:rPr lang="fr-FR" b="1" dirty="0" smtClean="0"/>
              <a:t>Excrétion</a:t>
            </a:r>
            <a:r>
              <a:rPr lang="fr-FR" dirty="0" smtClean="0"/>
              <a:t>: phénomène de sortie des substances de la cellule</a:t>
            </a:r>
          </a:p>
        </p:txBody>
      </p:sp>
    </p:spTree>
    <p:extLst>
      <p:ext uri="{BB962C8B-B14F-4D97-AF65-F5344CB8AC3E}">
        <p14:creationId xmlns:p14="http://schemas.microsoft.com/office/powerpoint/2010/main" val="3596533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4834880" cy="4525963"/>
          </a:xfrm>
        </p:spPr>
        <p:txBody>
          <a:bodyPr>
            <a:normAutofit fontScale="92500" lnSpcReduction="10000"/>
          </a:bodyPr>
          <a:lstStyle/>
          <a:p>
            <a:r>
              <a:rPr lang="fr-FR" dirty="0" smtClean="0">
                <a:solidFill>
                  <a:srgbClr val="FF0000"/>
                </a:solidFill>
              </a:rPr>
              <a:t>Glande </a:t>
            </a:r>
            <a:r>
              <a:rPr lang="fr-FR" dirty="0" err="1" smtClean="0">
                <a:solidFill>
                  <a:srgbClr val="FF0000"/>
                </a:solidFill>
              </a:rPr>
              <a:t>holocrine</a:t>
            </a:r>
            <a:r>
              <a:rPr lang="fr-FR" dirty="0" smtClean="0">
                <a:solidFill>
                  <a:srgbClr val="FF0000"/>
                </a:solidFill>
              </a:rPr>
              <a:t> </a:t>
            </a:r>
            <a:r>
              <a:rPr lang="fr-FR" dirty="0" smtClean="0"/>
              <a:t>: </a:t>
            </a:r>
          </a:p>
          <a:p>
            <a:r>
              <a:rPr lang="fr-FR" dirty="0" smtClean="0"/>
              <a:t>c’est la cellule entière qui est le produit d’excrétion. La cellule glandulaire accumule son produit de sécrétion, dégénère et se fond avec lui dans le produit excrété, il y a donc ici une perte de toute la cellule.</a:t>
            </a:r>
          </a:p>
          <a:p>
            <a:endParaRPr lang="fr-F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7" y="1981200"/>
            <a:ext cx="3240360" cy="375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857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rPr>
              <a:t>glandes </a:t>
            </a:r>
            <a:r>
              <a:rPr lang="fr-FR" b="1" dirty="0" smtClean="0">
                <a:solidFill>
                  <a:srgbClr val="FF0000"/>
                </a:solidFill>
              </a:rPr>
              <a:t>endocrines</a:t>
            </a:r>
            <a:endParaRPr lang="fr-FR" dirty="0"/>
          </a:p>
        </p:txBody>
      </p:sp>
      <p:sp>
        <p:nvSpPr>
          <p:cNvPr id="3" name="Espace réservé du contenu 2"/>
          <p:cNvSpPr>
            <a:spLocks noGrp="1"/>
          </p:cNvSpPr>
          <p:nvPr>
            <p:ph idx="1"/>
          </p:nvPr>
        </p:nvSpPr>
        <p:spPr/>
        <p:txBody>
          <a:bodyPr/>
          <a:lstStyle/>
          <a:p>
            <a:r>
              <a:rPr lang="fr-FR" dirty="0" smtClean="0"/>
              <a:t>Les glandes se caractérisent par l’ élaboration dans le sang, d’une ou de plusieurs substances indispensables à la régulation du métabolisme et relativement loin de leurs site d’action, ces substances portent le nom </a:t>
            </a:r>
            <a:r>
              <a:rPr lang="fr-FR" b="1" u="sng" dirty="0" smtClean="0"/>
              <a:t>hormone</a:t>
            </a:r>
            <a:endParaRPr lang="fr-FR" b="1" u="sng" dirty="0"/>
          </a:p>
        </p:txBody>
      </p:sp>
    </p:spTree>
    <p:extLst>
      <p:ext uri="{BB962C8B-B14F-4D97-AF65-F5344CB8AC3E}">
        <p14:creationId xmlns:p14="http://schemas.microsoft.com/office/powerpoint/2010/main" val="692778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7500" lnSpcReduction="20000"/>
          </a:bodyPr>
          <a:lstStyle/>
          <a:p>
            <a:pPr marL="0" indent="0">
              <a:buNone/>
            </a:pPr>
            <a:r>
              <a:rPr lang="fr-FR" b="1" u="sng" dirty="0" smtClean="0">
                <a:solidFill>
                  <a:srgbClr val="7030A0"/>
                </a:solidFill>
              </a:rPr>
              <a:t>Classification des glandes endocrine:</a:t>
            </a:r>
          </a:p>
          <a:p>
            <a:pPr marL="0" indent="0">
              <a:buNone/>
            </a:pPr>
            <a:r>
              <a:rPr lang="fr-FR" dirty="0" smtClean="0"/>
              <a:t>Selon la disposition des cellules, les glandes endocrines peuvent être classées en:</a:t>
            </a:r>
          </a:p>
          <a:p>
            <a:pPr marL="0" indent="0">
              <a:buNone/>
            </a:pPr>
            <a:endParaRPr lang="fr-FR" dirty="0" smtClean="0"/>
          </a:p>
          <a:p>
            <a:pPr marL="0" indent="0">
              <a:buNone/>
            </a:pPr>
            <a:r>
              <a:rPr lang="fr-FR" b="1" u="sng" dirty="0" smtClean="0"/>
              <a:t>Glande endocrine </a:t>
            </a:r>
            <a:r>
              <a:rPr lang="fr-FR" b="1" u="sng" dirty="0" err="1" smtClean="0">
                <a:solidFill>
                  <a:srgbClr val="FF0000"/>
                </a:solidFill>
              </a:rPr>
              <a:t>vésiculée</a:t>
            </a:r>
            <a:r>
              <a:rPr lang="fr-FR" dirty="0" smtClean="0">
                <a:solidFill>
                  <a:srgbClr val="FF0000"/>
                </a:solidFill>
              </a:rPr>
              <a:t>: (thyroïdes)</a:t>
            </a:r>
          </a:p>
          <a:p>
            <a:pPr marL="0" indent="0">
              <a:buNone/>
            </a:pPr>
            <a:r>
              <a:rPr lang="fr-FR" dirty="0" smtClean="0"/>
              <a:t>C est une glande capsulée , formée par des sphères ou vésicules, les </a:t>
            </a:r>
            <a:r>
              <a:rPr lang="fr-FR" dirty="0" smtClean="0">
                <a:solidFill>
                  <a:srgbClr val="FF0000"/>
                </a:solidFill>
              </a:rPr>
              <a:t>follicules thyroïdiens</a:t>
            </a:r>
            <a:r>
              <a:rPr lang="fr-FR" dirty="0" smtClean="0"/>
              <a:t>. </a:t>
            </a:r>
            <a:r>
              <a:rPr lang="fr-FR" dirty="0"/>
              <a:t>Cette disposition permet un stockage extracellulaire du </a:t>
            </a:r>
            <a:r>
              <a:rPr lang="fr-FR" dirty="0" smtClean="0"/>
              <a:t>produit de </a:t>
            </a:r>
            <a:r>
              <a:rPr lang="fr-FR" dirty="0"/>
              <a:t>sécrétion </a:t>
            </a:r>
            <a:r>
              <a:rPr lang="fr-FR" dirty="0" smtClean="0"/>
              <a:t>,leur paroi est formée par un épithélium glandulaire cubique ou cylindrique limitant une cavité centrale remplie de colloïde</a:t>
            </a:r>
          </a:p>
          <a:p>
            <a:pPr marL="0" indent="0">
              <a:buNone/>
            </a:pPr>
            <a:r>
              <a:rPr lang="fr-FR" dirty="0" smtClean="0"/>
              <a:t>Les vésicules sont séparées par un tissu conjonctif peu abondant mais très richement vascularisé</a:t>
            </a:r>
            <a:endParaRPr lang="fr-FR" dirty="0"/>
          </a:p>
        </p:txBody>
      </p:sp>
    </p:spTree>
    <p:extLst>
      <p:ext uri="{BB962C8B-B14F-4D97-AF65-F5344CB8AC3E}">
        <p14:creationId xmlns:p14="http://schemas.microsoft.com/office/powerpoint/2010/main" val="2154274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424935" cy="54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458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b="1" u="sng" dirty="0" smtClean="0"/>
              <a:t>Glande endocrine </a:t>
            </a:r>
            <a:r>
              <a:rPr lang="fr-FR" b="1" u="sng" dirty="0" err="1" smtClean="0">
                <a:solidFill>
                  <a:srgbClr val="FF0000"/>
                </a:solidFill>
              </a:rPr>
              <a:t>trabéculaire</a:t>
            </a:r>
            <a:r>
              <a:rPr lang="fr-FR" dirty="0" smtClean="0">
                <a:solidFill>
                  <a:srgbClr val="FF0000"/>
                </a:solidFill>
              </a:rPr>
              <a:t>:(surrénale</a:t>
            </a:r>
            <a:r>
              <a:rPr lang="fr-FR" dirty="0" smtClean="0"/>
              <a:t>, </a:t>
            </a:r>
            <a:r>
              <a:rPr lang="fr-FR" dirty="0" smtClean="0">
                <a:solidFill>
                  <a:srgbClr val="FF0000"/>
                </a:solidFill>
              </a:rPr>
              <a:t>pancréas endocrine</a:t>
            </a:r>
            <a:r>
              <a:rPr lang="fr-FR" dirty="0" smtClean="0"/>
              <a:t>) Les cellules sont cubiques et forment un réseau anastomosé laissant entre eux des espaces ou se logent les capillaires sanguins</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077072"/>
            <a:ext cx="6408712"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201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8700" y="1810544"/>
            <a:ext cx="708660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341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u="sng" dirty="0" smtClean="0"/>
              <a:t>Glandes diffuse</a:t>
            </a:r>
            <a:r>
              <a:rPr lang="fr-FR" dirty="0" smtClean="0"/>
              <a:t>: (ilots de Langerhans du </a:t>
            </a:r>
            <a:r>
              <a:rPr lang="fr-FR" dirty="0" err="1" smtClean="0"/>
              <a:t>pacréas</a:t>
            </a:r>
            <a:r>
              <a:rPr lang="fr-FR" dirty="0"/>
              <a:t>, </a:t>
            </a:r>
            <a:r>
              <a:rPr lang="fr-FR" dirty="0" smtClean="0"/>
              <a:t> </a:t>
            </a:r>
            <a:r>
              <a:rPr lang="fr-FR" dirty="0"/>
              <a:t>glandes interstitielles (cellules de </a:t>
            </a:r>
            <a:r>
              <a:rPr lang="fr-FR" dirty="0" err="1" smtClean="0"/>
              <a:t>Leydig</a:t>
            </a:r>
            <a:r>
              <a:rPr lang="fr-FR" dirty="0" smtClean="0"/>
              <a:t> du testicule)</a:t>
            </a:r>
          </a:p>
          <a:p>
            <a:r>
              <a:rPr lang="fr-FR" dirty="0" smtClean="0"/>
              <a:t>Ce sont des cellules dispersées au sein de certains épithéliums de revêtement  glandulaires exocrine,</a:t>
            </a:r>
          </a:p>
          <a:p>
            <a:endParaRPr lang="fr-FR" dirty="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3" y="4221088"/>
            <a:ext cx="738187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939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Glande </a:t>
            </a:r>
            <a:r>
              <a:rPr lang="fr-FR" b="1" dirty="0" err="1" smtClean="0">
                <a:solidFill>
                  <a:srgbClr val="FF0000"/>
                </a:solidFill>
              </a:rPr>
              <a:t>amphicrine</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a:t>Se sont des glandes possédant à la fois les fonctions exocrines et </a:t>
            </a:r>
            <a:r>
              <a:rPr lang="fr-FR" dirty="0" smtClean="0"/>
              <a:t>endocrines</a:t>
            </a:r>
          </a:p>
          <a:p>
            <a:r>
              <a:rPr lang="fr-FR" b="1" dirty="0" smtClean="0">
                <a:solidFill>
                  <a:srgbClr val="FF0000"/>
                </a:solidFill>
              </a:rPr>
              <a:t>Classification des glandes </a:t>
            </a:r>
            <a:r>
              <a:rPr lang="fr-FR" b="1" dirty="0" err="1" smtClean="0">
                <a:solidFill>
                  <a:srgbClr val="FF0000"/>
                </a:solidFill>
              </a:rPr>
              <a:t>amphicrines</a:t>
            </a:r>
            <a:r>
              <a:rPr lang="fr-FR" dirty="0" smtClean="0"/>
              <a:t>:</a:t>
            </a:r>
          </a:p>
          <a:p>
            <a:endParaRPr lang="fr-FR" dirty="0" smtClean="0"/>
          </a:p>
          <a:p>
            <a:r>
              <a:rPr lang="fr-FR" b="1" u="sng" dirty="0"/>
              <a:t>Les glandes </a:t>
            </a:r>
            <a:r>
              <a:rPr lang="fr-FR" b="1" u="sng" dirty="0" err="1"/>
              <a:t>amphicrines</a:t>
            </a:r>
            <a:r>
              <a:rPr lang="fr-FR" b="1" u="sng" dirty="0"/>
              <a:t> </a:t>
            </a:r>
            <a:r>
              <a:rPr lang="fr-FR" b="1" u="sng" dirty="0">
                <a:solidFill>
                  <a:srgbClr val="FF0000"/>
                </a:solidFill>
              </a:rPr>
              <a:t>homotypiques</a:t>
            </a:r>
          </a:p>
          <a:p>
            <a:r>
              <a:rPr lang="fr-FR" dirty="0"/>
              <a:t>Sont </a:t>
            </a:r>
            <a:r>
              <a:rPr lang="fr-FR" b="1" dirty="0"/>
              <a:t>formées d'une seule sorte de cellule </a:t>
            </a:r>
            <a:r>
              <a:rPr lang="fr-FR" dirty="0"/>
              <a:t>qui sont à la fois </a:t>
            </a:r>
            <a:r>
              <a:rPr lang="fr-FR" b="1" dirty="0"/>
              <a:t>endocrine </a:t>
            </a:r>
            <a:r>
              <a:rPr lang="fr-FR" b="1" dirty="0" smtClean="0"/>
              <a:t>et exocrines </a:t>
            </a:r>
            <a:r>
              <a:rPr lang="fr-FR" dirty="0"/>
              <a:t>exemple: </a:t>
            </a:r>
            <a:r>
              <a:rPr lang="fr-FR" b="1" dirty="0"/>
              <a:t>le foie</a:t>
            </a:r>
            <a:r>
              <a:rPr lang="fr-FR" dirty="0" smtClean="0"/>
              <a:t>.</a:t>
            </a:r>
          </a:p>
          <a:p>
            <a:endParaRPr lang="fr-FR" dirty="0"/>
          </a:p>
          <a:p>
            <a:r>
              <a:rPr lang="fr-FR" dirty="0"/>
              <a:t>Le foie est la plus volumineuse glande de notre organisme ; elle est une </a:t>
            </a:r>
            <a:r>
              <a:rPr lang="fr-FR" dirty="0" smtClean="0"/>
              <a:t>glande exocrine</a:t>
            </a:r>
            <a:r>
              <a:rPr lang="fr-FR" dirty="0"/>
              <a:t>, par la sécrétion et l’excrétion de la bile, et endocrine, par la </a:t>
            </a:r>
            <a:r>
              <a:rPr lang="fr-FR" dirty="0" smtClean="0"/>
              <a:t>sécrétion de </a:t>
            </a:r>
            <a:r>
              <a:rPr lang="fr-FR" dirty="0"/>
              <a:t>multiples produits tels que les facteurs de coagulation sanguine</a:t>
            </a:r>
          </a:p>
          <a:p>
            <a:endParaRPr lang="fr-FR" dirty="0"/>
          </a:p>
        </p:txBody>
      </p:sp>
    </p:spTree>
    <p:extLst>
      <p:ext uri="{BB962C8B-B14F-4D97-AF65-F5344CB8AC3E}">
        <p14:creationId xmlns:p14="http://schemas.microsoft.com/office/powerpoint/2010/main" val="2928263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u="sng" dirty="0"/>
              <a:t>Glandes </a:t>
            </a:r>
            <a:r>
              <a:rPr lang="fr-FR" b="1" u="sng" dirty="0" err="1"/>
              <a:t>amphicrines</a:t>
            </a:r>
            <a:r>
              <a:rPr lang="fr-FR" b="1" u="sng" dirty="0"/>
              <a:t> hétéro typiques</a:t>
            </a:r>
          </a:p>
          <a:p>
            <a:r>
              <a:rPr lang="fr-FR" dirty="0"/>
              <a:t>Sont formées </a:t>
            </a:r>
            <a:r>
              <a:rPr lang="fr-FR" b="1" dirty="0"/>
              <a:t>de deux sortes </a:t>
            </a:r>
            <a:r>
              <a:rPr lang="fr-FR" dirty="0"/>
              <a:t>de cellules les unes sont exocrines, les </a:t>
            </a:r>
            <a:r>
              <a:rPr lang="fr-FR" dirty="0" smtClean="0"/>
              <a:t>autres endocrine </a:t>
            </a:r>
            <a:r>
              <a:rPr lang="fr-FR" dirty="0"/>
              <a:t>exemples, </a:t>
            </a:r>
            <a:r>
              <a:rPr lang="fr-FR" b="1" dirty="0"/>
              <a:t>le </a:t>
            </a:r>
            <a:r>
              <a:rPr lang="fr-FR" b="1" dirty="0" smtClean="0"/>
              <a:t>pancréas</a:t>
            </a:r>
            <a:r>
              <a:rPr lang="fr-FR" dirty="0" smtClean="0"/>
              <a:t>:</a:t>
            </a:r>
          </a:p>
          <a:p>
            <a:r>
              <a:rPr lang="fr-FR" dirty="0" smtClean="0"/>
              <a:t>Acini </a:t>
            </a:r>
            <a:r>
              <a:rPr lang="fr-FR" dirty="0" smtClean="0"/>
              <a:t>séreux(enzymes </a:t>
            </a:r>
            <a:r>
              <a:rPr lang="fr-FR" dirty="0" smtClean="0"/>
              <a:t>digestives)</a:t>
            </a:r>
          </a:p>
          <a:p>
            <a:r>
              <a:rPr lang="fr-FR" dirty="0" smtClean="0"/>
              <a:t> </a:t>
            </a:r>
            <a:r>
              <a:rPr lang="fr-FR" dirty="0"/>
              <a:t>ilots de Langerhans </a:t>
            </a:r>
            <a:r>
              <a:rPr lang="fr-FR" dirty="0" smtClean="0"/>
              <a:t>(glucagon et insuline)</a:t>
            </a:r>
            <a:endParaRPr lang="fr-FR" dirty="0"/>
          </a:p>
          <a:p>
            <a:endParaRPr lang="fr-FR" dirty="0"/>
          </a:p>
        </p:txBody>
      </p:sp>
    </p:spTree>
    <p:extLst>
      <p:ext uri="{BB962C8B-B14F-4D97-AF65-F5344CB8AC3E}">
        <p14:creationId xmlns:p14="http://schemas.microsoft.com/office/powerpoint/2010/main" val="1158490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24061"/>
            <a:ext cx="889635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865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199" y="44624"/>
            <a:ext cx="8229600" cy="4525963"/>
          </a:xfrm>
        </p:spPr>
        <p:txBody>
          <a:bodyPr/>
          <a:lstStyle/>
          <a:p>
            <a:pPr marL="0" indent="0">
              <a:buNone/>
            </a:pPr>
            <a:r>
              <a:rPr lang="fr-FR" sz="2800" dirty="0"/>
              <a:t>Le produit de sécrétion peut-être excrété dans :</a:t>
            </a:r>
          </a:p>
          <a:p>
            <a:r>
              <a:rPr lang="fr-FR" sz="2800" dirty="0"/>
              <a:t> le </a:t>
            </a:r>
            <a:r>
              <a:rPr lang="fr-FR" sz="2800" b="1" dirty="0"/>
              <a:t>milieu extérieur </a:t>
            </a:r>
            <a:r>
              <a:rPr lang="fr-FR" sz="2800" dirty="0"/>
              <a:t>: il s'agit d'une </a:t>
            </a:r>
            <a:r>
              <a:rPr lang="fr-FR" sz="2800" b="1" u="sng" dirty="0">
                <a:solidFill>
                  <a:srgbClr val="FF0000"/>
                </a:solidFill>
              </a:rPr>
              <a:t>glande exocrine</a:t>
            </a:r>
            <a:r>
              <a:rPr lang="fr-FR" sz="2800" dirty="0"/>
              <a:t> (Ex.: glande salivaire);</a:t>
            </a:r>
          </a:p>
          <a:p>
            <a:r>
              <a:rPr lang="fr-FR" sz="2800" dirty="0"/>
              <a:t>le </a:t>
            </a:r>
            <a:r>
              <a:rPr lang="fr-FR" sz="2800" b="1" dirty="0"/>
              <a:t>milieu intérieur </a:t>
            </a:r>
            <a:r>
              <a:rPr lang="fr-FR" sz="2800" dirty="0"/>
              <a:t>(notamment le sang) : il s'agit d'une </a:t>
            </a:r>
            <a:r>
              <a:rPr lang="fr-FR" sz="2800" b="1" u="sng" dirty="0">
                <a:solidFill>
                  <a:srgbClr val="FF0000"/>
                </a:solidFill>
              </a:rPr>
              <a:t>glande endocrine</a:t>
            </a:r>
            <a:r>
              <a:rPr lang="fr-FR" sz="2800" dirty="0"/>
              <a:t> (Ex. thyroïde</a:t>
            </a:r>
            <a:r>
              <a:rPr lang="fr-FR" sz="2800" dirty="0" smtClean="0"/>
              <a:t>).</a:t>
            </a:r>
          </a:p>
          <a:p>
            <a:pPr marL="0" indent="0">
              <a:buNone/>
            </a:pPr>
            <a:r>
              <a:rPr lang="fr-FR" sz="2800" dirty="0"/>
              <a:t>Il existe des glandes avec les </a:t>
            </a:r>
            <a:r>
              <a:rPr lang="fr-FR" sz="2800" b="1" dirty="0"/>
              <a:t>deux modalités </a:t>
            </a:r>
            <a:r>
              <a:rPr lang="fr-FR" sz="2800" dirty="0"/>
              <a:t>de sécrétion qu'on appelle </a:t>
            </a:r>
            <a:r>
              <a:rPr lang="fr-FR" sz="2800" b="1" u="sng" dirty="0">
                <a:solidFill>
                  <a:srgbClr val="FF0000"/>
                </a:solidFill>
              </a:rPr>
              <a:t>glandes </a:t>
            </a:r>
            <a:r>
              <a:rPr lang="fr-FR" sz="2800" b="1" u="sng" dirty="0" err="1">
                <a:solidFill>
                  <a:srgbClr val="FF0000"/>
                </a:solidFill>
              </a:rPr>
              <a:t>amphicrines</a:t>
            </a:r>
            <a:r>
              <a:rPr lang="fr-FR" sz="2800" b="1" u="sng" dirty="0">
                <a:solidFill>
                  <a:srgbClr val="FF0000"/>
                </a:solidFill>
              </a:rPr>
              <a:t> </a:t>
            </a:r>
            <a:r>
              <a:rPr lang="fr-FR" sz="2800" dirty="0"/>
              <a:t>(pancréas).</a:t>
            </a:r>
          </a:p>
          <a:p>
            <a:pPr marL="0" indent="0">
              <a:buNone/>
            </a:pPr>
            <a:endParaRPr lang="fr-FR" dirty="0"/>
          </a:p>
          <a:p>
            <a:endParaRPr lang="fr-FR" dirty="0"/>
          </a:p>
        </p:txBody>
      </p:sp>
      <p:pic>
        <p:nvPicPr>
          <p:cNvPr id="4" name="Picture 2" descr="exoendocrinefr"/>
          <p:cNvPicPr>
            <a:picLocks noChangeAspect="1" noChangeArrowheads="1"/>
          </p:cNvPicPr>
          <p:nvPr/>
        </p:nvPicPr>
        <p:blipFill>
          <a:blip r:embed="rId2">
            <a:extLst>
              <a:ext uri="{28A0092B-C50C-407E-A947-70E740481C1C}">
                <a14:useLocalDpi xmlns:a14="http://schemas.microsoft.com/office/drawing/2010/main" val="0"/>
              </a:ext>
            </a:extLst>
          </a:blip>
          <a:srcRect b="6522"/>
          <a:stretch>
            <a:fillRect/>
          </a:stretch>
        </p:blipFill>
        <p:spPr bwMode="auto">
          <a:xfrm>
            <a:off x="451643" y="4173612"/>
            <a:ext cx="8240713" cy="263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035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412776"/>
            <a:ext cx="8229600" cy="4525963"/>
          </a:xfrm>
        </p:spPr>
        <p:txBody>
          <a:bodyPr>
            <a:normAutofit fontScale="55000" lnSpcReduction="20000"/>
          </a:bodyPr>
          <a:lstStyle/>
          <a:p>
            <a:r>
              <a:rPr lang="fr-FR" sz="5200" b="1" dirty="0" smtClean="0">
                <a:solidFill>
                  <a:srgbClr val="FF0000"/>
                </a:solidFill>
              </a:rPr>
              <a:t>Histogenèse des épithéliums glandulaires</a:t>
            </a:r>
          </a:p>
          <a:p>
            <a:pPr marL="0" indent="0">
              <a:buNone/>
            </a:pPr>
            <a:r>
              <a:rPr lang="fr-FR" dirty="0" smtClean="0"/>
              <a:t> </a:t>
            </a:r>
          </a:p>
          <a:p>
            <a:pPr marL="0" indent="0">
              <a:buNone/>
            </a:pPr>
            <a:r>
              <a:rPr lang="fr-FR" sz="4000" dirty="0"/>
              <a:t>Les </a:t>
            </a:r>
            <a:r>
              <a:rPr lang="fr-FR" sz="4000" b="1" dirty="0" smtClean="0"/>
              <a:t>épithéliums </a:t>
            </a:r>
            <a:r>
              <a:rPr lang="fr-FR" sz="4000" b="1" dirty="0"/>
              <a:t>glandulaires </a:t>
            </a:r>
            <a:r>
              <a:rPr lang="fr-FR" sz="4000" dirty="0"/>
              <a:t>proviennent de la différentiation d’un </a:t>
            </a:r>
            <a:r>
              <a:rPr lang="fr-FR" sz="4000" b="1" dirty="0"/>
              <a:t>bourgeonnement </a:t>
            </a:r>
            <a:r>
              <a:rPr lang="fr-FR" sz="4000" dirty="0"/>
              <a:t>de l’ </a:t>
            </a:r>
            <a:r>
              <a:rPr lang="fr-FR" sz="4000" b="1" dirty="0"/>
              <a:t>épithélium de revêtement </a:t>
            </a:r>
            <a:r>
              <a:rPr lang="fr-FR" sz="4000" dirty="0" smtClean="0"/>
              <a:t>embryonnaire,</a:t>
            </a:r>
          </a:p>
          <a:p>
            <a:pPr marL="0" indent="0">
              <a:buNone/>
            </a:pPr>
            <a:r>
              <a:rPr lang="fr-FR" sz="4000" dirty="0" smtClean="0"/>
              <a:t>Ce </a:t>
            </a:r>
            <a:r>
              <a:rPr lang="fr-FR" sz="4000" dirty="0"/>
              <a:t>bourgeon épithélial s’enfonce dans le mésenchyme sous-jacent(tissu conjonctif embryonnaire</a:t>
            </a:r>
            <a:r>
              <a:rPr lang="fr-FR" sz="4000" dirty="0" smtClean="0"/>
              <a:t>)</a:t>
            </a:r>
          </a:p>
          <a:p>
            <a:pPr marL="0" indent="0">
              <a:buNone/>
            </a:pPr>
            <a:endParaRPr lang="fr-FR" sz="4000" dirty="0"/>
          </a:p>
          <a:p>
            <a:pPr marL="0" indent="0">
              <a:buNone/>
            </a:pPr>
            <a:r>
              <a:rPr lang="fr-FR" sz="4000" dirty="0"/>
              <a:t>Pour </a:t>
            </a:r>
            <a:r>
              <a:rPr lang="fr-FR" sz="4000" b="1" dirty="0"/>
              <a:t>les glandes dites exocrines</a:t>
            </a:r>
            <a:r>
              <a:rPr lang="fr-FR" sz="4000" dirty="0"/>
              <a:t>; le </a:t>
            </a:r>
            <a:r>
              <a:rPr lang="fr-FR" sz="4000" b="1" dirty="0"/>
              <a:t>bourgeon épithélial glandulaire </a:t>
            </a:r>
            <a:r>
              <a:rPr lang="fr-FR" sz="4000" dirty="0"/>
              <a:t>se creuse secondairement et reste </a:t>
            </a:r>
            <a:r>
              <a:rPr lang="fr-FR" sz="4000" b="1" dirty="0"/>
              <a:t>relié </a:t>
            </a:r>
            <a:r>
              <a:rPr lang="fr-FR" sz="4000" dirty="0"/>
              <a:t>par le canal excréteur à </a:t>
            </a:r>
            <a:r>
              <a:rPr lang="fr-FR" sz="4000" dirty="0" smtClean="0"/>
              <a:t>l’épithélium </a:t>
            </a:r>
            <a:r>
              <a:rPr lang="fr-FR" sz="4000" dirty="0"/>
              <a:t>de revêtement dont il est </a:t>
            </a:r>
            <a:r>
              <a:rPr lang="fr-FR" sz="4000" dirty="0" smtClean="0"/>
              <a:t>issu</a:t>
            </a:r>
          </a:p>
          <a:p>
            <a:pPr marL="0" indent="0">
              <a:buNone/>
            </a:pPr>
            <a:endParaRPr lang="fr-FR" sz="4000" dirty="0"/>
          </a:p>
          <a:p>
            <a:pPr marL="0" indent="0">
              <a:buNone/>
            </a:pPr>
            <a:r>
              <a:rPr lang="fr-FR" sz="4000" dirty="0"/>
              <a:t>Pour </a:t>
            </a:r>
            <a:r>
              <a:rPr lang="fr-FR" sz="4000" b="1" dirty="0"/>
              <a:t>les glandes dites endocrines </a:t>
            </a:r>
            <a:r>
              <a:rPr lang="fr-FR" sz="4000" dirty="0"/>
              <a:t>; </a:t>
            </a:r>
            <a:r>
              <a:rPr lang="fr-FR" sz="4000" b="1" dirty="0"/>
              <a:t>le bourgeon épithélial perd toute connexion </a:t>
            </a:r>
            <a:r>
              <a:rPr lang="fr-FR" sz="4000" dirty="0"/>
              <a:t>avec l’ épithélium et se trouve entouré de tout coté par le mésenchyme</a:t>
            </a:r>
          </a:p>
        </p:txBody>
      </p:sp>
    </p:spTree>
    <p:extLst>
      <p:ext uri="{BB962C8B-B14F-4D97-AF65-F5344CB8AC3E}">
        <p14:creationId xmlns:p14="http://schemas.microsoft.com/office/powerpoint/2010/main" val="129227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332656"/>
            <a:ext cx="8424936"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2741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glandes </a:t>
            </a:r>
            <a:r>
              <a:rPr lang="fr-FR" b="1" dirty="0">
                <a:solidFill>
                  <a:srgbClr val="FF0000"/>
                </a:solidFill>
              </a:rPr>
              <a:t>exocrines</a:t>
            </a:r>
            <a:endParaRPr lang="fr-FR" dirty="0">
              <a:solidFill>
                <a:srgbClr val="FF0000"/>
              </a:solidFill>
            </a:endParaRPr>
          </a:p>
        </p:txBody>
      </p:sp>
      <p:sp>
        <p:nvSpPr>
          <p:cNvPr id="3" name="Espace réservé du contenu 2"/>
          <p:cNvSpPr>
            <a:spLocks noGrp="1"/>
          </p:cNvSpPr>
          <p:nvPr>
            <p:ph idx="1"/>
          </p:nvPr>
        </p:nvSpPr>
        <p:spPr/>
        <p:txBody>
          <a:bodyPr/>
          <a:lstStyle/>
          <a:p>
            <a:r>
              <a:rPr lang="fr-FR" dirty="0" smtClean="0"/>
              <a:t>Toutes glandes qui </a:t>
            </a:r>
            <a:r>
              <a:rPr lang="fr-FR" b="1" dirty="0" smtClean="0"/>
              <a:t>déversent </a:t>
            </a:r>
            <a:r>
              <a:rPr lang="fr-FR" dirty="0" smtClean="0"/>
              <a:t>leurs </a:t>
            </a:r>
            <a:r>
              <a:rPr lang="fr-FR" b="1" dirty="0" smtClean="0"/>
              <a:t>produits de sécrétion dans le milieu extérieur</a:t>
            </a:r>
            <a:r>
              <a:rPr lang="fr-FR" dirty="0" smtClean="0"/>
              <a:t>  par l’ intermédiaire d’un canal excréteur sont dites </a:t>
            </a:r>
            <a:r>
              <a:rPr lang="fr-FR" b="1" dirty="0" smtClean="0"/>
              <a:t>glandes exocrines</a:t>
            </a:r>
            <a:r>
              <a:rPr lang="fr-FR" dirty="0" smtClean="0"/>
              <a:t>,</a:t>
            </a:r>
          </a:p>
          <a:p>
            <a:r>
              <a:rPr lang="fr-FR" dirty="0" smtClean="0"/>
              <a:t>Ces glandes comportent ;</a:t>
            </a:r>
            <a:r>
              <a:rPr lang="fr-FR" b="1" dirty="0" smtClean="0"/>
              <a:t>un canal excréteur </a:t>
            </a:r>
            <a:r>
              <a:rPr lang="fr-FR" dirty="0" smtClean="0"/>
              <a:t>et une </a:t>
            </a:r>
            <a:r>
              <a:rPr lang="fr-FR" b="1" dirty="0" smtClean="0"/>
              <a:t>portion sécrétrice</a:t>
            </a:r>
            <a:endParaRPr lang="fr-FR" b="1" dirty="0"/>
          </a:p>
        </p:txBody>
      </p:sp>
    </p:spTree>
    <p:extLst>
      <p:ext uri="{BB962C8B-B14F-4D97-AF65-F5344CB8AC3E}">
        <p14:creationId xmlns:p14="http://schemas.microsoft.com/office/powerpoint/2010/main" val="4154325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b="1" dirty="0" smtClean="0">
                <a:solidFill>
                  <a:srgbClr val="FF0000"/>
                </a:solidFill>
              </a:rPr>
              <a:t>CLASSIFICATION</a:t>
            </a:r>
            <a:r>
              <a:rPr lang="fr-FR" dirty="0" smtClean="0"/>
              <a:t> </a:t>
            </a:r>
            <a:r>
              <a:rPr lang="fr-FR" b="1" dirty="0">
                <a:solidFill>
                  <a:srgbClr val="FF0000"/>
                </a:solidFill>
              </a:rPr>
              <a:t>des </a:t>
            </a:r>
            <a:r>
              <a:rPr lang="fr-FR" b="1" dirty="0" smtClean="0">
                <a:solidFill>
                  <a:srgbClr val="FF0000"/>
                </a:solidFill>
              </a:rPr>
              <a:t>épithéliums </a:t>
            </a:r>
            <a:r>
              <a:rPr lang="fr-FR" b="1" dirty="0">
                <a:solidFill>
                  <a:srgbClr val="FF0000"/>
                </a:solidFill>
              </a:rPr>
              <a:t>glandulaires </a:t>
            </a:r>
            <a:r>
              <a:rPr lang="fr-FR" b="1" dirty="0" smtClean="0">
                <a:solidFill>
                  <a:srgbClr val="FF0000"/>
                </a:solidFill>
              </a:rPr>
              <a:t>exocrines:</a:t>
            </a:r>
            <a:endParaRPr lang="fr-FR" dirty="0" smtClean="0"/>
          </a:p>
          <a:p>
            <a:r>
              <a:rPr lang="fr-FR" dirty="0" smtClean="0"/>
              <a:t> </a:t>
            </a:r>
            <a:r>
              <a:rPr lang="fr-FR" dirty="0"/>
              <a:t>le nombre des éléments </a:t>
            </a:r>
            <a:r>
              <a:rPr lang="fr-FR" dirty="0" smtClean="0"/>
              <a:t>glandulaires</a:t>
            </a:r>
          </a:p>
          <a:p>
            <a:r>
              <a:rPr lang="fr-FR" dirty="0" smtClean="0"/>
              <a:t>la forme anatomique de la glande,</a:t>
            </a:r>
          </a:p>
          <a:p>
            <a:r>
              <a:rPr lang="fr-FR" dirty="0" smtClean="0"/>
              <a:t> la nature des produit de sécrétion, </a:t>
            </a:r>
          </a:p>
          <a:p>
            <a:r>
              <a:rPr lang="fr-FR" dirty="0" smtClean="0"/>
              <a:t>le mode d’excrétion.</a:t>
            </a:r>
          </a:p>
          <a:p>
            <a:endParaRPr lang="fr-FR" dirty="0"/>
          </a:p>
        </p:txBody>
      </p:sp>
    </p:spTree>
    <p:extLst>
      <p:ext uri="{BB962C8B-B14F-4D97-AF65-F5344CB8AC3E}">
        <p14:creationId xmlns:p14="http://schemas.microsoft.com/office/powerpoint/2010/main" val="1185897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solidFill>
                  <a:srgbClr val="FF0000"/>
                </a:solidFill>
              </a:rPr>
              <a:t>Selon le nombre de cellules glandulaires</a:t>
            </a:r>
          </a:p>
          <a:p>
            <a:pPr marL="0" indent="0">
              <a:buNone/>
            </a:pPr>
            <a:r>
              <a:rPr lang="fr-FR" dirty="0" smtClean="0"/>
              <a:t>– </a:t>
            </a:r>
            <a:r>
              <a:rPr lang="fr-FR" dirty="0" smtClean="0">
                <a:solidFill>
                  <a:srgbClr val="00B050"/>
                </a:solidFill>
              </a:rPr>
              <a:t>les glandes unicellulaires </a:t>
            </a:r>
          </a:p>
          <a:p>
            <a:pPr marL="0" indent="0">
              <a:buNone/>
            </a:pPr>
            <a:r>
              <a:rPr lang="fr-FR" dirty="0" smtClean="0"/>
              <a:t>Cellules glandulaires isolées et dispersées au sein d’un épithélium de revêtement. Ex(</a:t>
            </a:r>
            <a:r>
              <a:rPr lang="fr-FR" dirty="0"/>
              <a:t>c</a:t>
            </a:r>
            <a:r>
              <a:rPr lang="fr-FR" dirty="0" smtClean="0"/>
              <a:t>ellules caliciformes)</a:t>
            </a:r>
            <a:endParaRPr lang="fr-FR" dirty="0"/>
          </a:p>
        </p:txBody>
      </p:sp>
    </p:spTree>
    <p:extLst>
      <p:ext uri="{BB962C8B-B14F-4D97-AF65-F5344CB8AC3E}">
        <p14:creationId xmlns:p14="http://schemas.microsoft.com/office/powerpoint/2010/main" val="257986431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17313</TotalTime>
  <Words>1276</Words>
  <Application>Microsoft Office PowerPoint</Application>
  <PresentationFormat>Affichage à l'écran (4:3)</PresentationFormat>
  <Paragraphs>103</Paragraphs>
  <Slides>39</Slides>
  <Notes>0</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Thème Office</vt:lpstr>
      <vt:lpstr>Epithélium glandulaire </vt:lpstr>
      <vt:lpstr>Présentation PowerPoint</vt:lpstr>
      <vt:lpstr>Présentation PowerPoint</vt:lpstr>
      <vt:lpstr>Présentation PowerPoint</vt:lpstr>
      <vt:lpstr>Présentation PowerPoint</vt:lpstr>
      <vt:lpstr>Présentation PowerPoint</vt:lpstr>
      <vt:lpstr>glandes exocrines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glandes endocrines</vt:lpstr>
      <vt:lpstr>Présentation PowerPoint</vt:lpstr>
      <vt:lpstr>Présentation PowerPoint</vt:lpstr>
      <vt:lpstr>Présentation PowerPoint</vt:lpstr>
      <vt:lpstr>Présentation PowerPoint</vt:lpstr>
      <vt:lpstr>Présentation PowerPoint</vt:lpstr>
      <vt:lpstr>Glande amphicrine</vt:lpstr>
      <vt:lpstr>Présentation PowerPoint</vt:lpstr>
      <vt:lpstr>Présentation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Epithélium glandulaire</dc:title>
  <dc:creator>hp</dc:creator>
  <cp:lastModifiedBy>hp</cp:lastModifiedBy>
  <cp:revision>52</cp:revision>
  <dcterms:created xsi:type="dcterms:W3CDTF">2017-01-15T12:10:12Z</dcterms:created>
  <dcterms:modified xsi:type="dcterms:W3CDTF">2021-03-01T12:47:54Z</dcterms:modified>
</cp:coreProperties>
</file>