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2" r:id="rId3"/>
    <p:sldId id="318" r:id="rId4"/>
    <p:sldId id="324" r:id="rId5"/>
    <p:sldId id="319" r:id="rId6"/>
    <p:sldId id="320" r:id="rId7"/>
    <p:sldId id="308" r:id="rId8"/>
    <p:sldId id="258" r:id="rId9"/>
    <p:sldId id="259" r:id="rId10"/>
    <p:sldId id="296" r:id="rId11"/>
    <p:sldId id="261" r:id="rId12"/>
    <p:sldId id="264" r:id="rId13"/>
    <p:sldId id="266" r:id="rId14"/>
    <p:sldId id="317" r:id="rId15"/>
    <p:sldId id="270" r:id="rId16"/>
    <p:sldId id="311" r:id="rId17"/>
    <p:sldId id="312" r:id="rId18"/>
    <p:sldId id="341" r:id="rId19"/>
    <p:sldId id="272" r:id="rId20"/>
    <p:sldId id="293" r:id="rId21"/>
    <p:sldId id="283" r:id="rId22"/>
    <p:sldId id="284" r:id="rId23"/>
    <p:sldId id="285" r:id="rId24"/>
    <p:sldId id="290" r:id="rId25"/>
    <p:sldId id="338" r:id="rId26"/>
    <p:sldId id="292" r:id="rId27"/>
    <p:sldId id="339" r:id="rId28"/>
    <p:sldId id="340" r:id="rId29"/>
    <p:sldId id="328" r:id="rId30"/>
    <p:sldId id="336" r:id="rId31"/>
    <p:sldId id="325" r:id="rId32"/>
    <p:sldId id="335" r:id="rId33"/>
    <p:sldId id="332" r:id="rId34"/>
    <p:sldId id="333" r:id="rId35"/>
    <p:sldId id="337" r:id="rId36"/>
    <p:sldId id="34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2" autoAdjust="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B9C2D-15B4-45DF-BFAA-35F6A9825738}" type="datetimeFigureOut">
              <a:rPr lang="fr-FR" smtClean="0"/>
              <a:t>14/02/2021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D6084-C9E4-42DD-9185-791E5069D7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51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0EC52-A607-4197-B2A8-D12C1C1595B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FF40F-B69C-4FB6-AE89-932EA91E753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44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d’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FF40F-B69C-4FB6-AE89-932EA91E7530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2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9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7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86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99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61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9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00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3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36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71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1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2BB0-6300-43A7-BBB2-E1A75952A9DB}" type="datetimeFigureOut">
              <a:rPr lang="fr-FR" smtClean="0"/>
              <a:pPr/>
              <a:t>14/02/2021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0CED-EB5E-4825-A62B-4D6A493E463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5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signal de transduction membranaire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     N.B. </a:t>
            </a:r>
          </a:p>
          <a:p>
            <a:pPr>
              <a:buNone/>
            </a:pPr>
            <a:r>
              <a:rPr lang="fr-FR" sz="2000" b="1" dirty="0" smtClean="0"/>
              <a:t>Chimiotactisme:</a:t>
            </a:r>
            <a:r>
              <a:rPr lang="fr-FR" sz="2000" dirty="0" smtClean="0"/>
              <a:t> Le </a:t>
            </a:r>
            <a:r>
              <a:rPr lang="fr-FR" sz="2000" dirty="0"/>
              <a:t>chimiotactisme se définit par l'effet d'attraction ou de répulsion qu'exerce une substance chimique sur une </a:t>
            </a:r>
            <a:r>
              <a:rPr lang="fr-FR" sz="2000" dirty="0" smtClean="0"/>
              <a:t>cellule</a:t>
            </a:r>
            <a:r>
              <a:rPr lang="fr-FR" sz="2000" u="sng" dirty="0" smtClean="0"/>
              <a:t> </a:t>
            </a:r>
            <a:r>
              <a:rPr lang="fr-FR" sz="2000" dirty="0" smtClean="0"/>
              <a:t>vivante</a:t>
            </a:r>
            <a:r>
              <a:rPr lang="fr-FR" sz="2000" dirty="0"/>
              <a:t>. Selon l'effet produit, on parle de chimiotactisme positif (attraction) ou négatif (</a:t>
            </a:r>
            <a:r>
              <a:rPr lang="fr-FR" sz="2000" dirty="0" smtClean="0"/>
              <a:t>répulsion). Par exemple, c’est </a:t>
            </a:r>
            <a:r>
              <a:rPr lang="fr-FR" sz="2000" dirty="0"/>
              <a:t>grâce au chimiotactisme </a:t>
            </a:r>
            <a:r>
              <a:rPr lang="fr-FR" sz="2000" dirty="0" smtClean="0"/>
              <a:t>des globules blancs </a:t>
            </a:r>
            <a:r>
              <a:rPr lang="fr-FR" sz="2000" dirty="0"/>
              <a:t> </a:t>
            </a:r>
            <a:r>
              <a:rPr lang="fr-FR" sz="2000" dirty="0" smtClean="0"/>
              <a:t>(leucocytes) </a:t>
            </a:r>
            <a:r>
              <a:rPr lang="fr-FR" sz="2000" dirty="0"/>
              <a:t>que </a:t>
            </a:r>
            <a:r>
              <a:rPr lang="fr-FR" sz="2000" dirty="0" smtClean="0"/>
              <a:t>l‘organisme</a:t>
            </a:r>
            <a:r>
              <a:rPr lang="fr-FR" sz="2000" dirty="0"/>
              <a:t> peut combattre les </a:t>
            </a:r>
            <a:r>
              <a:rPr lang="fr-FR" sz="2000" dirty="0" smtClean="0"/>
              <a:t>virus</a:t>
            </a:r>
            <a:r>
              <a:rPr lang="fr-FR" sz="2000" dirty="0"/>
              <a:t> ou les </a:t>
            </a:r>
            <a:r>
              <a:rPr lang="fr-FR" sz="2000" dirty="0" smtClean="0"/>
              <a:t>bactéries</a:t>
            </a:r>
            <a:r>
              <a:rPr lang="fr-FR" sz="2000" u="sng" dirty="0" smtClean="0"/>
              <a:t>.</a:t>
            </a:r>
            <a:endParaRPr lang="fr-FR" sz="2000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411675"/>
          </a:xfrm>
        </p:spPr>
        <p:txBody>
          <a:bodyPr/>
          <a:lstStyle/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*Les hormones</a:t>
            </a:r>
            <a:r>
              <a:rPr lang="fr-FR" dirty="0" smtClean="0"/>
              <a:t>, qui agissent par voie endocrine et sont dispersés dans tout l’organisme  par la circulation  sanguine, sont représentés par des glycoprotéines(ex: insuline, FSH,LH,TSH….),des dérivés d’AA(adrénaline).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molécules informatives liposolubles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Ces molécules, comme les hormones  stéroïdes(cortisol, œstradiol, testostérone, progestérone,…), sont transportées dans le sang  grâce à  des protéines spécifiques avant d'être libérées au contact de la membrane plasmique de leur cellule cible. Elles franchissent la DCL  par diffusion simple. Elles Seront reconnues par</a:t>
            </a:r>
            <a:r>
              <a:rPr lang="fr-FR" b="1" dirty="0" smtClean="0"/>
              <a:t> des récepteurs intracellulaires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Les radicaux  libres gazeux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mieux connu est le monoxyde d’azote(NO).</a:t>
            </a:r>
          </a:p>
          <a:p>
            <a:pPr>
              <a:buNone/>
            </a:pPr>
            <a:r>
              <a:rPr lang="fr-FR" dirty="0" smtClean="0"/>
              <a:t>Leur particularité est de diffuser librement à travers la membrane plasmique et </a:t>
            </a:r>
            <a:r>
              <a:rPr lang="fr-FR" b="1" dirty="0" smtClean="0"/>
              <a:t>d’agir  directement sur des enzymes </a:t>
            </a:r>
            <a:r>
              <a:rPr lang="fr-FR" b="1" dirty="0" err="1" smtClean="0"/>
              <a:t>cytosoliques</a:t>
            </a:r>
            <a:r>
              <a:rPr lang="fr-FR" b="1" dirty="0" smtClean="0"/>
              <a:t> sans intervention de récepteurs membranaires ou </a:t>
            </a:r>
            <a:r>
              <a:rPr lang="fr-FR" b="1" dirty="0" err="1" smtClean="0"/>
              <a:t>cytosoliques</a:t>
            </a:r>
            <a:r>
              <a:rPr lang="fr-FR" b="1" dirty="0" smtClean="0"/>
              <a:t>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3- Transmission </a:t>
            </a:r>
            <a:r>
              <a:rPr lang="fr-FR" b="1" dirty="0"/>
              <a:t>des informations</a:t>
            </a:r>
            <a:br>
              <a:rPr lang="fr-FR" b="1" dirty="0"/>
            </a:br>
            <a:r>
              <a:rPr lang="fr-FR" b="1" dirty="0"/>
              <a:t>   par les signaux hydrosolubles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b="1" dirty="0"/>
              <a:t>- Les récepteurs </a:t>
            </a:r>
            <a:r>
              <a:rPr lang="fr-FR" b="1" dirty="0" smtClean="0"/>
              <a:t>membranaires des signaux hydrosolubles </a:t>
            </a:r>
            <a:r>
              <a:rPr lang="fr-FR" b="1" dirty="0"/>
              <a:t>sont répartis en 3 groupes:</a:t>
            </a:r>
          </a:p>
          <a:p>
            <a:pPr>
              <a:buFont typeface="Arial" charset="0"/>
              <a:buChar char="•"/>
            </a:pPr>
            <a:r>
              <a:rPr lang="fr-FR" dirty="0"/>
              <a:t>Les récepteurs membranaires couplés aux protéines G</a:t>
            </a:r>
          </a:p>
          <a:p>
            <a:pPr>
              <a:buFont typeface="Arial" charset="0"/>
              <a:buChar char="•"/>
            </a:pPr>
            <a:r>
              <a:rPr lang="fr-FR" dirty="0"/>
              <a:t>Les récepteurs enzymes </a:t>
            </a:r>
          </a:p>
          <a:p>
            <a:pPr>
              <a:buFont typeface="Arial" charset="0"/>
              <a:buChar char="•"/>
            </a:pPr>
            <a:r>
              <a:rPr lang="fr-FR" dirty="0"/>
              <a:t>Les canaux ioniques</a:t>
            </a:r>
          </a:p>
          <a:p>
            <a:pPr marL="109728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60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/>
              <a:t>- Caractéristiques des récepteurs membranaires des molécules hydrosolubles: </a:t>
            </a:r>
          </a:p>
          <a:p>
            <a:pPr marL="109728" indent="0">
              <a:buNone/>
            </a:pPr>
            <a:r>
              <a:rPr lang="fr-FR" sz="3900" b="1" dirty="0" smtClean="0">
                <a:solidFill>
                  <a:srgbClr val="00B050"/>
                </a:solidFill>
              </a:rPr>
              <a:t>*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Ils présentent trois types de domaines (=régions):</a:t>
            </a:r>
          </a:p>
          <a:p>
            <a:pPr marL="109728" indent="0">
              <a:buNone/>
            </a:pPr>
            <a:r>
              <a:rPr lang="fr-FR" dirty="0" smtClean="0"/>
              <a:t>     ** Un domaine extracellulaire responsable de la reconnaissance du signal.</a:t>
            </a:r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**  Un ou plusieurs domaines intra-membranaire; leur nombre est variable selon que la chaine polypeptidique traverse la membrane plasmique une ou plusieurs fois.</a:t>
            </a:r>
          </a:p>
          <a:p>
            <a:pPr marL="109728" indent="0">
              <a:buNone/>
            </a:pPr>
            <a:r>
              <a:rPr lang="fr-FR" dirty="0"/>
              <a:t> </a:t>
            </a:r>
            <a:r>
              <a:rPr lang="fr-FR" dirty="0" smtClean="0"/>
              <a:t>     ** Un domaine intra-cytoplasmique impliquée dans la </a:t>
            </a:r>
            <a:r>
              <a:rPr lang="fr-FR" b="1" dirty="0" smtClean="0">
                <a:solidFill>
                  <a:srgbClr val="FF0000"/>
                </a:solidFill>
              </a:rPr>
              <a:t>fonction effectrice.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109728" indent="0">
              <a:buNone/>
            </a:pPr>
            <a:r>
              <a:rPr lang="fr-FR" sz="3500" dirty="0" smtClean="0">
                <a:solidFill>
                  <a:srgbClr val="FF0000"/>
                </a:solidFill>
              </a:rPr>
              <a:t>        </a:t>
            </a:r>
            <a:endParaRPr lang="fr-FR" sz="35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0" b="40554"/>
          <a:stretch/>
        </p:blipFill>
        <p:spPr bwMode="auto">
          <a:xfrm>
            <a:off x="4644008" y="980728"/>
            <a:ext cx="449999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6012160" y="2852936"/>
            <a:ext cx="437408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236296" y="2924944"/>
            <a:ext cx="1296144" cy="5040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r-FR" sz="4300" b="1" dirty="0" smtClean="0">
                <a:solidFill>
                  <a:srgbClr val="00B050"/>
                </a:solidFill>
              </a:rPr>
              <a:t>*</a:t>
            </a:r>
            <a:r>
              <a:rPr lang="fr-FR" dirty="0" smtClean="0"/>
              <a:t>L’interaction entre le ligand ( </a:t>
            </a:r>
            <a:r>
              <a:rPr lang="fr-FR" b="1" dirty="0" smtClean="0">
                <a:solidFill>
                  <a:srgbClr val="FF0000"/>
                </a:solidFill>
              </a:rPr>
              <a:t>le premier messager</a:t>
            </a:r>
            <a:r>
              <a:rPr lang="fr-FR" dirty="0" smtClean="0"/>
              <a:t>) et le récepteur induit  une </a:t>
            </a:r>
            <a:r>
              <a:rPr lang="fr-FR" b="1" dirty="0" smtClean="0"/>
              <a:t>modification </a:t>
            </a:r>
            <a:r>
              <a:rPr lang="fr-FR" b="1" dirty="0" err="1" smtClean="0"/>
              <a:t>conformationnelle</a:t>
            </a:r>
            <a:r>
              <a:rPr lang="fr-FR" b="1" dirty="0" smtClean="0"/>
              <a:t> </a:t>
            </a:r>
            <a:r>
              <a:rPr lang="fr-FR" dirty="0" smtClean="0"/>
              <a:t>du récepteur, qui passe à l’état activé et permet la </a:t>
            </a:r>
            <a:r>
              <a:rPr lang="fr-FR" b="1" dirty="0" smtClean="0"/>
              <a:t>transformation et la transmission </a:t>
            </a:r>
            <a:r>
              <a:rPr lang="fr-FR" b="1" dirty="0" smtClean="0">
                <a:solidFill>
                  <a:srgbClr val="FF0000"/>
                </a:solidFill>
              </a:rPr>
              <a:t>(transduction) </a:t>
            </a:r>
            <a:r>
              <a:rPr lang="fr-FR" dirty="0" smtClean="0"/>
              <a:t>de cette information sous la forme d’un signal intracellulaire (</a:t>
            </a:r>
            <a:r>
              <a:rPr lang="fr-FR" b="1" dirty="0" smtClean="0">
                <a:solidFill>
                  <a:srgbClr val="FF0000"/>
                </a:solidFill>
              </a:rPr>
              <a:t>second messager=</a:t>
            </a:r>
            <a:r>
              <a:rPr lang="fr-FR" b="1" dirty="0">
                <a:solidFill>
                  <a:srgbClr val="FF0000"/>
                </a:solidFill>
              </a:rPr>
              <a:t>petits médiateurs </a:t>
            </a:r>
            <a:r>
              <a:rPr lang="fr-FR" b="1" dirty="0" smtClean="0">
                <a:solidFill>
                  <a:srgbClr val="FF0000"/>
                </a:solidFill>
              </a:rPr>
              <a:t>intracellulaires=</a:t>
            </a:r>
            <a:r>
              <a:rPr lang="fr-FR" b="1" dirty="0">
                <a:solidFill>
                  <a:srgbClr val="FF0000"/>
                </a:solidFill>
              </a:rPr>
              <a:t> molécules de signalisation intracellulaire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13" y="260648"/>
            <a:ext cx="4114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*</a:t>
            </a:r>
            <a:r>
              <a:rPr lang="fr-FR" dirty="0" smtClean="0"/>
              <a:t>le second messager induit </a:t>
            </a:r>
            <a:r>
              <a:rPr lang="fr-FR" b="1" dirty="0" smtClean="0"/>
              <a:t>une suite de réactions en cascade</a:t>
            </a:r>
            <a:r>
              <a:rPr lang="fr-FR" dirty="0" smtClean="0"/>
              <a:t>, en particulier des </a:t>
            </a:r>
            <a:r>
              <a:rPr lang="fr-FR" b="1" dirty="0" smtClean="0"/>
              <a:t>phosphorylations </a:t>
            </a:r>
            <a:r>
              <a:rPr lang="fr-FR" dirty="0" smtClean="0"/>
              <a:t>à l’origine de la modification du  fonctionnement des compartiments cellulaires.</a:t>
            </a:r>
          </a:p>
          <a:p>
            <a:pPr marL="109728" indent="0">
              <a:buNone/>
            </a:pPr>
            <a:r>
              <a:rPr lang="fr-FR" dirty="0" smtClean="0">
                <a:solidFill>
                  <a:srgbClr val="00B050"/>
                </a:solidFill>
              </a:rPr>
              <a:t>*</a:t>
            </a:r>
            <a:r>
              <a:rPr lang="fr-FR" dirty="0" smtClean="0"/>
              <a:t>La </a:t>
            </a:r>
            <a:r>
              <a:rPr lang="fr-FR" dirty="0"/>
              <a:t>fixation du ligand à son récepteur entraine souvent une </a:t>
            </a:r>
            <a:r>
              <a:rPr lang="fr-FR" b="1" dirty="0"/>
              <a:t>endocytose par l’intermédiaire des récepteurs.</a:t>
            </a:r>
          </a:p>
          <a:p>
            <a:pPr>
              <a:buFont typeface="Arial" charset="0"/>
              <a:buChar char="•"/>
            </a:pPr>
            <a:endParaRPr lang="fr-FR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38600" cy="42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7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Rappel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r-FR" dirty="0" smtClean="0"/>
              <a:t>Les </a:t>
            </a:r>
            <a:r>
              <a:rPr lang="fr-FR" b="1" dirty="0" smtClean="0"/>
              <a:t>protéines kinases</a:t>
            </a:r>
            <a:r>
              <a:rPr lang="fr-FR" dirty="0" smtClean="0"/>
              <a:t> sont des enzymes qui catalysent le transfert d'un groupe phosphate de l’adénosine triphosphate(ATP) sur l‘hydroxyle (groupe -OH) des acides aminés ayant une fonction alcool : sérine, thréonine  et </a:t>
            </a:r>
            <a:r>
              <a:rPr lang="fr-FR" dirty="0" err="1" smtClean="0"/>
              <a:t>thyrosine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42792" cy="45693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fr-FR" b="1" dirty="0">
                <a:solidFill>
                  <a:srgbClr val="FF0000"/>
                </a:solidFill>
              </a:rPr>
              <a:t>Protéine-OH + ATP → protéine-O-PO</a:t>
            </a:r>
            <a:r>
              <a:rPr lang="fr-FR" b="1" baseline="-25000" dirty="0">
                <a:solidFill>
                  <a:srgbClr val="FF0000"/>
                </a:solidFill>
              </a:rPr>
              <a:t>3</a:t>
            </a:r>
            <a:r>
              <a:rPr lang="fr-FR" b="1" baseline="30000" dirty="0">
                <a:solidFill>
                  <a:srgbClr val="FF0000"/>
                </a:solidFill>
              </a:rPr>
              <a:t>2-</a:t>
            </a:r>
            <a:r>
              <a:rPr lang="fr-FR" b="1" dirty="0">
                <a:solidFill>
                  <a:srgbClr val="FF0000"/>
                </a:solidFill>
              </a:rPr>
              <a:t> + ADP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61" y="2996952"/>
            <a:ext cx="47270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4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Récepteurs membranaires couplés aux protéines </a:t>
            </a:r>
            <a:r>
              <a:rPr lang="fr-FR" sz="2400" b="1" dirty="0">
                <a:solidFill>
                  <a:srgbClr val="FF0000"/>
                </a:solidFill>
              </a:rPr>
              <a:t>G</a:t>
            </a:r>
          </a:p>
          <a:p>
            <a:pPr marL="0" indent="0">
              <a:buNone/>
            </a:pPr>
            <a:r>
              <a:rPr lang="fr-FR" sz="2400" dirty="0" smtClean="0"/>
              <a:t>°Ces </a:t>
            </a:r>
            <a:r>
              <a:rPr lang="fr-FR" sz="2400" dirty="0"/>
              <a:t>récepteurs sont des </a:t>
            </a:r>
            <a:r>
              <a:rPr lang="fr-FR" sz="2400" dirty="0" smtClean="0"/>
              <a:t>protéines intrinsèques(transmembranaires</a:t>
            </a:r>
            <a:r>
              <a:rPr lang="fr-FR" sz="2400" dirty="0"/>
              <a:t>), </a:t>
            </a:r>
            <a:r>
              <a:rPr lang="fr-FR" sz="2400" dirty="0" err="1"/>
              <a:t>glycosylées</a:t>
            </a:r>
            <a:r>
              <a:rPr lang="fr-FR" sz="2400" dirty="0"/>
              <a:t> </a:t>
            </a:r>
            <a:r>
              <a:rPr lang="fr-FR" sz="2400" dirty="0" smtClean="0"/>
              <a:t>ou non.</a:t>
            </a:r>
            <a:endParaRPr lang="fr-FR" sz="2400" dirty="0"/>
          </a:p>
          <a:p>
            <a:pPr>
              <a:buNone/>
            </a:pPr>
            <a:r>
              <a:rPr lang="fr-FR" sz="2400" dirty="0" smtClean="0"/>
              <a:t>°Ils doivent leur appellation à leur capacité de couplage, une fois activés, à des protéines appelées </a:t>
            </a:r>
            <a:r>
              <a:rPr lang="fr-FR" sz="2400" dirty="0" smtClean="0">
                <a:solidFill>
                  <a:srgbClr val="FF0000"/>
                </a:solidFill>
              </a:rPr>
              <a:t>protéines G.</a:t>
            </a:r>
          </a:p>
          <a:p>
            <a:pPr>
              <a:buNone/>
            </a:pPr>
            <a:r>
              <a:rPr lang="fr-FR" sz="2400" dirty="0" smtClean="0"/>
              <a:t>° Ces récepteurs régulent l’activité d’une </a:t>
            </a:r>
            <a:r>
              <a:rPr lang="fr-FR" sz="2400" b="1" dirty="0" smtClean="0"/>
              <a:t>protéine cible </a:t>
            </a:r>
            <a:r>
              <a:rPr lang="fr-FR" sz="2400" dirty="0" smtClean="0"/>
              <a:t>liée à la membrane plasmique(une </a:t>
            </a:r>
            <a:r>
              <a:rPr lang="fr-FR" sz="2400" b="1" dirty="0" smtClean="0"/>
              <a:t>enzyme ou un canal ionique)= </a:t>
            </a:r>
            <a:r>
              <a:rPr lang="fr-FR" sz="2400" b="1" dirty="0" smtClean="0">
                <a:solidFill>
                  <a:srgbClr val="FF0000"/>
                </a:solidFill>
              </a:rPr>
              <a:t>effecteurs primaires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692696"/>
            <a:ext cx="425746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1- La communication intercellulaire: </a:t>
            </a:r>
            <a:br>
              <a:rPr lang="fr-FR" b="1" dirty="0" smtClean="0"/>
            </a:br>
            <a:r>
              <a:rPr lang="fr-FR" b="1" dirty="0" smtClean="0"/>
              <a:t>Généralités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Par communications intercellulaires, on désigne l’ensemble des interactions qui existent entre les cellules et entre les cellules et la matrice extracellulaire. On distingue3 modalités de communication intercellulaire :</a:t>
            </a:r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dirty="0" smtClean="0">
                <a:solidFill>
                  <a:srgbClr val="FF0000"/>
                </a:solidFill>
              </a:rPr>
              <a:t>communication par l’intermédiaire d’un </a:t>
            </a:r>
            <a:r>
              <a:rPr lang="fr-FR" b="1" dirty="0" smtClean="0">
                <a:solidFill>
                  <a:srgbClr val="FF0000"/>
                </a:solidFill>
              </a:rPr>
              <a:t>signal chimique 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 smtClean="0"/>
              <a:t>*</a:t>
            </a:r>
            <a:r>
              <a:rPr lang="fr-FR" dirty="0">
                <a:solidFill>
                  <a:srgbClr val="FF0000"/>
                </a:solidFill>
              </a:rPr>
              <a:t>par </a:t>
            </a:r>
            <a:r>
              <a:rPr lang="fr-FR" b="1" dirty="0">
                <a:solidFill>
                  <a:srgbClr val="FF0000"/>
                </a:solidFill>
              </a:rPr>
              <a:t>contact</a:t>
            </a:r>
            <a:r>
              <a:rPr lang="fr-FR" dirty="0">
                <a:solidFill>
                  <a:srgbClr val="FF0000"/>
                </a:solidFill>
              </a:rPr>
              <a:t> entre deux cellules </a:t>
            </a:r>
            <a:r>
              <a:rPr lang="fr-FR" dirty="0" smtClean="0"/>
              <a:t>   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-Jonctions intercellulaire de type « Gap »</a:t>
            </a:r>
          </a:p>
          <a:p>
            <a:pPr marL="0" indent="0">
              <a:buNone/>
            </a:pPr>
            <a:r>
              <a:rPr lang="fr-FR" dirty="0" smtClean="0"/>
              <a:t>         -Adhésion intercellulaire faisant intervenir les molécules d’adhésion </a:t>
            </a:r>
            <a:r>
              <a:rPr lang="fr-FR" b="1" dirty="0" smtClean="0"/>
              <a:t>les  CAM.</a:t>
            </a:r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dirty="0" smtClean="0">
                <a:solidFill>
                  <a:srgbClr val="FF0000"/>
                </a:solidFill>
              </a:rPr>
              <a:t>Par </a:t>
            </a:r>
            <a:r>
              <a:rPr lang="fr-FR" b="1" dirty="0" smtClean="0">
                <a:solidFill>
                  <a:srgbClr val="FF0000"/>
                </a:solidFill>
              </a:rPr>
              <a:t>contact</a:t>
            </a:r>
            <a:r>
              <a:rPr lang="fr-FR" dirty="0" smtClean="0">
                <a:solidFill>
                  <a:srgbClr val="FF0000"/>
                </a:solidFill>
              </a:rPr>
              <a:t> entre une cellule et la matrice extracellulaire.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   </a:t>
            </a:r>
            <a:r>
              <a:rPr lang="fr-FR" dirty="0" smtClean="0">
                <a:solidFill>
                  <a:srgbClr val="7030A0"/>
                </a:solidFill>
              </a:rPr>
              <a:t> « Les deux dernières modalités vont être abordés dans les  chapitres: matrice extracellulaire et les systèmes de jonctions intercellulaire»</a:t>
            </a:r>
          </a:p>
          <a:p>
            <a:pPr marL="0" indent="0">
              <a:buNone/>
            </a:pPr>
            <a:r>
              <a:rPr lang="fr-FR" b="1" dirty="0" smtClean="0"/>
              <a:t>                      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487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°Les protéines G sont des </a:t>
            </a:r>
            <a:r>
              <a:rPr lang="fr-FR" b="1" dirty="0" smtClean="0"/>
              <a:t>protéines </a:t>
            </a:r>
            <a:r>
              <a:rPr lang="fr-FR" b="1" dirty="0" err="1"/>
              <a:t>hétérotrimériques</a:t>
            </a:r>
            <a:r>
              <a:rPr lang="fr-FR" b="1" dirty="0"/>
              <a:t> (</a:t>
            </a:r>
            <a:r>
              <a:rPr lang="el-GR" b="1" dirty="0"/>
              <a:t>αβγ</a:t>
            </a:r>
            <a:r>
              <a:rPr lang="fr-FR" b="1" dirty="0" smtClean="0"/>
              <a:t>)</a:t>
            </a:r>
            <a:r>
              <a:rPr lang="fr-FR" b="1" dirty="0"/>
              <a:t>,</a:t>
            </a:r>
            <a:r>
              <a:rPr lang="fr-FR" b="1" dirty="0" smtClean="0"/>
              <a:t> </a:t>
            </a:r>
            <a:r>
              <a:rPr lang="fr-FR" dirty="0" smtClean="0"/>
              <a:t>synthétisées dans le cytosol et </a:t>
            </a:r>
            <a:r>
              <a:rPr lang="fr-FR" b="1" dirty="0" smtClean="0"/>
              <a:t>localisées sous la membrane plasmique</a:t>
            </a:r>
            <a:r>
              <a:rPr lang="fr-FR" dirty="0" smtClean="0"/>
              <a:t>. La sous unité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fr-FR" dirty="0" smtClean="0">
                <a:latin typeface="Times New Roman"/>
                <a:cs typeface="Times New Roman"/>
              </a:rPr>
              <a:t> et le dimère </a:t>
            </a:r>
            <a:r>
              <a:rPr lang="el-GR" dirty="0" smtClean="0">
                <a:latin typeface="Times New Roman"/>
                <a:cs typeface="Times New Roman"/>
              </a:rPr>
              <a:t>βγ</a:t>
            </a:r>
            <a:r>
              <a:rPr lang="fr-FR" dirty="0" smtClean="0">
                <a:latin typeface="Times New Roman"/>
                <a:cs typeface="Times New Roman"/>
              </a:rPr>
              <a:t> sont liés à la membrane plasmique par un acide gras.</a:t>
            </a:r>
            <a:endParaRPr lang="fr-FR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76056" y="692696"/>
            <a:ext cx="3810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          </a:t>
            </a:r>
            <a:r>
              <a:rPr lang="fr-FR" b="1" dirty="0" smtClean="0"/>
              <a:t>Mécanisme d’action</a:t>
            </a:r>
            <a:r>
              <a:rPr lang="fr-FR" b="1" dirty="0" smtClean="0">
                <a:solidFill>
                  <a:schemeClr val="tx2"/>
                </a:solidFill>
              </a:rPr>
              <a:t>: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b="1" dirty="0" smtClean="0">
                <a:solidFill>
                  <a:srgbClr val="FF0000"/>
                </a:solidFill>
              </a:rPr>
              <a:t>*A l’état inactif</a:t>
            </a:r>
            <a:r>
              <a:rPr lang="fr-FR" dirty="0" smtClean="0"/>
              <a:t>, la protéine G comprend les </a:t>
            </a:r>
            <a:r>
              <a:rPr lang="fr-FR" b="1" dirty="0" smtClean="0">
                <a:solidFill>
                  <a:srgbClr val="FF0000"/>
                </a:solidFill>
              </a:rPr>
              <a:t>trois sous-unités </a:t>
            </a:r>
            <a:r>
              <a:rPr lang="fr-FR" b="1" dirty="0" err="1" smtClean="0"/>
              <a:t>Gα</a:t>
            </a:r>
            <a:r>
              <a:rPr lang="fr-FR" b="1" dirty="0" smtClean="0"/>
              <a:t>, </a:t>
            </a:r>
            <a:r>
              <a:rPr lang="fr-FR" b="1" dirty="0" err="1" smtClean="0"/>
              <a:t>Gβ</a:t>
            </a:r>
            <a:r>
              <a:rPr lang="fr-FR" b="1" dirty="0" smtClean="0"/>
              <a:t> et Gγ</a:t>
            </a:r>
            <a:r>
              <a:rPr lang="fr-FR" dirty="0" smtClean="0"/>
              <a:t>. La sous-unité </a:t>
            </a:r>
            <a:r>
              <a:rPr lang="fr-FR" dirty="0" err="1" smtClean="0"/>
              <a:t>Gα</a:t>
            </a:r>
            <a:r>
              <a:rPr lang="fr-FR" dirty="0" smtClean="0"/>
              <a:t> est liée à  une molécule de </a:t>
            </a:r>
            <a:r>
              <a:rPr lang="fr-FR" b="1" dirty="0" smtClean="0">
                <a:solidFill>
                  <a:srgbClr val="FF0000"/>
                </a:solidFill>
              </a:rPr>
              <a:t>GDP</a:t>
            </a:r>
            <a:r>
              <a:rPr lang="fr-FR" dirty="0" smtClean="0"/>
              <a:t> (</a:t>
            </a:r>
            <a:r>
              <a:rPr lang="fr-FR" dirty="0" err="1" smtClean="0"/>
              <a:t>guanosine</a:t>
            </a:r>
            <a:r>
              <a:rPr lang="fr-FR" dirty="0" smtClean="0"/>
              <a:t> </a:t>
            </a:r>
            <a:r>
              <a:rPr lang="fr-FR" dirty="0" err="1" smtClean="0"/>
              <a:t>diphosphate</a:t>
            </a:r>
            <a:r>
              <a:rPr lang="fr-FR" dirty="0" smtClean="0"/>
              <a:t>) au niveau de son domaine </a:t>
            </a:r>
            <a:r>
              <a:rPr lang="fr-FR" b="1" dirty="0" err="1" smtClean="0">
                <a:solidFill>
                  <a:srgbClr val="FF0000"/>
                </a:solidFill>
              </a:rPr>
              <a:t>GTPase</a:t>
            </a:r>
            <a:r>
              <a:rPr lang="fr-FR" dirty="0" smtClean="0"/>
              <a:t>. </a:t>
            </a:r>
          </a:p>
          <a:p>
            <a:pPr>
              <a:buNone/>
            </a:pPr>
            <a:r>
              <a:rPr lang="fr-FR" dirty="0" smtClean="0"/>
              <a:t>    *</a:t>
            </a:r>
            <a:r>
              <a:rPr lang="fr-FR" b="1" dirty="0" smtClean="0">
                <a:solidFill>
                  <a:srgbClr val="FF0000"/>
                </a:solidFill>
              </a:rPr>
              <a:t>L’activation du récepteur</a:t>
            </a:r>
            <a:r>
              <a:rPr lang="fr-FR" dirty="0" smtClean="0"/>
              <a:t>, se traduit par des modifications structurales qui favorisent le </a:t>
            </a:r>
            <a:r>
              <a:rPr lang="fr-FR" b="1" dirty="0" smtClean="0">
                <a:solidFill>
                  <a:srgbClr val="FF0000"/>
                </a:solidFill>
              </a:rPr>
              <a:t>couplage</a:t>
            </a:r>
            <a:r>
              <a:rPr lang="fr-FR" dirty="0" smtClean="0"/>
              <a:t> du récepteur à la protéine G. Il en résulte une diminution de l’affinité de la sous-unité </a:t>
            </a:r>
            <a:r>
              <a:rPr lang="fr-FR" dirty="0" err="1" smtClean="0"/>
              <a:t>Gα</a:t>
            </a:r>
            <a:r>
              <a:rPr lang="fr-FR" dirty="0" smtClean="0"/>
              <a:t> pour le GDP, qu’elle expulse. 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49" y="2433545"/>
            <a:ext cx="4035902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* Une molécule GTP (présent à de hautes concentrations) se fixe au niveau de la sous-unité </a:t>
            </a:r>
            <a:r>
              <a:rPr lang="fr-FR" dirty="0" err="1" smtClean="0"/>
              <a:t>Gα</a:t>
            </a:r>
            <a:r>
              <a:rPr lang="fr-FR" dirty="0" smtClean="0"/>
              <a:t> « vide ».</a:t>
            </a:r>
          </a:p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* l’échange du GDP par une molécule  de GTP induit la dissociation du complexe </a:t>
            </a:r>
            <a:r>
              <a:rPr lang="fr-FR" dirty="0" err="1" smtClean="0"/>
              <a:t>hétérotrimérique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49" y="2433545"/>
            <a:ext cx="4035902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   *La sous unité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fr-FR" dirty="0" smtClean="0">
                <a:latin typeface="Times New Roman"/>
                <a:cs typeface="Times New Roman"/>
              </a:rPr>
              <a:t>  se sépare du dimère </a:t>
            </a:r>
            <a:r>
              <a:rPr lang="el-GR" dirty="0" smtClean="0">
                <a:latin typeface="Times New Roman"/>
                <a:cs typeface="Times New Roman"/>
              </a:rPr>
              <a:t>βγ</a:t>
            </a:r>
            <a:r>
              <a:rPr lang="fr-FR" dirty="0" smtClean="0">
                <a:latin typeface="Times New Roman"/>
                <a:cs typeface="Times New Roman"/>
              </a:rPr>
              <a:t> et va interagir avec </a:t>
            </a:r>
            <a:r>
              <a:rPr lang="fr-FR" b="1" dirty="0" smtClean="0">
                <a:latin typeface="Times New Roman"/>
                <a:cs typeface="Times New Roman"/>
              </a:rPr>
              <a:t>l’effecteur primaire. </a:t>
            </a:r>
          </a:p>
          <a:p>
            <a:pPr>
              <a:buNone/>
            </a:pPr>
            <a:r>
              <a:rPr lang="fr-FR" dirty="0" smtClean="0">
                <a:latin typeface="Times New Roman"/>
                <a:cs typeface="Times New Roman"/>
              </a:rPr>
              <a:t>   *L’activation de l’effecteur primaire conduit à la production du </a:t>
            </a:r>
            <a:r>
              <a:rPr lang="fr-FR" b="1" dirty="0" smtClean="0">
                <a:latin typeface="Times New Roman"/>
                <a:cs typeface="Times New Roman"/>
              </a:rPr>
              <a:t>second messager</a:t>
            </a:r>
          </a:p>
          <a:p>
            <a:pPr>
              <a:buNone/>
            </a:pPr>
            <a:r>
              <a:rPr lang="fr-FR" dirty="0" smtClean="0">
                <a:latin typeface="Times New Roman"/>
                <a:cs typeface="Times New Roman"/>
              </a:rPr>
              <a:t>    </a:t>
            </a:r>
          </a:p>
          <a:p>
            <a:pPr>
              <a:buNone/>
            </a:pPr>
            <a:r>
              <a:rPr lang="fr-FR" dirty="0" smtClean="0">
                <a:latin typeface="Times New Roman"/>
                <a:cs typeface="Times New Roman"/>
              </a:rPr>
              <a:t>    *La sous unité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fr-FR" dirty="0" smtClean="0">
                <a:latin typeface="Times New Roman"/>
                <a:cs typeface="Times New Roman"/>
              </a:rPr>
              <a:t> présente une activité </a:t>
            </a:r>
            <a:r>
              <a:rPr lang="fr-FR" dirty="0" err="1" smtClean="0">
                <a:latin typeface="Times New Roman"/>
                <a:cs typeface="Times New Roman"/>
              </a:rPr>
              <a:t>GTPasique</a:t>
            </a:r>
            <a:r>
              <a:rPr lang="fr-FR" dirty="0" smtClean="0">
                <a:latin typeface="Times New Roman"/>
                <a:cs typeface="Times New Roman"/>
              </a:rPr>
              <a:t> qui conduit à l’hydrolyse de la GTP  en GDP, à l’arrêt de son action sur l’effecteur primaire et à la reconstitution de la forme </a:t>
            </a:r>
            <a:r>
              <a:rPr lang="fr-FR" dirty="0" err="1" smtClean="0">
                <a:latin typeface="Times New Roman"/>
                <a:cs typeface="Times New Roman"/>
              </a:rPr>
              <a:t>trimérique</a:t>
            </a:r>
            <a:r>
              <a:rPr lang="fr-FR" dirty="0" smtClean="0">
                <a:latin typeface="Times New Roman"/>
                <a:cs typeface="Times New Roman"/>
              </a:rPr>
              <a:t> inactive. 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9549" y="2433545"/>
            <a:ext cx="4035902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/>
              <a:t>Effecteur primaire enzymatique: </a:t>
            </a:r>
            <a:r>
              <a:rPr lang="fr-FR" b="1" dirty="0" err="1" smtClean="0">
                <a:solidFill>
                  <a:srgbClr val="FF0000"/>
                </a:solidFill>
              </a:rPr>
              <a:t>adénylcyclase</a:t>
            </a:r>
            <a:r>
              <a:rPr lang="fr-FR" b="1" dirty="0" smtClean="0">
                <a:solidFill>
                  <a:srgbClr val="FF0000"/>
                </a:solidFill>
              </a:rPr>
              <a:t> avec </a:t>
            </a:r>
            <a:r>
              <a:rPr lang="fr-FR" b="1" dirty="0" err="1" smtClean="0">
                <a:solidFill>
                  <a:srgbClr val="FF0000"/>
                </a:solidFill>
              </a:rPr>
              <a:t>AMPc</a:t>
            </a:r>
            <a:r>
              <a:rPr lang="fr-FR" b="1" dirty="0" smtClean="0">
                <a:solidFill>
                  <a:srgbClr val="FF0000"/>
                </a:solidFill>
              </a:rPr>
              <a:t>(adénosine </a:t>
            </a:r>
            <a:r>
              <a:rPr lang="fr-FR" b="1" dirty="0" err="1" smtClean="0">
                <a:solidFill>
                  <a:srgbClr val="FF0000"/>
                </a:solidFill>
              </a:rPr>
              <a:t>monophosphate</a:t>
            </a:r>
            <a:r>
              <a:rPr lang="fr-FR" b="1" dirty="0" smtClean="0">
                <a:solidFill>
                  <a:srgbClr val="FF0000"/>
                </a:solidFill>
              </a:rPr>
              <a:t> cyclique) </a:t>
            </a:r>
            <a:r>
              <a:rPr lang="fr-FR" b="1" dirty="0" smtClean="0">
                <a:solidFill>
                  <a:schemeClr val="tx2"/>
                </a:solidFill>
              </a:rPr>
              <a:t>comme second messager.</a:t>
            </a:r>
          </a:p>
          <a:p>
            <a:pPr>
              <a:buNone/>
            </a:pPr>
            <a:r>
              <a:rPr lang="fr-FR" b="1" dirty="0" smtClean="0">
                <a:solidFill>
                  <a:schemeClr val="tx2"/>
                </a:solidFill>
              </a:rPr>
              <a:t>Exemple: L’action du glucagon.</a:t>
            </a:r>
            <a:endParaRPr lang="fr-F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N.B.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AMPc</a:t>
            </a:r>
            <a:r>
              <a:rPr lang="fr-FR" b="1" dirty="0" smtClean="0">
                <a:solidFill>
                  <a:srgbClr val="FF0000"/>
                </a:solidFill>
              </a:rPr>
              <a:t>(adénosine </a:t>
            </a:r>
            <a:r>
              <a:rPr lang="fr-FR" b="1" dirty="0" err="1">
                <a:solidFill>
                  <a:srgbClr val="FF0000"/>
                </a:solidFill>
              </a:rPr>
              <a:t>monophosphate</a:t>
            </a:r>
            <a:r>
              <a:rPr lang="fr-FR" b="1" dirty="0">
                <a:solidFill>
                  <a:srgbClr val="FF0000"/>
                </a:solidFill>
              </a:rPr>
              <a:t> cyclique)  </a:t>
            </a:r>
            <a:r>
              <a:rPr lang="fr-FR" dirty="0"/>
              <a:t>Elle est produite à partir </a:t>
            </a:r>
            <a:r>
              <a:rPr lang="fr-FR" b="1" dirty="0"/>
              <a:t>d'ATP</a:t>
            </a:r>
            <a:r>
              <a:rPr lang="fr-FR" dirty="0"/>
              <a:t> </a:t>
            </a:r>
            <a:r>
              <a:rPr lang="fr-FR" dirty="0" smtClean="0"/>
              <a:t>par </a:t>
            </a:r>
            <a:r>
              <a:rPr lang="fr-FR" dirty="0"/>
              <a:t>l'enzyme </a:t>
            </a:r>
            <a:r>
              <a:rPr lang="fr-FR" b="1" dirty="0" err="1"/>
              <a:t>adénylate</a:t>
            </a:r>
            <a:r>
              <a:rPr lang="fr-FR" b="1" dirty="0"/>
              <a:t> </a:t>
            </a:r>
            <a:r>
              <a:rPr lang="fr-FR" b="1" dirty="0" err="1"/>
              <a:t>cyclase</a:t>
            </a:r>
            <a:r>
              <a:rPr lang="fr-FR" b="1" dirty="0"/>
              <a:t> </a:t>
            </a:r>
            <a:r>
              <a:rPr lang="fr-FR" dirty="0"/>
              <a:t>(ou </a:t>
            </a:r>
            <a:r>
              <a:rPr lang="fr-FR" dirty="0" err="1"/>
              <a:t>adényl</a:t>
            </a:r>
            <a:r>
              <a:rPr lang="fr-FR" dirty="0"/>
              <a:t> </a:t>
            </a:r>
            <a:r>
              <a:rPr lang="fr-FR" dirty="0" err="1"/>
              <a:t>cyclase</a:t>
            </a:r>
            <a:r>
              <a:rPr lang="fr-FR" dirty="0" smtClean="0"/>
              <a:t>). </a:t>
            </a:r>
            <a:r>
              <a:rPr lang="fr-FR" b="1" dirty="0" smtClean="0">
                <a:solidFill>
                  <a:srgbClr val="FF0000"/>
                </a:solidFill>
              </a:rPr>
              <a:t>L'</a:t>
            </a:r>
            <a:r>
              <a:rPr lang="fr-FR" b="1" dirty="0" err="1" smtClean="0">
                <a:solidFill>
                  <a:srgbClr val="FF0000"/>
                </a:solidFill>
              </a:rPr>
              <a:t>adénylate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cyclase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est généralement </a:t>
            </a:r>
            <a:r>
              <a:rPr lang="fr-FR" b="1" dirty="0"/>
              <a:t>activée</a:t>
            </a:r>
            <a:r>
              <a:rPr lang="fr-FR" dirty="0"/>
              <a:t> ou </a:t>
            </a:r>
            <a:r>
              <a:rPr lang="fr-FR" b="1" dirty="0"/>
              <a:t>réprimée</a:t>
            </a:r>
            <a:r>
              <a:rPr lang="fr-FR" dirty="0"/>
              <a:t> en réponse à l'activation par un ligand (hormone, neurotransmetteur) </a:t>
            </a:r>
            <a:r>
              <a:rPr lang="fr-FR" dirty="0" smtClean="0"/>
              <a:t>du </a:t>
            </a:r>
            <a:r>
              <a:rPr lang="fr-FR" dirty="0"/>
              <a:t>récepteur </a:t>
            </a:r>
            <a:r>
              <a:rPr lang="fr-FR" dirty="0" smtClean="0"/>
              <a:t>couplé </a:t>
            </a:r>
            <a:r>
              <a:rPr lang="fr-FR" dirty="0"/>
              <a:t>à une protéine G. Si la protéine G possède une </a:t>
            </a:r>
            <a:r>
              <a:rPr lang="fr-FR" dirty="0" smtClean="0"/>
              <a:t>sous-unité </a:t>
            </a:r>
            <a:r>
              <a:rPr lang="fr-FR" dirty="0" err="1" smtClean="0"/>
              <a:t>ɑ</a:t>
            </a:r>
            <a:r>
              <a:rPr lang="fr-FR" sz="2400" dirty="0" err="1" smtClean="0"/>
              <a:t>s</a:t>
            </a:r>
            <a:r>
              <a:rPr lang="fr-FR" sz="2400" dirty="0" smtClean="0"/>
              <a:t> (</a:t>
            </a:r>
            <a:r>
              <a:rPr lang="fr-FR" sz="2400" dirty="0" err="1" smtClean="0"/>
              <a:t>stimuatrice</a:t>
            </a:r>
            <a:r>
              <a:rPr lang="fr-FR" sz="2400" dirty="0" smtClean="0"/>
              <a:t>) </a:t>
            </a:r>
            <a:r>
              <a:rPr lang="fr-FR" dirty="0" smtClean="0"/>
              <a:t>l'</a:t>
            </a:r>
            <a:r>
              <a:rPr lang="fr-FR" dirty="0" err="1" smtClean="0"/>
              <a:t>adénylate</a:t>
            </a:r>
            <a:r>
              <a:rPr lang="fr-FR" dirty="0" smtClean="0"/>
              <a:t> </a:t>
            </a:r>
            <a:r>
              <a:rPr lang="fr-FR" dirty="0" err="1"/>
              <a:t>cyclase</a:t>
            </a:r>
            <a:r>
              <a:rPr lang="fr-FR" dirty="0"/>
              <a:t> est activée, si la protéine G possède une sous-unité </a:t>
            </a:r>
            <a:r>
              <a:rPr lang="el-GR" dirty="0" smtClean="0"/>
              <a:t>α</a:t>
            </a:r>
            <a:r>
              <a:rPr lang="fr-FR" sz="2000" dirty="0" smtClean="0"/>
              <a:t>i </a:t>
            </a:r>
            <a:r>
              <a:rPr lang="fr-FR" sz="2400" dirty="0" smtClean="0"/>
              <a:t>(inhibitrice) </a:t>
            </a:r>
            <a:r>
              <a:rPr lang="fr-FR" dirty="0" smtClean="0"/>
              <a:t>l'</a:t>
            </a:r>
            <a:r>
              <a:rPr lang="fr-FR" dirty="0" err="1" smtClean="0"/>
              <a:t>adénylate</a:t>
            </a:r>
            <a:r>
              <a:rPr lang="fr-FR" dirty="0" smtClean="0"/>
              <a:t> </a:t>
            </a:r>
            <a:r>
              <a:rPr lang="fr-FR" dirty="0" err="1"/>
              <a:t>cyclase</a:t>
            </a:r>
            <a:r>
              <a:rPr lang="fr-FR" dirty="0"/>
              <a:t> est réprimée.</a:t>
            </a:r>
          </a:p>
        </p:txBody>
      </p:sp>
    </p:spTree>
    <p:extLst>
      <p:ext uri="{BB962C8B-B14F-4D97-AF65-F5344CB8AC3E}">
        <p14:creationId xmlns:p14="http://schemas.microsoft.com/office/powerpoint/2010/main" val="666239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597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sz="7200" dirty="0" smtClean="0"/>
          </a:p>
          <a:p>
            <a:pPr>
              <a:buNone/>
            </a:pPr>
            <a:r>
              <a:rPr lang="fr-FR" sz="9600" b="1" dirty="0">
                <a:solidFill>
                  <a:srgbClr val="7030A0"/>
                </a:solidFill>
              </a:rPr>
              <a:t>Le glucagon est une hormone sécrétée par le pancréas, dont le rôle est de stimuler la décomposition du glycogène en </a:t>
            </a:r>
            <a:r>
              <a:rPr lang="fr-FR" sz="9600" b="1" dirty="0" smtClean="0">
                <a:solidFill>
                  <a:srgbClr val="7030A0"/>
                </a:solidFill>
              </a:rPr>
              <a:t>glucose</a:t>
            </a:r>
            <a:r>
              <a:rPr lang="fr-FR" sz="7200" dirty="0" smtClean="0">
                <a:solidFill>
                  <a:srgbClr val="7030A0"/>
                </a:solidFill>
              </a:rPr>
              <a:t>.</a:t>
            </a:r>
            <a:endParaRPr lang="fr-FR" sz="7200" dirty="0" smtClean="0"/>
          </a:p>
          <a:p>
            <a:pPr>
              <a:buNone/>
            </a:pPr>
            <a:r>
              <a:rPr lang="fr-FR" sz="8000" dirty="0" smtClean="0"/>
              <a:t>*Fixation du glucagon sur son récepteur spécifique de la cellule hépatique.</a:t>
            </a:r>
          </a:p>
          <a:p>
            <a:pPr>
              <a:buNone/>
            </a:pP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*le récepteur change de conformation et se lie par son domaine intracellulaire à la protéine G.</a:t>
            </a:r>
          </a:p>
          <a:p>
            <a:pPr>
              <a:buNone/>
            </a:pP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*remplacement d'un GDP lié à la protéine G (ici G stimulatrice </a:t>
            </a:r>
            <a:r>
              <a:rPr lang="fr-FR" sz="8000" b="1" dirty="0" err="1" smtClean="0"/>
              <a:t>Gs</a:t>
            </a:r>
            <a:r>
              <a:rPr lang="fr-FR" sz="8000" b="1" dirty="0" smtClean="0"/>
              <a:t>)</a:t>
            </a:r>
            <a:r>
              <a:rPr lang="fr-FR" sz="8000" dirty="0" smtClean="0"/>
              <a:t> par un GTP activant ainsi la </a:t>
            </a:r>
            <a:r>
              <a:rPr lang="fr-FR" sz="8000" b="1" dirty="0" err="1" smtClean="0"/>
              <a:t>Gs</a:t>
            </a:r>
            <a:endParaRPr lang="fr-FR" sz="8000" b="1" dirty="0" smtClean="0"/>
          </a:p>
          <a:p>
            <a:pPr>
              <a:buNone/>
            </a:pPr>
            <a:endParaRPr lang="fr-FR" sz="8000" b="1" dirty="0" smtClean="0"/>
          </a:p>
          <a:p>
            <a:pPr>
              <a:buNone/>
            </a:pPr>
            <a:r>
              <a:rPr lang="fr-FR" sz="8000" dirty="0" smtClean="0"/>
              <a:t>*La sous unité alpha liée au GTP se déplace vers l’ </a:t>
            </a:r>
            <a:r>
              <a:rPr lang="fr-FR" sz="8000" dirty="0" err="1" smtClean="0"/>
              <a:t>adénylate</a:t>
            </a:r>
            <a:r>
              <a:rPr lang="fr-FR" sz="8000" dirty="0" smtClean="0"/>
              <a:t> </a:t>
            </a:r>
            <a:r>
              <a:rPr lang="fr-FR" sz="8000" dirty="0" err="1" smtClean="0"/>
              <a:t>cyclase</a:t>
            </a:r>
            <a:r>
              <a:rPr lang="fr-FR" sz="8000" dirty="0" smtClean="0"/>
              <a:t> (AC) et l'active.</a:t>
            </a:r>
          </a:p>
          <a:p>
            <a:pPr>
              <a:buNone/>
            </a:pPr>
            <a:endParaRPr lang="fr-FR" sz="8000" dirty="0" smtClean="0"/>
          </a:p>
          <a:p>
            <a:pPr>
              <a:buNone/>
            </a:pPr>
            <a:r>
              <a:rPr lang="fr-FR" sz="8000" dirty="0" smtClean="0"/>
              <a:t>*L'</a:t>
            </a:r>
            <a:r>
              <a:rPr lang="fr-FR" sz="8000" dirty="0" err="1" smtClean="0"/>
              <a:t>adénylate</a:t>
            </a:r>
            <a:r>
              <a:rPr lang="fr-FR" sz="8000" dirty="0" smtClean="0"/>
              <a:t> </a:t>
            </a:r>
            <a:r>
              <a:rPr lang="fr-FR" sz="8000" dirty="0" err="1" smtClean="0"/>
              <a:t>cyclase</a:t>
            </a:r>
            <a:r>
              <a:rPr lang="fr-FR" sz="8000" dirty="0" smtClean="0"/>
              <a:t> catalyse la formation </a:t>
            </a:r>
            <a:r>
              <a:rPr lang="fr-FR" sz="8000" b="1" dirty="0" smtClean="0">
                <a:solidFill>
                  <a:srgbClr val="00B050"/>
                </a:solidFill>
              </a:rPr>
              <a:t>de l'</a:t>
            </a:r>
            <a:r>
              <a:rPr lang="fr-FR" sz="8000" b="1" dirty="0" err="1" smtClean="0">
                <a:solidFill>
                  <a:srgbClr val="00B050"/>
                </a:solidFill>
              </a:rPr>
              <a:t>AMPc</a:t>
            </a:r>
            <a:r>
              <a:rPr lang="fr-FR" sz="8000" b="1" dirty="0" smtClean="0">
                <a:solidFill>
                  <a:srgbClr val="00B050"/>
                </a:solidFill>
              </a:rPr>
              <a:t>(second messager).</a:t>
            </a:r>
            <a:endParaRPr lang="fr-FR" sz="8000" b="1" dirty="0">
              <a:solidFill>
                <a:srgbClr val="00B050"/>
              </a:solidFill>
            </a:endParaRPr>
          </a:p>
          <a:p>
            <a:pPr>
              <a:buNone/>
            </a:pPr>
            <a:endParaRPr lang="fr-FR" sz="8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7200" dirty="0" smtClean="0">
              <a:solidFill>
                <a:srgbClr val="00B050"/>
              </a:solidFill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88640"/>
            <a:ext cx="442798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0"/>
            <a:ext cx="8147248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*L'</a:t>
            </a:r>
            <a:r>
              <a:rPr lang="fr-FR" dirty="0" err="1" smtClean="0"/>
              <a:t>AMPc</a:t>
            </a:r>
            <a:r>
              <a:rPr lang="fr-FR" dirty="0" smtClean="0"/>
              <a:t>  active </a:t>
            </a:r>
            <a:r>
              <a:rPr lang="fr-FR" dirty="0"/>
              <a:t>la Kinase </a:t>
            </a:r>
            <a:r>
              <a:rPr lang="fr-FR" dirty="0" err="1"/>
              <a:t>AMPc</a:t>
            </a:r>
            <a:r>
              <a:rPr lang="fr-FR" dirty="0"/>
              <a:t> dépendante (PKA</a:t>
            </a:r>
            <a:r>
              <a:rPr lang="fr-FR" dirty="0" smtClean="0"/>
              <a:t>).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*</a:t>
            </a:r>
            <a:r>
              <a:rPr lang="fr-FR" dirty="0"/>
              <a:t>Les PKA activent à leur tour </a:t>
            </a:r>
            <a:r>
              <a:rPr lang="fr-FR" dirty="0" smtClean="0"/>
              <a:t>une </a:t>
            </a:r>
          </a:p>
          <a:p>
            <a:pPr marL="0" indent="0">
              <a:buNone/>
            </a:pPr>
            <a:r>
              <a:rPr lang="fr-FR" b="1" dirty="0" smtClean="0"/>
              <a:t>phosphorylase kinase </a:t>
            </a:r>
            <a:r>
              <a:rPr lang="fr-FR" dirty="0"/>
              <a:t>en la </a:t>
            </a:r>
            <a:r>
              <a:rPr lang="fr-FR" dirty="0" smtClean="0"/>
              <a:t>phosphorylant.</a:t>
            </a:r>
          </a:p>
          <a:p>
            <a:pPr marL="0" indent="0">
              <a:buNone/>
            </a:pPr>
            <a:r>
              <a:rPr lang="fr-FR" dirty="0" smtClean="0"/>
              <a:t>*Celle-ci active une </a:t>
            </a:r>
            <a:r>
              <a:rPr lang="fr-FR" b="1" dirty="0" smtClean="0"/>
              <a:t>Glycogène phosphorylase kinase </a:t>
            </a:r>
            <a:r>
              <a:rPr lang="fr-FR" dirty="0" smtClean="0"/>
              <a:t>en la phosphorylant.</a:t>
            </a:r>
          </a:p>
          <a:p>
            <a:pPr marL="0" indent="0">
              <a:buNone/>
            </a:pPr>
            <a:r>
              <a:rPr lang="fr-FR" b="1" dirty="0" smtClean="0"/>
              <a:t>*Cette dernière </a:t>
            </a:r>
            <a:r>
              <a:rPr lang="fr-FR" b="1" dirty="0"/>
              <a:t>active à son tour la glycogène phosphorylase </a:t>
            </a:r>
            <a:r>
              <a:rPr lang="fr-FR" dirty="0"/>
              <a:t>en </a:t>
            </a:r>
            <a:r>
              <a:rPr lang="fr-FR" dirty="0" smtClean="0"/>
              <a:t>la phosphorylant</a:t>
            </a:r>
            <a:r>
              <a:rPr lang="fr-FR" b="1" dirty="0"/>
              <a:t>. </a:t>
            </a:r>
            <a:endParaRPr lang="fr-FR" b="1" dirty="0" smtClean="0"/>
          </a:p>
          <a:p>
            <a:pPr marL="0" indent="0">
              <a:buNone/>
            </a:pPr>
            <a:r>
              <a:rPr lang="fr-FR" dirty="0" smtClean="0"/>
              <a:t>*La glycogène phosphorylase activée réduit </a:t>
            </a:r>
            <a:r>
              <a:rPr lang="fr-FR" dirty="0"/>
              <a:t>le glycogène en glucose-1-Phosphate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56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*Le glucose-1-phosphate sera converti en </a:t>
            </a:r>
            <a:r>
              <a:rPr lang="fr-FR" dirty="0" smtClean="0"/>
              <a:t>glucose-6-phosphate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*Le </a:t>
            </a:r>
            <a:r>
              <a:rPr lang="fr-FR" dirty="0"/>
              <a:t>glucose-6-phosphate </a:t>
            </a:r>
            <a:r>
              <a:rPr lang="fr-FR" dirty="0" smtClean="0"/>
              <a:t>sera </a:t>
            </a:r>
            <a:r>
              <a:rPr lang="fr-FR" dirty="0"/>
              <a:t>utilisé par la glycolyse cytoplasmique, ou bien sécrété sous forme de glucose libre dans le plasma.</a:t>
            </a:r>
          </a:p>
        </p:txBody>
      </p:sp>
    </p:spTree>
    <p:extLst>
      <p:ext uri="{BB962C8B-B14F-4D97-AF65-F5344CB8AC3E}">
        <p14:creationId xmlns:p14="http://schemas.microsoft.com/office/powerpoint/2010/main" val="1089684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46820" y="5154"/>
            <a:ext cx="8229600" cy="1143000"/>
          </a:xfrm>
        </p:spPr>
        <p:txBody>
          <a:bodyPr/>
          <a:lstStyle/>
          <a:p>
            <a:r>
              <a:rPr lang="fr-FR" dirty="0" smtClean="0"/>
              <a:t>  Les récepteurs-enzymes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5328592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endParaRPr lang="fr-FR" sz="9600" dirty="0" smtClean="0"/>
          </a:p>
          <a:p>
            <a:pPr marL="109728" indent="0">
              <a:buNone/>
            </a:pPr>
            <a:r>
              <a:rPr lang="fr-FR" sz="9600" dirty="0" smtClean="0"/>
              <a:t>Ce sont des récepteurs possédant une extrémité extracellulaire </a:t>
            </a:r>
            <a:r>
              <a:rPr lang="fr-FR" sz="9600" dirty="0" err="1" smtClean="0"/>
              <a:t>glycosylée</a:t>
            </a:r>
            <a:r>
              <a:rPr lang="fr-FR" sz="9600" dirty="0" smtClean="0"/>
              <a:t>, une extrémité </a:t>
            </a:r>
            <a:r>
              <a:rPr lang="fr-FR" sz="9600" dirty="0" err="1" smtClean="0"/>
              <a:t>cytosolique</a:t>
            </a:r>
            <a:r>
              <a:rPr lang="fr-FR" sz="9600" dirty="0" smtClean="0"/>
              <a:t> qui porte l’activité  enzymatique et  un seul domaine </a:t>
            </a:r>
            <a:r>
              <a:rPr lang="fr-FR" sz="9600" dirty="0" err="1" smtClean="0"/>
              <a:t>intramembranaire</a:t>
            </a:r>
            <a:r>
              <a:rPr lang="fr-FR" sz="9600" dirty="0"/>
              <a:t>. </a:t>
            </a:r>
            <a:endParaRPr lang="fr-FR" sz="9600" dirty="0" smtClean="0"/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 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20" y="1340768"/>
            <a:ext cx="4572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911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La </a:t>
            </a:r>
            <a:r>
              <a:rPr lang="fr-FR" b="1" dirty="0"/>
              <a:t>communication </a:t>
            </a:r>
            <a:r>
              <a:rPr lang="fr-FR" b="1" dirty="0" smtClean="0"/>
              <a:t>intercellulaire par l’intermédiaire des signaux chimiques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276872"/>
            <a:ext cx="7715200" cy="3849291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109728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 Définition</a:t>
            </a:r>
          </a:p>
          <a:p>
            <a:pPr marL="109728" indent="0" algn="ctr">
              <a:buNone/>
            </a:pPr>
            <a:r>
              <a:rPr lang="fr-FR" dirty="0" smtClean="0"/>
              <a:t>Ce type de communication est assuré par des molécules chimiques (</a:t>
            </a:r>
            <a:r>
              <a:rPr lang="fr-FR" b="1" dirty="0" smtClean="0"/>
              <a:t>messagers ou molécules informatives</a:t>
            </a:r>
            <a:r>
              <a:rPr lang="fr-FR" dirty="0" smtClean="0"/>
              <a:t>) émises par une cellule (</a:t>
            </a:r>
            <a:r>
              <a:rPr lang="fr-FR" b="1" dirty="0" smtClean="0"/>
              <a:t>dite émettrice</a:t>
            </a:r>
            <a:r>
              <a:rPr lang="fr-FR" dirty="0" smtClean="0"/>
              <a:t>) et reconnues par une autre cellule (</a:t>
            </a:r>
            <a:r>
              <a:rPr lang="fr-FR" b="1" dirty="0" smtClean="0"/>
              <a:t>dite réceptrice</a:t>
            </a:r>
            <a:r>
              <a:rPr lang="fr-FR" dirty="0" smtClean="0"/>
              <a:t>).</a:t>
            </a:r>
          </a:p>
          <a:p>
            <a:pPr marL="109728" indent="0">
              <a:buNone/>
            </a:pPr>
            <a:r>
              <a:rPr lang="fr-FR" dirty="0" smtClean="0"/>
              <a:t>Ces messagers sont désignés également sous le terme </a:t>
            </a:r>
            <a:r>
              <a:rPr lang="fr-FR" b="1" dirty="0" smtClean="0"/>
              <a:t>ligand</a:t>
            </a:r>
          </a:p>
        </p:txBody>
      </p:sp>
    </p:spTree>
    <p:extLst>
      <p:ext uri="{BB962C8B-B14F-4D97-AF65-F5344CB8AC3E}">
        <p14:creationId xmlns:p14="http://schemas.microsoft.com/office/powerpoint/2010/main" val="18152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La grande majorité de ces récepteurs sont des </a:t>
            </a:r>
            <a:r>
              <a:rPr lang="fr-FR" b="1" dirty="0" smtClean="0"/>
              <a:t>protéine-kinases</a:t>
            </a:r>
            <a:r>
              <a:rPr lang="fr-FR" dirty="0" smtClean="0"/>
              <a:t>, </a:t>
            </a:r>
            <a:r>
              <a:rPr lang="fr-FR" dirty="0"/>
              <a:t>ou sont associés à des </a:t>
            </a:r>
            <a:r>
              <a:rPr lang="fr-FR" dirty="0" smtClean="0"/>
              <a:t>protéine-kinases et les ligands qui s’y fixent provoquent la </a:t>
            </a:r>
            <a:r>
              <a:rPr lang="fr-FR" dirty="0"/>
              <a:t>phosphorylation de groupes spécifiques de protéines dans la cellule cible</a:t>
            </a:r>
          </a:p>
          <a:p>
            <a:endParaRPr lang="fr-F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716016" cy="5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15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7544" y="152843"/>
            <a:ext cx="4038600" cy="6705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récepteurs à </a:t>
            </a:r>
            <a:r>
              <a:rPr lang="fr-FR" b="1" dirty="0"/>
              <a:t>activité tyrosine-kinase </a:t>
            </a:r>
            <a:r>
              <a:rPr lang="fr-FR" b="1" dirty="0" smtClean="0"/>
              <a:t>(et ceux associés aux tyrosine-kinases) </a:t>
            </a:r>
            <a:r>
              <a:rPr lang="fr-FR" dirty="0" smtClean="0"/>
              <a:t>sont </a:t>
            </a:r>
            <a:r>
              <a:rPr lang="fr-FR" dirty="0"/>
              <a:t>les plus </a:t>
            </a:r>
            <a:r>
              <a:rPr lang="fr-FR" dirty="0" smtClean="0"/>
              <a:t>nombreux. Ils </a:t>
            </a:r>
            <a:r>
              <a:rPr lang="fr-FR" dirty="0"/>
              <a:t>ont de multiples ligands dont divers facteurs de croissance et </a:t>
            </a:r>
            <a:r>
              <a:rPr lang="fr-FR" dirty="0" smtClean="0"/>
              <a:t>hormones: </a:t>
            </a:r>
            <a:r>
              <a:rPr lang="fr-FR" dirty="0"/>
              <a:t>comme les facteurs de croissance des fibroblastes (FGF), des cellules endothéliales (VEGF), des facteurs de croissance dérivés des plaquettes (PDGF), des cellules épithéliales (EGF), l’insuline 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332656"/>
            <a:ext cx="4395787" cy="554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57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93204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sz="3300" dirty="0" smtClean="0"/>
              <a:t>Ce </a:t>
            </a:r>
            <a:r>
              <a:rPr lang="fr-FR" sz="3300" dirty="0"/>
              <a:t>sont tous des </a:t>
            </a:r>
            <a:r>
              <a:rPr lang="fr-FR" sz="3300" dirty="0" smtClean="0"/>
              <a:t>récepteurs monomériques</a:t>
            </a:r>
            <a:r>
              <a:rPr lang="fr-FR" sz="3300" dirty="0"/>
              <a:t>, à l'exception </a:t>
            </a:r>
            <a:r>
              <a:rPr lang="fr-FR" sz="3300" dirty="0" smtClean="0"/>
              <a:t>de ceux de </a:t>
            </a:r>
            <a:r>
              <a:rPr lang="fr-FR" sz="3300" dirty="0"/>
              <a:t>l'insuline, qui est un </a:t>
            </a:r>
            <a:r>
              <a:rPr lang="fr-FR" sz="3300" dirty="0" err="1" smtClean="0"/>
              <a:t>hétérotétramère</a:t>
            </a:r>
            <a:r>
              <a:rPr lang="fr-FR" sz="3300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45781"/>
            <a:ext cx="3818072" cy="331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58457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66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4038600" cy="61261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fr-FR" dirty="0"/>
          </a:p>
          <a:p>
            <a:pPr marL="0" lvl="0" indent="0">
              <a:buNone/>
            </a:pPr>
            <a:r>
              <a:rPr lang="fr-FR" sz="2600" b="1" dirty="0" smtClean="0">
                <a:solidFill>
                  <a:prstClr val="black"/>
                </a:solidFill>
              </a:rPr>
              <a:t> </a:t>
            </a:r>
            <a:r>
              <a:rPr lang="fr-FR" sz="2600" b="1" dirty="0">
                <a:solidFill>
                  <a:srgbClr val="FF0000"/>
                </a:solidFill>
              </a:rPr>
              <a:t>le récepteur tyrosine-kinase de l’insuline</a:t>
            </a:r>
            <a:r>
              <a:rPr lang="fr-FR" sz="2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fr-FR" sz="2600" dirty="0">
                <a:solidFill>
                  <a:prstClr val="black"/>
                </a:solidFill>
              </a:rPr>
              <a:t> </a:t>
            </a:r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RI est formé de deux chaînes α extracellulaires reliées par des ponts disulfure à deux chaînes β transmembranaires. </a:t>
            </a:r>
            <a:endParaRPr lang="fr-FR" dirty="0" smtClean="0"/>
          </a:p>
          <a:p>
            <a:r>
              <a:rPr lang="fr-FR" dirty="0"/>
              <a:t>Chaque sous-unité α possède un domaine complet de liaison de l’hormone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58998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53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Lorsque </a:t>
            </a:r>
            <a:r>
              <a:rPr lang="fr-FR" dirty="0"/>
              <a:t>l’insuline se lie au site de fixation extracellulaire, l’activité tyrosine kinase </a:t>
            </a:r>
            <a:r>
              <a:rPr lang="fr-FR" dirty="0" smtClean="0"/>
              <a:t>se déclenche </a:t>
            </a:r>
            <a:r>
              <a:rPr lang="fr-FR" dirty="0"/>
              <a:t>et la phosphorylation de protéines intracellulaires est à l’origine d’une modification des fonctions </a:t>
            </a:r>
            <a:r>
              <a:rPr lang="fr-FR" dirty="0" smtClean="0"/>
              <a:t>cellulaires.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044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85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L’insuline est l’hormone qui diminue le taux de glucose sanguin, en augmentant:</a:t>
            </a: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dirty="0" smtClean="0"/>
              <a:t> l’entrée du glucose dans les cellules par stimulation des transporteurs passifs du glucose.</a:t>
            </a:r>
          </a:p>
          <a:p>
            <a:pPr marL="0" indent="0">
              <a:buNone/>
            </a:pPr>
            <a:r>
              <a:rPr lang="fr-FR" smtClean="0"/>
              <a:t>*La </a:t>
            </a:r>
            <a:r>
              <a:rPr lang="fr-FR" dirty="0" smtClean="0"/>
              <a:t>consommation du glucose par les cellules(glycolyse, synthèse du glycogène dans le foie, synthèse des triglycérides dans les </a:t>
            </a:r>
            <a:r>
              <a:rPr lang="fr-FR" smtClean="0"/>
              <a:t>cellules adipeuses).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000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766763"/>
            <a:ext cx="66675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8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La communication commence souvent par la transformation des signaux d’une forme en</a:t>
            </a:r>
          </a:p>
          <a:p>
            <a:pPr marL="0" indent="0">
              <a:buNone/>
            </a:pPr>
            <a:r>
              <a:rPr lang="fr-FR" dirty="0" smtClean="0"/>
              <a:t>une autre, ce processus de conversion s’appelle </a:t>
            </a:r>
            <a:r>
              <a:rPr lang="fr-FR" b="1" dirty="0" smtClean="0"/>
              <a:t>transduction du signal; </a:t>
            </a:r>
            <a:r>
              <a:rPr lang="fr-FR" dirty="0" smtClean="0"/>
              <a:t>la</a:t>
            </a:r>
            <a:r>
              <a:rPr lang="fr-FR" b="1" dirty="0" smtClean="0"/>
              <a:t> </a:t>
            </a:r>
            <a:r>
              <a:rPr lang="fr-FR" dirty="0" smtClean="0"/>
              <a:t>cellule cible reçoit un signal extracellulaire et le convertit en signal intracellulaire à l’origine de la réponse cellulaire (effet biologique) : contraction de la fibre musculaire, division, différentiation,…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4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0"/>
            <a:ext cx="4038600" cy="61261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Les quatre stratégies de communication par l’intermédiaire des </a:t>
            </a:r>
            <a:r>
              <a:rPr lang="fr-FR" sz="2400" b="1" dirty="0" smtClean="0">
                <a:solidFill>
                  <a:srgbClr val="FF0000"/>
                </a:solidFill>
              </a:rPr>
              <a:t>signaux chimique</a:t>
            </a:r>
          </a:p>
          <a:p>
            <a:pPr marL="109728" indent="0" algn="ctr">
              <a:buNone/>
            </a:pPr>
            <a:r>
              <a:rPr lang="fr-FR" sz="2400" dirty="0" smtClean="0"/>
              <a:t>La </a:t>
            </a:r>
            <a:r>
              <a:rPr lang="fr-FR" sz="2400" dirty="0"/>
              <a:t>communication </a:t>
            </a:r>
            <a:r>
              <a:rPr lang="fr-FR" sz="2400" dirty="0" smtClean="0"/>
              <a:t>endocrine, paracrine, autocrine </a:t>
            </a:r>
            <a:r>
              <a:rPr lang="fr-FR" sz="2400" dirty="0"/>
              <a:t>et synaptique </a:t>
            </a:r>
            <a:r>
              <a:rPr lang="fr-FR" sz="2400" dirty="0" smtClean="0"/>
              <a:t>chimique</a:t>
            </a:r>
          </a:p>
          <a:p>
            <a:pPr marL="109728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*</a:t>
            </a:r>
            <a:r>
              <a:rPr lang="fr-FR" sz="2400" b="1" dirty="0">
                <a:solidFill>
                  <a:srgbClr val="FF0000"/>
                </a:solidFill>
              </a:rPr>
              <a:t>Communication endocrine</a:t>
            </a:r>
            <a:r>
              <a:rPr lang="fr-FR" sz="2400" b="1" dirty="0" smtClean="0">
                <a:solidFill>
                  <a:srgbClr val="FF0000"/>
                </a:solidFill>
              </a:rPr>
              <a:t>: </a:t>
            </a:r>
            <a:r>
              <a:rPr lang="fr-FR" sz="2400" dirty="0" smtClean="0"/>
              <a:t>Lorsque </a:t>
            </a:r>
            <a:r>
              <a:rPr lang="fr-FR" sz="2400" dirty="0"/>
              <a:t>le </a:t>
            </a:r>
            <a:r>
              <a:rPr lang="fr-FR" sz="2400" dirty="0" smtClean="0"/>
              <a:t>messager ( hormone) libéré </a:t>
            </a:r>
            <a:r>
              <a:rPr lang="fr-FR" sz="2400" dirty="0"/>
              <a:t>par une cellule agit à distance sur une autre cellule après avoir été véhiculé par le </a:t>
            </a:r>
            <a:r>
              <a:rPr lang="fr-FR" sz="2400" dirty="0" smtClean="0"/>
              <a:t>sang.</a:t>
            </a:r>
          </a:p>
          <a:p>
            <a:pPr marL="109728" indent="0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*Communication paracrine: </a:t>
            </a:r>
            <a:r>
              <a:rPr lang="fr-FR" sz="2400" dirty="0" smtClean="0"/>
              <a:t>lorsque le messager  </a:t>
            </a:r>
            <a:r>
              <a:rPr lang="fr-FR" sz="2400" dirty="0"/>
              <a:t>agit sur des cellules voisines de celles qui l’ont </a:t>
            </a:r>
            <a:r>
              <a:rPr lang="fr-FR" sz="2400" dirty="0" smtClean="0"/>
              <a:t>libéré. </a:t>
            </a:r>
            <a:r>
              <a:rPr lang="fr-FR" sz="2400" b="1" dirty="0" smtClean="0"/>
              <a:t>: c’est un médiateur chimique local</a:t>
            </a:r>
            <a:r>
              <a:rPr lang="fr-FR" sz="2400" dirty="0" smtClean="0"/>
              <a:t> (exemples : des médiateurs libérés au cours des phénomènes inflammatoires, cytokines, …). 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608512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038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Communication autocrine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  <a:r>
              <a:rPr lang="fr-FR" sz="2400" dirty="0"/>
              <a:t> </a:t>
            </a:r>
            <a:r>
              <a:rPr lang="fr-FR" sz="2400" dirty="0" smtClean="0"/>
              <a:t>lorsque </a:t>
            </a:r>
            <a:r>
              <a:rPr lang="fr-FR" sz="2400" dirty="0"/>
              <a:t>le messager agit sur les cellules qui l’ont </a:t>
            </a:r>
            <a:r>
              <a:rPr lang="fr-FR" sz="2400" dirty="0" smtClean="0"/>
              <a:t>libéré. Le médiateur chimique est</a:t>
            </a:r>
          </a:p>
          <a:p>
            <a:pPr marL="109728" indent="0">
              <a:buNone/>
            </a:pPr>
            <a:r>
              <a:rPr lang="fr-FR" sz="2400" dirty="0" smtClean="0"/>
              <a:t>local (exemple : Cytokines, facteurs de croissance épidermique (EGF).</a:t>
            </a:r>
          </a:p>
          <a:p>
            <a:pPr marL="109728" indent="0">
              <a:buNone/>
            </a:pPr>
            <a:r>
              <a:rPr lang="fr-FR" sz="2400" dirty="0" smtClean="0">
                <a:solidFill>
                  <a:srgbClr val="FF0000"/>
                </a:solidFill>
              </a:rPr>
              <a:t>*</a:t>
            </a:r>
            <a:r>
              <a:rPr lang="fr-FR" sz="2400" b="1" dirty="0" smtClean="0">
                <a:solidFill>
                  <a:srgbClr val="FF0000"/>
                </a:solidFill>
              </a:rPr>
              <a:t>Communication synaptique: </a:t>
            </a:r>
            <a:r>
              <a:rPr lang="fr-FR" sz="2400" dirty="0" smtClean="0"/>
              <a:t>Il s’agit des médiateurs libérés au niveau de la terminaison </a:t>
            </a:r>
            <a:r>
              <a:rPr lang="fr-FR" sz="2400" dirty="0" err="1" smtClean="0"/>
              <a:t>axonale</a:t>
            </a:r>
            <a:r>
              <a:rPr lang="fr-FR" sz="2400" dirty="0" smtClean="0"/>
              <a:t> dans la fente synaptique. Ce messager a des effets à la fois de type paracrine (récepteurs </a:t>
            </a:r>
            <a:r>
              <a:rPr lang="fr-FR" sz="2400" dirty="0" err="1" smtClean="0"/>
              <a:t>postsynaptiques</a:t>
            </a:r>
            <a:r>
              <a:rPr lang="fr-FR" sz="2400" dirty="0" smtClean="0"/>
              <a:t>) et de type autocrine (récepteurs </a:t>
            </a:r>
            <a:r>
              <a:rPr lang="fr-FR" sz="2400" dirty="0" err="1" smtClean="0"/>
              <a:t>présynaptiques</a:t>
            </a:r>
            <a:r>
              <a:rPr lang="fr-FR" sz="2400" dirty="0" smtClean="0"/>
              <a:t>).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464496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2- Les </a:t>
            </a:r>
            <a:r>
              <a:rPr lang="fr-FR" b="1" dirty="0"/>
              <a:t>molécules informatives et leurs</a:t>
            </a:r>
            <a:br>
              <a:rPr lang="fr-FR" b="1" dirty="0"/>
            </a:br>
            <a:r>
              <a:rPr lang="fr-FR" b="1" dirty="0"/>
              <a:t> </a:t>
            </a:r>
            <a:r>
              <a:rPr lang="fr-FR" b="1" dirty="0" smtClean="0"/>
              <a:t>récepteurs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communication intercellulaire fait intervenir 3 principaux types de signaux chimiques: des molécules hydrosolubles, des molécules  liposolubles et des radicaux libres gazeux.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Les molécules informatives hydrosolubles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fr-FR" dirty="0" smtClean="0"/>
              <a:t>La plupart des </a:t>
            </a:r>
            <a:r>
              <a:rPr lang="fr-FR" b="1" dirty="0" smtClean="0"/>
              <a:t>médiateurs chimiques locaux</a:t>
            </a:r>
            <a:r>
              <a:rPr lang="fr-FR" dirty="0" smtClean="0"/>
              <a:t>, des </a:t>
            </a:r>
            <a:r>
              <a:rPr lang="fr-FR" b="1" dirty="0" smtClean="0"/>
              <a:t>neurotransmetteurs</a:t>
            </a:r>
            <a:r>
              <a:rPr lang="fr-FR" dirty="0" smtClean="0"/>
              <a:t>  et des </a:t>
            </a:r>
            <a:r>
              <a:rPr lang="fr-FR" b="1" dirty="0" smtClean="0"/>
              <a:t>hormones </a:t>
            </a:r>
            <a:r>
              <a:rPr lang="fr-FR" dirty="0" smtClean="0"/>
              <a:t>sont  solubles dans  l’eau. Ces molécules  qui ne peuvent donc  pas traverser la  DCL de la membrane  plasmique </a:t>
            </a:r>
            <a:r>
              <a:rPr lang="fr-FR" b="1" dirty="0" smtClean="0"/>
              <a:t>agissent sur la cellule cible grâce à des récepteurs situés sur la membrane plasmique.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   *Médiateurs chimiques locaux:</a:t>
            </a:r>
          </a:p>
          <a:p>
            <a:pPr>
              <a:buNone/>
            </a:pP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    </a:t>
            </a:r>
            <a:r>
              <a:rPr lang="fr-FR" dirty="0" smtClean="0"/>
              <a:t>Sont représentés par les facteurs de croissance de nature protéique, des petits peptides(facteurs chimiotactiques des leucocytes),des   dérivés</a:t>
            </a:r>
          </a:p>
          <a:p>
            <a:pPr>
              <a:buNone/>
            </a:pPr>
            <a:r>
              <a:rPr lang="fr-FR" dirty="0" smtClean="0"/>
              <a:t>     d’AA(histamines des mastocytes du tissu conjonctif, sérotonine….). Ces molécules empruntent la voie paracrine (ou autocrine pour certains).</a:t>
            </a:r>
          </a:p>
          <a:p>
            <a:pPr>
              <a:buNone/>
            </a:pPr>
            <a:r>
              <a:rPr lang="fr-FR" b="1" dirty="0" smtClean="0">
                <a:solidFill>
                  <a:srgbClr val="00B050"/>
                </a:solidFill>
              </a:rPr>
              <a:t>*</a:t>
            </a:r>
            <a:r>
              <a:rPr lang="fr-FR" b="1" dirty="0">
                <a:solidFill>
                  <a:srgbClr val="00B050"/>
                </a:solidFill>
              </a:rPr>
              <a:t>Les neurotransmetteurs</a:t>
            </a:r>
            <a:r>
              <a:rPr lang="fr-FR" dirty="0" smtClean="0"/>
              <a:t>: Il s’agit par exemple de la glycine, noradrénaline, acétylcholine,….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17181</TotalTime>
  <Words>1622</Words>
  <Application>Microsoft Office PowerPoint</Application>
  <PresentationFormat>Affichage à l'écran (4:3)</PresentationFormat>
  <Paragraphs>131</Paragraphs>
  <Slides>36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Le signal de transduction membranaire</vt:lpstr>
      <vt:lpstr>1- La communication intercellulaire:  Généralités</vt:lpstr>
      <vt:lpstr>La communication intercellulaire par l’intermédiaire des signaux chimiques</vt:lpstr>
      <vt:lpstr>Présentation PowerPoint</vt:lpstr>
      <vt:lpstr>Présentation PowerPoint</vt:lpstr>
      <vt:lpstr>Présentation PowerPoint</vt:lpstr>
      <vt:lpstr> 2- Les molécules informatives et leurs  récepteurs </vt:lpstr>
      <vt:lpstr>Les molécules informatives hydrosolubles</vt:lpstr>
      <vt:lpstr>Présentation PowerPoint</vt:lpstr>
      <vt:lpstr>Présentation PowerPoint</vt:lpstr>
      <vt:lpstr>Présentation PowerPoint</vt:lpstr>
      <vt:lpstr>Les molécules informatives liposolubles</vt:lpstr>
      <vt:lpstr>Les radicaux  libres gazeux</vt:lpstr>
      <vt:lpstr> 3- Transmission des informations    par les signaux hydrosolubles </vt:lpstr>
      <vt:lpstr>Présentation PowerPoint</vt:lpstr>
      <vt:lpstr>Présentation PowerPoint</vt:lpstr>
      <vt:lpstr>Présentation PowerPoint</vt:lpstr>
      <vt:lpstr>Rappel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Les récepteurs-enzymes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signal de transduction membranaire</dc:title>
  <dc:creator>aaa</dc:creator>
  <cp:lastModifiedBy>EM</cp:lastModifiedBy>
  <cp:revision>304</cp:revision>
  <dcterms:created xsi:type="dcterms:W3CDTF">2014-11-28T18:24:36Z</dcterms:created>
  <dcterms:modified xsi:type="dcterms:W3CDTF">2021-02-14T15:43:50Z</dcterms:modified>
</cp:coreProperties>
</file>