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1"/>
  </p:notesMasterIdLst>
  <p:sldIdLst>
    <p:sldId id="261" r:id="rId2"/>
    <p:sldId id="262" r:id="rId3"/>
    <p:sldId id="287" r:id="rId4"/>
    <p:sldId id="286" r:id="rId5"/>
    <p:sldId id="288" r:id="rId6"/>
    <p:sldId id="294" r:id="rId7"/>
    <p:sldId id="296" r:id="rId8"/>
    <p:sldId id="263" r:id="rId9"/>
    <p:sldId id="267" r:id="rId10"/>
    <p:sldId id="268" r:id="rId11"/>
    <p:sldId id="270" r:id="rId12"/>
    <p:sldId id="298" r:id="rId13"/>
    <p:sldId id="295" r:id="rId14"/>
    <p:sldId id="271" r:id="rId15"/>
    <p:sldId id="289" r:id="rId16"/>
    <p:sldId id="272" r:id="rId17"/>
    <p:sldId id="275" r:id="rId18"/>
    <p:sldId id="279" r:id="rId19"/>
    <p:sldId id="280"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00" autoAdjust="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D85435-D98F-40E5-B1C9-15D49BC33B99}" type="datetimeFigureOut">
              <a:rPr lang="fr-FR" smtClean="0"/>
              <a:pPr/>
              <a:t>04/02/2021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1531A-7635-47FE-B519-22A0BE77EF27}" type="slidenum">
              <a:rPr lang="fr-FR" smtClean="0"/>
              <a:pPr/>
              <a:t>‹N°›</a:t>
            </a:fld>
            <a:endParaRPr lang="fr-FR"/>
          </a:p>
        </p:txBody>
      </p:sp>
    </p:spTree>
    <p:extLst>
      <p:ext uri="{BB962C8B-B14F-4D97-AF65-F5344CB8AC3E}">
        <p14:creationId xmlns:p14="http://schemas.microsoft.com/office/powerpoint/2010/main" val="87079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5F1531A-7635-47FE-B519-22A0BE77EF27}" type="slidenum">
              <a:rPr lang="fr-FR" smtClean="0"/>
              <a:pPr/>
              <a:t>11</a:t>
            </a:fld>
            <a:endParaRPr lang="fr-FR"/>
          </a:p>
        </p:txBody>
      </p:sp>
    </p:spTree>
    <p:extLst>
      <p:ext uri="{BB962C8B-B14F-4D97-AF65-F5344CB8AC3E}">
        <p14:creationId xmlns:p14="http://schemas.microsoft.com/office/powerpoint/2010/main" val="317385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5F1531A-7635-47FE-B519-22A0BE77EF27}" type="slidenum">
              <a:rPr lang="fr-FR" smtClean="0"/>
              <a:pPr/>
              <a:t>19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C20B87D-0242-4CB8-B7D4-2C1E705F1401}"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54897-2E85-4D3E-A858-D76E8ED888B1}" type="slidenum">
              <a:rPr lang="fr-FR" smtClean="0"/>
              <a:pPr/>
              <a:t>‹N°›</a:t>
            </a:fld>
            <a:endParaRPr lang="fr-FR"/>
          </a:p>
        </p:txBody>
      </p:sp>
    </p:spTree>
    <p:extLst>
      <p:ext uri="{BB962C8B-B14F-4D97-AF65-F5344CB8AC3E}">
        <p14:creationId xmlns:p14="http://schemas.microsoft.com/office/powerpoint/2010/main" val="126319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20B87D-0242-4CB8-B7D4-2C1E705F1401}"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54897-2E85-4D3E-A858-D76E8ED888B1}" type="slidenum">
              <a:rPr lang="fr-FR" smtClean="0"/>
              <a:pPr/>
              <a:t>‹N°›</a:t>
            </a:fld>
            <a:endParaRPr lang="fr-FR"/>
          </a:p>
        </p:txBody>
      </p:sp>
    </p:spTree>
    <p:extLst>
      <p:ext uri="{BB962C8B-B14F-4D97-AF65-F5344CB8AC3E}">
        <p14:creationId xmlns:p14="http://schemas.microsoft.com/office/powerpoint/2010/main" val="240182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20B87D-0242-4CB8-B7D4-2C1E705F1401}"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54897-2E85-4D3E-A858-D76E8ED888B1}" type="slidenum">
              <a:rPr lang="fr-FR" smtClean="0"/>
              <a:pPr/>
              <a:t>‹N°›</a:t>
            </a:fld>
            <a:endParaRPr lang="fr-FR"/>
          </a:p>
        </p:txBody>
      </p:sp>
    </p:spTree>
    <p:extLst>
      <p:ext uri="{BB962C8B-B14F-4D97-AF65-F5344CB8AC3E}">
        <p14:creationId xmlns:p14="http://schemas.microsoft.com/office/powerpoint/2010/main" val="101097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20B87D-0242-4CB8-B7D4-2C1E705F1401}"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54897-2E85-4D3E-A858-D76E8ED888B1}" type="slidenum">
              <a:rPr lang="fr-FR" smtClean="0"/>
              <a:pPr/>
              <a:t>‹N°›</a:t>
            </a:fld>
            <a:endParaRPr lang="fr-FR"/>
          </a:p>
        </p:txBody>
      </p:sp>
    </p:spTree>
    <p:extLst>
      <p:ext uri="{BB962C8B-B14F-4D97-AF65-F5344CB8AC3E}">
        <p14:creationId xmlns:p14="http://schemas.microsoft.com/office/powerpoint/2010/main" val="356594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C20B87D-0242-4CB8-B7D4-2C1E705F1401}"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54897-2E85-4D3E-A858-D76E8ED888B1}" type="slidenum">
              <a:rPr lang="fr-FR" smtClean="0"/>
              <a:pPr/>
              <a:t>‹N°›</a:t>
            </a:fld>
            <a:endParaRPr lang="fr-FR"/>
          </a:p>
        </p:txBody>
      </p:sp>
    </p:spTree>
    <p:extLst>
      <p:ext uri="{BB962C8B-B14F-4D97-AF65-F5344CB8AC3E}">
        <p14:creationId xmlns:p14="http://schemas.microsoft.com/office/powerpoint/2010/main" val="302702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C20B87D-0242-4CB8-B7D4-2C1E705F1401}" type="datetimeFigureOut">
              <a:rPr lang="fr-FR" smtClean="0"/>
              <a:pPr/>
              <a:t>04/02/2021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554897-2E85-4D3E-A858-D76E8ED888B1}" type="slidenum">
              <a:rPr lang="fr-FR" smtClean="0"/>
              <a:pPr/>
              <a:t>‹N°›</a:t>
            </a:fld>
            <a:endParaRPr lang="fr-FR"/>
          </a:p>
        </p:txBody>
      </p:sp>
    </p:spTree>
    <p:extLst>
      <p:ext uri="{BB962C8B-B14F-4D97-AF65-F5344CB8AC3E}">
        <p14:creationId xmlns:p14="http://schemas.microsoft.com/office/powerpoint/2010/main" val="200407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C20B87D-0242-4CB8-B7D4-2C1E705F1401}" type="datetimeFigureOut">
              <a:rPr lang="fr-FR" smtClean="0"/>
              <a:pPr/>
              <a:t>04/02/2021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554897-2E85-4D3E-A858-D76E8ED888B1}" type="slidenum">
              <a:rPr lang="fr-FR" smtClean="0"/>
              <a:pPr/>
              <a:t>‹N°›</a:t>
            </a:fld>
            <a:endParaRPr lang="fr-FR"/>
          </a:p>
        </p:txBody>
      </p:sp>
    </p:spTree>
    <p:extLst>
      <p:ext uri="{BB962C8B-B14F-4D97-AF65-F5344CB8AC3E}">
        <p14:creationId xmlns:p14="http://schemas.microsoft.com/office/powerpoint/2010/main" val="357637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C20B87D-0242-4CB8-B7D4-2C1E705F1401}" type="datetimeFigureOut">
              <a:rPr lang="fr-FR" smtClean="0"/>
              <a:pPr/>
              <a:t>04/02/2021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7554897-2E85-4D3E-A858-D76E8ED888B1}" type="slidenum">
              <a:rPr lang="fr-FR" smtClean="0"/>
              <a:pPr/>
              <a:t>‹N°›</a:t>
            </a:fld>
            <a:endParaRPr lang="fr-FR"/>
          </a:p>
        </p:txBody>
      </p:sp>
    </p:spTree>
    <p:extLst>
      <p:ext uri="{BB962C8B-B14F-4D97-AF65-F5344CB8AC3E}">
        <p14:creationId xmlns:p14="http://schemas.microsoft.com/office/powerpoint/2010/main" val="79105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20B87D-0242-4CB8-B7D4-2C1E705F1401}" type="datetimeFigureOut">
              <a:rPr lang="fr-FR" smtClean="0"/>
              <a:pPr/>
              <a:t>04/02/2021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554897-2E85-4D3E-A858-D76E8ED888B1}" type="slidenum">
              <a:rPr lang="fr-FR" smtClean="0"/>
              <a:pPr/>
              <a:t>‹N°›</a:t>
            </a:fld>
            <a:endParaRPr lang="fr-FR"/>
          </a:p>
        </p:txBody>
      </p:sp>
    </p:spTree>
    <p:extLst>
      <p:ext uri="{BB962C8B-B14F-4D97-AF65-F5344CB8AC3E}">
        <p14:creationId xmlns:p14="http://schemas.microsoft.com/office/powerpoint/2010/main" val="54478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C20B87D-0242-4CB8-B7D4-2C1E705F1401}" type="datetimeFigureOut">
              <a:rPr lang="fr-FR" smtClean="0"/>
              <a:pPr/>
              <a:t>04/02/2021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554897-2E85-4D3E-A858-D76E8ED888B1}" type="slidenum">
              <a:rPr lang="fr-FR" smtClean="0"/>
              <a:pPr/>
              <a:t>‹N°›</a:t>
            </a:fld>
            <a:endParaRPr lang="fr-FR"/>
          </a:p>
        </p:txBody>
      </p:sp>
    </p:spTree>
    <p:extLst>
      <p:ext uri="{BB962C8B-B14F-4D97-AF65-F5344CB8AC3E}">
        <p14:creationId xmlns:p14="http://schemas.microsoft.com/office/powerpoint/2010/main" val="7647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C20B87D-0242-4CB8-B7D4-2C1E705F1401}" type="datetimeFigureOut">
              <a:rPr lang="fr-FR" smtClean="0"/>
              <a:pPr/>
              <a:t>04/02/2021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554897-2E85-4D3E-A858-D76E8ED888B1}" type="slidenum">
              <a:rPr lang="fr-FR" smtClean="0"/>
              <a:pPr/>
              <a:t>‹N°›</a:t>
            </a:fld>
            <a:endParaRPr lang="fr-FR"/>
          </a:p>
        </p:txBody>
      </p:sp>
    </p:spTree>
    <p:extLst>
      <p:ext uri="{BB962C8B-B14F-4D97-AF65-F5344CB8AC3E}">
        <p14:creationId xmlns:p14="http://schemas.microsoft.com/office/powerpoint/2010/main" val="53921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0B87D-0242-4CB8-B7D4-2C1E705F1401}" type="datetimeFigureOut">
              <a:rPr lang="fr-FR" smtClean="0"/>
              <a:pPr/>
              <a:t>04/02/2021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54897-2E85-4D3E-A858-D76E8ED888B1}" type="slidenum">
              <a:rPr lang="fr-FR" smtClean="0"/>
              <a:pPr/>
              <a:t>‹N°›</a:t>
            </a:fld>
            <a:endParaRPr lang="fr-FR"/>
          </a:p>
        </p:txBody>
      </p:sp>
    </p:spTree>
    <p:extLst>
      <p:ext uri="{BB962C8B-B14F-4D97-AF65-F5344CB8AC3E}">
        <p14:creationId xmlns:p14="http://schemas.microsoft.com/office/powerpoint/2010/main" val="332948837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FF0000"/>
                </a:solidFill>
              </a:rPr>
              <a:t>LA MITOSE</a:t>
            </a:r>
            <a:endParaRPr lang="fr-FR" b="1" dirty="0">
              <a:solidFill>
                <a:srgbClr val="FF0000"/>
              </a:solidFill>
            </a:endParaRP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93878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fontScale="85000" lnSpcReduction="20000"/>
          </a:bodyPr>
          <a:lstStyle/>
          <a:p>
            <a:pPr marL="0" lvl="0" indent="0">
              <a:buNone/>
            </a:pPr>
            <a:r>
              <a:rPr lang="fr-FR" sz="2800" dirty="0" smtClean="0">
                <a:latin typeface="Times New Roman" pitchFamily="18" charset="0"/>
                <a:cs typeface="Times New Roman" pitchFamily="18" charset="0"/>
              </a:rPr>
              <a:t>Pendant </a:t>
            </a:r>
            <a:r>
              <a:rPr lang="fr-FR" sz="2800" dirty="0">
                <a:latin typeface="Times New Roman" pitchFamily="18" charset="0"/>
                <a:cs typeface="Times New Roman" pitchFamily="18" charset="0"/>
              </a:rPr>
              <a:t>cette phase, les chromosomes sont  constitués de deux </a:t>
            </a:r>
            <a:r>
              <a:rPr lang="fr-FR" sz="2800" b="1" dirty="0">
                <a:latin typeface="Times New Roman" pitchFamily="18" charset="0"/>
                <a:cs typeface="Times New Roman" pitchFamily="18" charset="0"/>
              </a:rPr>
              <a:t>chromatides sœurs</a:t>
            </a:r>
            <a:r>
              <a:rPr lang="fr-FR" sz="2800" dirty="0">
                <a:latin typeface="Times New Roman" pitchFamily="18" charset="0"/>
                <a:cs typeface="Times New Roman" pitchFamily="18" charset="0"/>
              </a:rPr>
              <a:t> portant toutes les deux la même information génétique. Elles contiennent également chacune un élément d'ADN </a:t>
            </a:r>
            <a:r>
              <a:rPr lang="fr-FR" sz="2800" dirty="0" smtClean="0">
                <a:latin typeface="Times New Roman" pitchFamily="18" charset="0"/>
                <a:cs typeface="Times New Roman" pitchFamily="18" charset="0"/>
              </a:rPr>
              <a:t>appelé </a:t>
            </a:r>
            <a:r>
              <a:rPr lang="fr-FR" sz="2800" b="1" dirty="0" smtClean="0">
                <a:latin typeface="Times New Roman" pitchFamily="18" charset="0"/>
                <a:cs typeface="Times New Roman" pitchFamily="18" charset="0"/>
              </a:rPr>
              <a:t>centromère</a:t>
            </a:r>
            <a:r>
              <a:rPr lang="fr-FR" sz="2800" dirty="0">
                <a:latin typeface="Times New Roman" pitchFamily="18" charset="0"/>
                <a:cs typeface="Times New Roman" pitchFamily="18" charset="0"/>
              </a:rPr>
              <a:t>.</a:t>
            </a:r>
            <a:r>
              <a:rPr lang="fr-FR" sz="2800" dirty="0" smtClean="0">
                <a:latin typeface="Times New Roman" pitchFamily="18" charset="0"/>
                <a:cs typeface="Times New Roman" pitchFamily="18" charset="0"/>
              </a:rPr>
              <a:t> </a:t>
            </a:r>
            <a:r>
              <a:rPr lang="fr-FR" sz="2800" dirty="0">
                <a:latin typeface="Times New Roman" pitchFamily="18" charset="0"/>
                <a:cs typeface="Times New Roman" pitchFamily="18" charset="0"/>
              </a:rPr>
              <a:t>Les deux chromatides d'un même chromosome sont reliées au niveau de la région </a:t>
            </a:r>
            <a:r>
              <a:rPr lang="fr-FR" sz="2800" dirty="0" err="1" smtClean="0">
                <a:latin typeface="Times New Roman" pitchFamily="18" charset="0"/>
                <a:cs typeface="Times New Roman" pitchFamily="18" charset="0"/>
              </a:rPr>
              <a:t>centromérique</a:t>
            </a:r>
            <a:r>
              <a:rPr lang="fr-FR" sz="2800" dirty="0" smtClean="0">
                <a:latin typeface="Times New Roman" pitchFamily="18" charset="0"/>
                <a:cs typeface="Times New Roman" pitchFamily="18" charset="0"/>
              </a:rPr>
              <a:t> par la </a:t>
            </a:r>
            <a:r>
              <a:rPr lang="fr-FR" sz="2800" b="1" dirty="0" err="1" smtClean="0">
                <a:latin typeface="Times New Roman" pitchFamily="18" charset="0"/>
                <a:cs typeface="Times New Roman" pitchFamily="18" charset="0"/>
              </a:rPr>
              <a:t>cohésine</a:t>
            </a:r>
            <a:r>
              <a:rPr lang="fr-FR" sz="2800" b="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complexe formé de plusieurs sous-unités protéiques.</a:t>
            </a:r>
            <a:endParaRPr lang="fr-FR" sz="2800" dirty="0">
              <a:latin typeface="Times New Roman" pitchFamily="18" charset="0"/>
              <a:cs typeface="Times New Roman" pitchFamily="18" charset="0"/>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60032" y="1556792"/>
            <a:ext cx="30093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931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fontScale="25000" lnSpcReduction="20000"/>
          </a:bodyPr>
          <a:lstStyle/>
          <a:p>
            <a:pPr marL="0" indent="0">
              <a:buNone/>
            </a:pPr>
            <a:r>
              <a:rPr lang="fr-FR" sz="9600" dirty="0">
                <a:latin typeface="Times New Roman" pitchFamily="18" charset="0"/>
                <a:cs typeface="Times New Roman" pitchFamily="18" charset="0"/>
              </a:rPr>
              <a:t>-Le nucléole </a:t>
            </a:r>
            <a:r>
              <a:rPr lang="fr-FR" sz="9600" dirty="0" smtClean="0">
                <a:latin typeface="Times New Roman" pitchFamily="18" charset="0"/>
                <a:cs typeface="Times New Roman" pitchFamily="18" charset="0"/>
              </a:rPr>
              <a:t>disparait.</a:t>
            </a:r>
          </a:p>
          <a:p>
            <a:pPr marL="0" indent="0">
              <a:buNone/>
            </a:pPr>
            <a:r>
              <a:rPr lang="fr-FR" sz="9600" dirty="0" smtClean="0">
                <a:latin typeface="Times New Roman" pitchFamily="18" charset="0"/>
                <a:cs typeface="Times New Roman" pitchFamily="18" charset="0"/>
              </a:rPr>
              <a:t>-la </a:t>
            </a:r>
            <a:r>
              <a:rPr lang="fr-FR" sz="9600" dirty="0">
                <a:latin typeface="Times New Roman" pitchFamily="18" charset="0"/>
                <a:cs typeface="Times New Roman" pitchFamily="18" charset="0"/>
              </a:rPr>
              <a:t>membrane nucléaire se </a:t>
            </a:r>
            <a:r>
              <a:rPr lang="fr-FR" sz="9600" dirty="0" smtClean="0">
                <a:latin typeface="Times New Roman" pitchFamily="18" charset="0"/>
                <a:cs typeface="Times New Roman" pitchFamily="18" charset="0"/>
              </a:rPr>
              <a:t>fragmente sous </a:t>
            </a:r>
            <a:r>
              <a:rPr lang="fr-FR" sz="9600" dirty="0">
                <a:latin typeface="Times New Roman" pitchFamily="18" charset="0"/>
                <a:cs typeface="Times New Roman" pitchFamily="18" charset="0"/>
              </a:rPr>
              <a:t>forme de vésicules. </a:t>
            </a:r>
            <a:r>
              <a:rPr lang="fr-FR" sz="9600" dirty="0" smtClean="0">
                <a:latin typeface="Times New Roman" pitchFamily="18" charset="0"/>
                <a:cs typeface="Times New Roman" pitchFamily="18" charset="0"/>
              </a:rPr>
              <a:t>Cette fragmentation est </a:t>
            </a:r>
            <a:r>
              <a:rPr lang="fr-FR" sz="9600" dirty="0">
                <a:latin typeface="Times New Roman" pitchFamily="18" charset="0"/>
                <a:cs typeface="Times New Roman" pitchFamily="18" charset="0"/>
              </a:rPr>
              <a:t>la conséquence de la phosphorylation des lamines </a:t>
            </a:r>
            <a:r>
              <a:rPr lang="fr-FR" sz="9600" dirty="0" smtClean="0">
                <a:latin typeface="Times New Roman" pitchFamily="18" charset="0"/>
                <a:cs typeface="Times New Roman" pitchFamily="18" charset="0"/>
              </a:rPr>
              <a:t>B.</a:t>
            </a:r>
            <a:endParaRPr lang="fr-FR" sz="9600" dirty="0">
              <a:latin typeface="Times New Roman" pitchFamily="18" charset="0"/>
              <a:cs typeface="Times New Roman" pitchFamily="18" charset="0"/>
            </a:endParaRPr>
          </a:p>
          <a:p>
            <a:pPr marL="0" indent="0">
              <a:buNone/>
            </a:pPr>
            <a:r>
              <a:rPr lang="fr-FR" sz="9600" dirty="0" smtClean="0">
                <a:latin typeface="Times New Roman" pitchFamily="18" charset="0"/>
                <a:cs typeface="Times New Roman" pitchFamily="18" charset="0"/>
              </a:rPr>
              <a:t>-Le </a:t>
            </a:r>
            <a:r>
              <a:rPr lang="fr-FR" sz="9600" b="1" dirty="0" smtClean="0">
                <a:solidFill>
                  <a:srgbClr val="FF0000"/>
                </a:solidFill>
                <a:latin typeface="Times New Roman" pitchFamily="18" charset="0"/>
                <a:cs typeface="Times New Roman" pitchFamily="18" charset="0"/>
              </a:rPr>
              <a:t>centrosome</a:t>
            </a:r>
            <a:r>
              <a:rPr lang="fr-FR" sz="9600" dirty="0">
                <a:latin typeface="Times New Roman" pitchFamily="18" charset="0"/>
                <a:cs typeface="Times New Roman" pitchFamily="18" charset="0"/>
              </a:rPr>
              <a:t>, composé initialement de deux centrioles </a:t>
            </a:r>
            <a:r>
              <a:rPr lang="fr-FR" sz="9600" dirty="0" smtClean="0">
                <a:latin typeface="Times New Roman" pitchFamily="18" charset="0"/>
                <a:cs typeface="Times New Roman" pitchFamily="18" charset="0"/>
              </a:rPr>
              <a:t>,s'est </a:t>
            </a:r>
            <a:r>
              <a:rPr lang="fr-FR" sz="9600" dirty="0">
                <a:latin typeface="Times New Roman" pitchFamily="18" charset="0"/>
                <a:cs typeface="Times New Roman" pitchFamily="18" charset="0"/>
              </a:rPr>
              <a:t>dupliqué avant le début de la prophase </a:t>
            </a:r>
            <a:r>
              <a:rPr lang="fr-FR" sz="9600" dirty="0" smtClean="0">
                <a:latin typeface="Times New Roman" pitchFamily="18" charset="0"/>
                <a:cs typeface="Times New Roman" pitchFamily="18" charset="0"/>
              </a:rPr>
              <a:t>pour former deux paires de centrioles.  Au niveau de chaque paire de centrioles  rayonnent des microtubules, formant ainsi </a:t>
            </a:r>
            <a:r>
              <a:rPr lang="fr-FR" sz="9600" b="1" dirty="0" smtClean="0">
                <a:latin typeface="Times New Roman" pitchFamily="18" charset="0"/>
                <a:cs typeface="Times New Roman" pitchFamily="18" charset="0"/>
              </a:rPr>
              <a:t>un aster. </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148064" y="3933056"/>
            <a:ext cx="2865368" cy="19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37" t="29653" r="-3656" b="-1"/>
          <a:stretch/>
        </p:blipFill>
        <p:spPr bwMode="auto">
          <a:xfrm>
            <a:off x="4355976" y="1075036"/>
            <a:ext cx="4800759" cy="255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071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a:bodyPr>
          <a:lstStyle/>
          <a:p>
            <a:pPr marL="0" indent="0">
              <a:buNone/>
            </a:pPr>
            <a:r>
              <a:rPr lang="fr-FR" dirty="0">
                <a:latin typeface="Times New Roman" pitchFamily="18" charset="0"/>
                <a:cs typeface="Times New Roman" pitchFamily="18" charset="0"/>
              </a:rPr>
              <a:t>L</a:t>
            </a:r>
            <a:r>
              <a:rPr lang="fr-FR" dirty="0" smtClean="0">
                <a:latin typeface="Times New Roman" pitchFamily="18" charset="0"/>
                <a:cs typeface="Times New Roman" pitchFamily="18" charset="0"/>
              </a:rPr>
              <a:t>es </a:t>
            </a:r>
            <a:r>
              <a:rPr lang="fr-FR" dirty="0">
                <a:latin typeface="Times New Roman" pitchFamily="18" charset="0"/>
                <a:cs typeface="Times New Roman" pitchFamily="18" charset="0"/>
              </a:rPr>
              <a:t>deux </a:t>
            </a:r>
            <a:r>
              <a:rPr lang="fr-FR" dirty="0" smtClean="0">
                <a:latin typeface="Times New Roman" pitchFamily="18" charset="0"/>
                <a:cs typeface="Times New Roman" pitchFamily="18" charset="0"/>
              </a:rPr>
              <a:t>asters</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s'éloignent l'un de l'autre à l'aide de leurs microtubules astraux qui interagissent avec des protéines motrices associées à la membrane et migrent </a:t>
            </a:r>
            <a:r>
              <a:rPr lang="fr-FR" dirty="0" smtClean="0">
                <a:latin typeface="Times New Roman" pitchFamily="18" charset="0"/>
                <a:cs typeface="Times New Roman" pitchFamily="18" charset="0"/>
              </a:rPr>
              <a:t>chacun </a:t>
            </a:r>
            <a:r>
              <a:rPr lang="fr-FR" dirty="0">
                <a:latin typeface="Times New Roman" pitchFamily="18" charset="0"/>
                <a:cs typeface="Times New Roman" pitchFamily="18" charset="0"/>
              </a:rPr>
              <a:t>à un pôle de la cellule.</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34816" y="2576814"/>
            <a:ext cx="2865368" cy="257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68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half" idx="1"/>
          </p:nvPr>
        </p:nvSpPr>
        <p:spPr/>
        <p:txBody>
          <a:bodyPr>
            <a:normAutofit fontScale="77500" lnSpcReduction="20000"/>
          </a:bodyPr>
          <a:lstStyle/>
          <a:p>
            <a:pPr marL="0" indent="0">
              <a:buNone/>
            </a:pPr>
            <a:endParaRPr lang="fr-FR" dirty="0" smtClean="0"/>
          </a:p>
          <a:p>
            <a:pPr marL="0" indent="0">
              <a:buNone/>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microtubules situés entre les asters s’allongent et forment </a:t>
            </a:r>
            <a:r>
              <a:rPr lang="fr-FR" b="1" dirty="0">
                <a:latin typeface="Times New Roman" pitchFamily="18" charset="0"/>
                <a:cs typeface="Times New Roman" pitchFamily="18" charset="0"/>
              </a:rPr>
              <a:t>le fuseau mitotique</a:t>
            </a:r>
            <a:r>
              <a:rPr lang="fr-FR" dirty="0">
                <a:latin typeface="Times New Roman" pitchFamily="18" charset="0"/>
                <a:cs typeface="Times New Roman" pitchFamily="18" charset="0"/>
              </a:rPr>
              <a:t> qui reste initialement à l'extérieur du </a:t>
            </a:r>
            <a:r>
              <a:rPr lang="fr-FR" dirty="0" smtClean="0">
                <a:latin typeface="Times New Roman" pitchFamily="18" charset="0"/>
                <a:cs typeface="Times New Roman" pitchFamily="18" charset="0"/>
              </a:rPr>
              <a:t>noyau </a:t>
            </a:r>
            <a:r>
              <a:rPr lang="fr-FR" dirty="0" err="1" smtClean="0">
                <a:latin typeface="Times New Roman" pitchFamily="18" charset="0"/>
                <a:cs typeface="Times New Roman" pitchFamily="18" charset="0"/>
              </a:rPr>
              <a:t>tandisque</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microtubules </a:t>
            </a:r>
            <a:r>
              <a:rPr lang="fr-FR" dirty="0" err="1">
                <a:latin typeface="Times New Roman" pitchFamily="18" charset="0"/>
                <a:cs typeface="Times New Roman" pitchFamily="18" charset="0"/>
              </a:rPr>
              <a:t>astériens</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régressent et restent attachés à la </a:t>
            </a:r>
            <a:r>
              <a:rPr lang="fr-FR" dirty="0">
                <a:latin typeface="Times New Roman" pitchFamily="18" charset="0"/>
                <a:cs typeface="Times New Roman" pitchFamily="18" charset="0"/>
              </a:rPr>
              <a:t>membrane </a:t>
            </a:r>
            <a:r>
              <a:rPr lang="fr-FR" dirty="0" smtClean="0">
                <a:latin typeface="Times New Roman" pitchFamily="18" charset="0"/>
                <a:cs typeface="Times New Roman" pitchFamily="18" charset="0"/>
              </a:rPr>
              <a:t>plasmique. La </a:t>
            </a:r>
            <a:r>
              <a:rPr lang="fr-FR" dirty="0">
                <a:latin typeface="Times New Roman" pitchFamily="18" charset="0"/>
                <a:cs typeface="Times New Roman" pitchFamily="18" charset="0"/>
              </a:rPr>
              <a:t>synthèse par polymérisation des MT </a:t>
            </a:r>
            <a:r>
              <a:rPr lang="fr-FR" dirty="0" smtClean="0">
                <a:latin typeface="Times New Roman" pitchFamily="18" charset="0"/>
                <a:cs typeface="Times New Roman" pitchFamily="18" charset="0"/>
              </a:rPr>
              <a:t>du fuseau mitotique nécessite la présence des </a:t>
            </a:r>
            <a:r>
              <a:rPr lang="fr-FR" dirty="0" err="1">
                <a:latin typeface="Times New Roman" pitchFamily="18" charset="0"/>
                <a:cs typeface="Times New Roman" pitchFamily="18" charset="0"/>
              </a:rPr>
              <a:t>hétérodimères</a:t>
            </a:r>
            <a:r>
              <a:rPr lang="fr-FR" dirty="0">
                <a:latin typeface="Times New Roman" pitchFamily="18" charset="0"/>
                <a:cs typeface="Times New Roman" pitchFamily="18" charset="0"/>
              </a:rPr>
              <a:t> de tubulines, </a:t>
            </a:r>
            <a:r>
              <a:rPr lang="fr-FR" dirty="0" smtClean="0">
                <a:latin typeface="Times New Roman" pitchFamily="18" charset="0"/>
                <a:cs typeface="Times New Roman" pitchFamily="18" charset="0"/>
              </a:rPr>
              <a:t>et se </a:t>
            </a:r>
            <a:r>
              <a:rPr lang="fr-FR" dirty="0">
                <a:latin typeface="Times New Roman" pitchFamily="18" charset="0"/>
                <a:cs typeface="Times New Roman" pitchFamily="18" charset="0"/>
              </a:rPr>
              <a:t>fait aux dépens de la dépolymérisation des MT </a:t>
            </a:r>
            <a:r>
              <a:rPr lang="fr-FR" dirty="0" err="1">
                <a:latin typeface="Times New Roman" pitchFamily="18" charset="0"/>
                <a:cs typeface="Times New Roman" pitchFamily="18" charset="0"/>
              </a:rPr>
              <a:t>astériens</a:t>
            </a:r>
            <a:r>
              <a:rPr lang="fr-FR" dirty="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marL="0" indent="0">
              <a:buNone/>
            </a:pPr>
            <a:endParaRPr lang="fr-FR"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34816" y="2576814"/>
            <a:ext cx="2865368" cy="257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64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47500" lnSpcReduction="20000"/>
          </a:bodyPr>
          <a:lstStyle/>
          <a:p>
            <a:pPr marL="0" indent="0">
              <a:buNone/>
            </a:pPr>
            <a:r>
              <a:rPr lang="fr-FR" sz="3800" dirty="0">
                <a:latin typeface="Times New Roman" pitchFamily="18" charset="0"/>
                <a:cs typeface="Times New Roman" pitchFamily="18" charset="0"/>
              </a:rPr>
              <a:t>Des complexes protéiques spécialisés : les </a:t>
            </a:r>
            <a:r>
              <a:rPr lang="fr-FR" sz="3800" b="1" dirty="0" err="1">
                <a:solidFill>
                  <a:srgbClr val="FF0000"/>
                </a:solidFill>
                <a:latin typeface="Times New Roman" pitchFamily="18" charset="0"/>
                <a:cs typeface="Times New Roman" pitchFamily="18" charset="0"/>
              </a:rPr>
              <a:t>kinétochores</a:t>
            </a:r>
            <a:r>
              <a:rPr lang="fr-FR" sz="3800" dirty="0">
                <a:latin typeface="Times New Roman" pitchFamily="18" charset="0"/>
                <a:cs typeface="Times New Roman" pitchFamily="18" charset="0"/>
              </a:rPr>
              <a:t>, se forment au niveau des </a:t>
            </a:r>
            <a:r>
              <a:rPr lang="fr-FR" sz="3800" dirty="0" smtClean="0">
                <a:latin typeface="Times New Roman" pitchFamily="18" charset="0"/>
                <a:cs typeface="Times New Roman" pitchFamily="18" charset="0"/>
              </a:rPr>
              <a:t>centromères et qui permettront la fixation des chromosomes aux microtubules du fuseau mitotique.</a:t>
            </a:r>
          </a:p>
          <a:p>
            <a:pPr marL="0" indent="0">
              <a:buNone/>
            </a:pPr>
            <a:r>
              <a:rPr lang="fr-FR" sz="4200" b="1" dirty="0" smtClean="0">
                <a:solidFill>
                  <a:srgbClr val="FF0000"/>
                </a:solidFill>
                <a:latin typeface="Times New Roman" pitchFamily="18" charset="0"/>
                <a:cs typeface="Times New Roman" pitchFamily="18" charset="0"/>
              </a:rPr>
              <a:t>2- La </a:t>
            </a:r>
            <a:r>
              <a:rPr lang="fr-FR" sz="4200" b="1" dirty="0" err="1" smtClean="0">
                <a:solidFill>
                  <a:srgbClr val="FF0000"/>
                </a:solidFill>
                <a:latin typeface="Times New Roman" pitchFamily="18" charset="0"/>
                <a:cs typeface="Times New Roman" pitchFamily="18" charset="0"/>
              </a:rPr>
              <a:t>prométaphase</a:t>
            </a:r>
            <a:r>
              <a:rPr lang="fr-FR" sz="4200" b="1" dirty="0" smtClean="0">
                <a:solidFill>
                  <a:srgbClr val="FF0000"/>
                </a:solidFill>
                <a:latin typeface="Times New Roman" pitchFamily="18" charset="0"/>
                <a:cs typeface="Times New Roman" pitchFamily="18" charset="0"/>
              </a:rPr>
              <a:t>: </a:t>
            </a:r>
            <a:r>
              <a:rPr lang="fr-FR" sz="3800" dirty="0" smtClean="0">
                <a:latin typeface="Times New Roman" pitchFamily="18" charset="0"/>
                <a:cs typeface="Times New Roman" pitchFamily="18" charset="0"/>
              </a:rPr>
              <a:t>Débute par la rupture complète de l’enveloppe nucléaire et la dispersion des vésicules. </a:t>
            </a:r>
            <a:r>
              <a:rPr lang="fr-FR" sz="3800" dirty="0">
                <a:latin typeface="Times New Roman" pitchFamily="18" charset="0"/>
                <a:cs typeface="Times New Roman" pitchFamily="18" charset="0"/>
              </a:rPr>
              <a:t>L</a:t>
            </a:r>
            <a:r>
              <a:rPr lang="fr-FR" sz="3800" dirty="0" smtClean="0">
                <a:latin typeface="Times New Roman" pitchFamily="18" charset="0"/>
                <a:cs typeface="Times New Roman" pitchFamily="18" charset="0"/>
              </a:rPr>
              <a:t>es microtubules du fuseau qui étaient à l’extérieur du noyau peuvent alors pénétrer dans la région nucléaire</a:t>
            </a:r>
            <a:r>
              <a:rPr lang="fr-FR" sz="3800" b="1" dirty="0" smtClean="0">
                <a:latin typeface="Times New Roman" pitchFamily="18" charset="0"/>
                <a:cs typeface="Times New Roman" pitchFamily="18" charset="0"/>
              </a:rPr>
              <a:t>. </a:t>
            </a:r>
          </a:p>
          <a:p>
            <a:pPr marL="0" indent="0">
              <a:buNone/>
            </a:pPr>
            <a:r>
              <a:rPr lang="fr-FR" sz="3800" b="1" dirty="0" smtClean="0">
                <a:latin typeface="Times New Roman" pitchFamily="18" charset="0"/>
                <a:cs typeface="Times New Roman" pitchFamily="18" charset="0"/>
              </a:rPr>
              <a:t>Les microtubules attachés aux chromosomes </a:t>
            </a:r>
            <a:r>
              <a:rPr lang="fr-FR" sz="3800" dirty="0" smtClean="0">
                <a:latin typeface="Times New Roman" pitchFamily="18" charset="0"/>
                <a:cs typeface="Times New Roman" pitchFamily="18" charset="0"/>
              </a:rPr>
              <a:t>sont alors appelés </a:t>
            </a:r>
            <a:r>
              <a:rPr lang="fr-FR" sz="3800" b="1" dirty="0" smtClean="0">
                <a:solidFill>
                  <a:srgbClr val="FF0000"/>
                </a:solidFill>
                <a:latin typeface="Times New Roman" pitchFamily="18" charset="0"/>
                <a:cs typeface="Times New Roman" pitchFamily="18" charset="0"/>
              </a:rPr>
              <a:t>microtubules </a:t>
            </a:r>
            <a:r>
              <a:rPr lang="fr-FR" sz="3800" b="1" dirty="0" err="1" smtClean="0">
                <a:solidFill>
                  <a:srgbClr val="FF0000"/>
                </a:solidFill>
                <a:latin typeface="Times New Roman" pitchFamily="18" charset="0"/>
                <a:cs typeface="Times New Roman" pitchFamily="18" charset="0"/>
              </a:rPr>
              <a:t>kinétochoriens</a:t>
            </a:r>
            <a:r>
              <a:rPr lang="fr-FR" sz="3800" b="1" dirty="0" smtClean="0">
                <a:solidFill>
                  <a:srgbClr val="FF0000"/>
                </a:solidFill>
                <a:latin typeface="Times New Roman" pitchFamily="18" charset="0"/>
                <a:cs typeface="Times New Roman" pitchFamily="18" charset="0"/>
              </a:rPr>
              <a:t>. </a:t>
            </a:r>
            <a:r>
              <a:rPr lang="fr-FR" sz="3800" dirty="0" smtClean="0">
                <a:latin typeface="Times New Roman" pitchFamily="18" charset="0"/>
                <a:cs typeface="Times New Roman" pitchFamily="18" charset="0"/>
              </a:rPr>
              <a:t>Les microtubules non accrochés  aux </a:t>
            </a:r>
            <a:r>
              <a:rPr lang="fr-FR" sz="3800" dirty="0" err="1" smtClean="0">
                <a:latin typeface="Times New Roman" pitchFamily="18" charset="0"/>
                <a:cs typeface="Times New Roman" pitchFamily="18" charset="0"/>
              </a:rPr>
              <a:t>kinétochores</a:t>
            </a:r>
            <a:r>
              <a:rPr lang="fr-FR" sz="3800" dirty="0" smtClean="0">
                <a:latin typeface="Times New Roman" pitchFamily="18" charset="0"/>
                <a:cs typeface="Times New Roman" pitchFamily="18" charset="0"/>
              </a:rPr>
              <a:t> sont appelés microtubules polaires. </a:t>
            </a:r>
            <a:endParaRPr lang="fr-FR" sz="3800" b="1" dirty="0" smtClean="0">
              <a:latin typeface="Times New Roman" pitchFamily="18" charset="0"/>
              <a:cs typeface="Times New Roman" pitchFamily="18" charset="0"/>
            </a:endParaRPr>
          </a:p>
          <a:p>
            <a:endParaRPr lang="fr-FR"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32040" y="1556793"/>
            <a:ext cx="346713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04557"/>
            <a:ext cx="457200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335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r>
              <a:rPr lang="fr-FR" dirty="0" smtClean="0">
                <a:latin typeface="Times New Roman" pitchFamily="18" charset="0"/>
                <a:cs typeface="Times New Roman" pitchFamily="18" charset="0"/>
              </a:rPr>
              <a:t>les microtubules  </a:t>
            </a:r>
            <a:r>
              <a:rPr lang="fr-FR" dirty="0" err="1" smtClean="0">
                <a:latin typeface="Times New Roman" pitchFamily="18" charset="0"/>
                <a:cs typeface="Times New Roman" pitchFamily="18" charset="0"/>
              </a:rPr>
              <a:t>kinétochoriens</a:t>
            </a:r>
            <a:r>
              <a:rPr lang="fr-FR" dirty="0" smtClean="0">
                <a:latin typeface="Times New Roman" pitchFamily="18" charset="0"/>
                <a:cs typeface="Times New Roman" pitchFamily="18" charset="0"/>
              </a:rPr>
              <a:t> exercent des tensions, les chromosomes ont alors des mouvements agités.</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a:bodyPr>
          <a:lstStyle/>
          <a:p>
            <a:pPr marL="0" indent="0">
              <a:buNone/>
            </a:pPr>
            <a:r>
              <a:rPr lang="fr-FR" b="1" dirty="0">
                <a:solidFill>
                  <a:srgbClr val="FF0000"/>
                </a:solidFill>
                <a:latin typeface="Times New Roman" pitchFamily="18" charset="0"/>
                <a:cs typeface="Times New Roman" pitchFamily="18" charset="0"/>
              </a:rPr>
              <a:t>3</a:t>
            </a:r>
            <a:r>
              <a:rPr lang="fr-FR" b="1" dirty="0" smtClean="0">
                <a:solidFill>
                  <a:srgbClr val="FF0000"/>
                </a:solidFill>
                <a:latin typeface="Times New Roman" pitchFamily="18" charset="0"/>
                <a:cs typeface="Times New Roman" pitchFamily="18" charset="0"/>
              </a:rPr>
              <a:t>-La métaphase</a:t>
            </a:r>
          </a:p>
          <a:p>
            <a:pPr marL="0" indent="0">
              <a:buNone/>
            </a:pPr>
            <a:r>
              <a:rPr lang="fr-FR" dirty="0" smtClean="0">
                <a:latin typeface="Times New Roman" pitchFamily="18" charset="0"/>
                <a:cs typeface="Times New Roman" pitchFamily="18" charset="0"/>
              </a:rPr>
              <a:t>Les mouvements des chromosomes observés en </a:t>
            </a:r>
            <a:r>
              <a:rPr lang="fr-FR" dirty="0" err="1" smtClean="0">
                <a:latin typeface="Times New Roman" pitchFamily="18" charset="0"/>
                <a:cs typeface="Times New Roman" pitchFamily="18" charset="0"/>
              </a:rPr>
              <a:t>prométaphase</a:t>
            </a:r>
            <a:r>
              <a:rPr lang="fr-FR" dirty="0" smtClean="0">
                <a:latin typeface="Times New Roman" pitchFamily="18" charset="0"/>
                <a:cs typeface="Times New Roman" pitchFamily="18" charset="0"/>
              </a:rPr>
              <a:t> aboutissent à les disposer sur un même plan pour former </a:t>
            </a:r>
            <a:r>
              <a:rPr lang="fr-FR" b="1" dirty="0" smtClean="0">
                <a:solidFill>
                  <a:srgbClr val="FF0000"/>
                </a:solidFill>
                <a:latin typeface="Times New Roman" pitchFamily="18" charset="0"/>
                <a:cs typeface="Times New Roman" pitchFamily="18" charset="0"/>
              </a:rPr>
              <a:t>la plaque équatoriale</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20072" y="1196752"/>
            <a:ext cx="3657600" cy="16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212976"/>
            <a:ext cx="361682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181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lnSpcReduction="10000"/>
          </a:bodyPr>
          <a:lstStyle/>
          <a:p>
            <a:pPr marL="0" indent="0">
              <a:buNone/>
            </a:pPr>
            <a:r>
              <a:rPr lang="fr-FR" b="1" dirty="0" smtClean="0">
                <a:solidFill>
                  <a:srgbClr val="FF0000"/>
                </a:solidFill>
                <a:latin typeface="Times New Roman" pitchFamily="18" charset="0"/>
                <a:cs typeface="Times New Roman" pitchFamily="18" charset="0"/>
              </a:rPr>
              <a:t>3-L'anaphase:</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est une phase très rapide </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où les chromatides se séparent et migrent vers les pôles opposés de la </a:t>
            </a:r>
            <a:r>
              <a:rPr lang="fr-FR" dirty="0" smtClean="0">
                <a:latin typeface="Times New Roman" pitchFamily="18" charset="0"/>
                <a:cs typeface="Times New Roman" pitchFamily="18" charset="0"/>
              </a:rPr>
              <a:t>cellule.</a:t>
            </a:r>
            <a:endParaRPr lang="fr-FR" dirty="0">
              <a:latin typeface="Times New Roman" pitchFamily="18" charset="0"/>
              <a:cs typeface="Times New Roman" pitchFamily="18" charset="0"/>
            </a:endParaRPr>
          </a:p>
          <a:p>
            <a:pPr marL="0" indent="0">
              <a:buNone/>
            </a:pPr>
            <a:r>
              <a:rPr lang="fr-FR" dirty="0">
                <a:latin typeface="Times New Roman" pitchFamily="18" charset="0"/>
                <a:cs typeface="Times New Roman" pitchFamily="18" charset="0"/>
              </a:rPr>
              <a:t>Durant cette phase, </a:t>
            </a: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chromatides sœurs se séparent brutalement. Elles sont alors « tirées » par les microtubules en direction du pôle auquel elles sont rattachées. </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823676"/>
            <a:ext cx="4038600" cy="207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144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39552" y="548680"/>
            <a:ext cx="4038600" cy="4525963"/>
          </a:xfrm>
        </p:spPr>
        <p:txBody>
          <a:bodyPr>
            <a:normAutofit fontScale="25000" lnSpcReduction="20000"/>
          </a:bodyPr>
          <a:lstStyle/>
          <a:p>
            <a:pPr marL="0" indent="0">
              <a:buNone/>
            </a:pPr>
            <a:r>
              <a:rPr lang="fr-FR" sz="8600" b="1" dirty="0" smtClean="0">
                <a:solidFill>
                  <a:srgbClr val="FF0000"/>
                </a:solidFill>
                <a:latin typeface="Times New Roman" pitchFamily="18" charset="0"/>
                <a:cs typeface="Times New Roman" pitchFamily="18" charset="0"/>
              </a:rPr>
              <a:t>4-Télophase (et cytodiérèse)</a:t>
            </a:r>
          </a:p>
          <a:p>
            <a:pPr marL="0" indent="0">
              <a:buNone/>
            </a:pPr>
            <a:r>
              <a:rPr lang="fr-FR" sz="8600" dirty="0" smtClean="0">
                <a:latin typeface="Times New Roman" pitchFamily="18" charset="0"/>
                <a:cs typeface="Times New Roman" pitchFamily="18" charset="0"/>
              </a:rPr>
              <a:t>Les </a:t>
            </a:r>
            <a:r>
              <a:rPr lang="fr-FR" sz="8600" dirty="0">
                <a:latin typeface="Times New Roman" pitchFamily="18" charset="0"/>
                <a:cs typeface="Times New Roman" pitchFamily="18" charset="0"/>
              </a:rPr>
              <a:t>chromosomes commencent à reprendre leur forme de fibre de chromatine, alors que l’enveloppe nucléaire se reforme autour d’eux. Cette nouvelle membrane nucléaire se reconstruit à partir des fragments provenant de la cellule mère et de nouveaux morceaux de membrane. </a:t>
            </a:r>
          </a:p>
          <a:p>
            <a:pPr marL="0" indent="0">
              <a:buNone/>
            </a:pPr>
            <a:r>
              <a:rPr lang="fr-FR" sz="8600" dirty="0">
                <a:latin typeface="Times New Roman" pitchFamily="18" charset="0"/>
                <a:cs typeface="Times New Roman" pitchFamily="18" charset="0"/>
              </a:rPr>
              <a:t> </a:t>
            </a:r>
            <a:r>
              <a:rPr lang="fr-FR" sz="8600" dirty="0" smtClean="0">
                <a:latin typeface="Times New Roman" pitchFamily="18" charset="0"/>
                <a:cs typeface="Times New Roman" pitchFamily="18" charset="0"/>
              </a:rPr>
              <a:t>Alors </a:t>
            </a:r>
            <a:r>
              <a:rPr lang="fr-FR" sz="8600" dirty="0">
                <a:latin typeface="Times New Roman" pitchFamily="18" charset="0"/>
                <a:cs typeface="Times New Roman" pitchFamily="18" charset="0"/>
              </a:rPr>
              <a:t>que les nucléoles réapparaissent, la mitose proprement dite est terminée puisqu’il y a eu formation de deux noyaux identiques à partir du noyau de la cellule mère</a:t>
            </a:r>
            <a:r>
              <a:rPr lang="fr-FR" sz="8600" dirty="0" smtClean="0">
                <a:latin typeface="Times New Roman" pitchFamily="18" charset="0"/>
                <a:cs typeface="Times New Roman" pitchFamily="18" charset="0"/>
              </a:rPr>
              <a:t>.</a:t>
            </a:r>
          </a:p>
          <a:p>
            <a:pPr marL="0" indent="0">
              <a:buNone/>
            </a:pPr>
            <a:r>
              <a:rPr lang="fr-FR" dirty="0" smtClean="0"/>
              <a:t> </a:t>
            </a:r>
            <a:endParaRPr lang="fr-FR"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96136" y="2204864"/>
            <a:ext cx="2428258" cy="255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163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85000" lnSpcReduction="20000"/>
          </a:bodyPr>
          <a:lstStyle/>
          <a:p>
            <a:pPr marL="0" lvl="0" indent="0">
              <a:buNone/>
            </a:pPr>
            <a:r>
              <a:rPr lang="fr-FR" sz="1800" dirty="0">
                <a:solidFill>
                  <a:prstClr val="black"/>
                </a:solidFill>
              </a:rPr>
              <a:t> </a:t>
            </a:r>
            <a:endParaRPr lang="fr-FR" sz="2100" b="1" dirty="0">
              <a:solidFill>
                <a:srgbClr val="FF0000"/>
              </a:solidFill>
            </a:endParaRPr>
          </a:p>
          <a:p>
            <a:pPr marL="0" lvl="0" indent="0">
              <a:buNone/>
            </a:pPr>
            <a:r>
              <a:rPr lang="fr-FR" sz="2800" b="1" dirty="0" smtClean="0">
                <a:solidFill>
                  <a:srgbClr val="FF0000"/>
                </a:solidFill>
              </a:rPr>
              <a:t>-La cytodiérèse</a:t>
            </a:r>
            <a:r>
              <a:rPr lang="fr-FR" sz="2800" dirty="0" smtClean="0">
                <a:solidFill>
                  <a:prstClr val="black"/>
                </a:solidFill>
              </a:rPr>
              <a:t> : c’est la division du cytoplasme, l’étape terminale de la division cellulaire. Alors </a:t>
            </a:r>
            <a:r>
              <a:rPr lang="fr-FR" sz="2800" dirty="0">
                <a:solidFill>
                  <a:prstClr val="black"/>
                </a:solidFill>
              </a:rPr>
              <a:t>qu’à la fin de la télophase la </a:t>
            </a:r>
            <a:r>
              <a:rPr lang="fr-FR" sz="2800" dirty="0" err="1" smtClean="0">
                <a:solidFill>
                  <a:prstClr val="black"/>
                </a:solidFill>
              </a:rPr>
              <a:t>cytodiérése</a:t>
            </a:r>
            <a:r>
              <a:rPr lang="fr-FR" sz="2800" dirty="0" smtClean="0">
                <a:solidFill>
                  <a:prstClr val="black"/>
                </a:solidFill>
              </a:rPr>
              <a:t>  </a:t>
            </a:r>
            <a:r>
              <a:rPr lang="fr-FR" sz="2800" dirty="0">
                <a:solidFill>
                  <a:prstClr val="black"/>
                </a:solidFill>
              </a:rPr>
              <a:t>était déjà bien amorcée, le sillon d’étranglement qui sépare le cytoplasme termine son œuvre. Le tout se termine avec deux cellules filles diploïdes avec le même bagage génétique, le même que celui de la cellule </a:t>
            </a:r>
            <a:r>
              <a:rPr lang="fr-FR" sz="2800" dirty="0" smtClean="0">
                <a:solidFill>
                  <a:prstClr val="black"/>
                </a:solidFill>
              </a:rPr>
              <a:t>mère.</a:t>
            </a:r>
            <a:endParaRPr lang="fr-FR" sz="2800" dirty="0">
              <a:solidFill>
                <a:prstClr val="black"/>
              </a:solidFill>
            </a:endParaRPr>
          </a:p>
          <a:p>
            <a:endParaRPr lang="fr-FR" dirty="0"/>
          </a:p>
        </p:txBody>
      </p:sp>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49330" y="1628800"/>
            <a:ext cx="178214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44" t="33381" r="2744" b="29428"/>
          <a:stretch/>
        </p:blipFill>
        <p:spPr bwMode="auto">
          <a:xfrm>
            <a:off x="5362273" y="3789040"/>
            <a:ext cx="3602037" cy="237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378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DEFINITION</a:t>
            </a:r>
            <a:endParaRPr lang="fr-FR" b="1" dirty="0">
              <a:solidFill>
                <a:srgbClr val="FF0000"/>
              </a:solidFill>
            </a:endParaRPr>
          </a:p>
        </p:txBody>
      </p:sp>
      <p:sp>
        <p:nvSpPr>
          <p:cNvPr id="3" name="Espace réservé du contenu 2"/>
          <p:cNvSpPr>
            <a:spLocks noGrp="1"/>
          </p:cNvSpPr>
          <p:nvPr>
            <p:ph idx="1"/>
          </p:nvPr>
        </p:nvSpPr>
        <p:spPr/>
        <p:txBody>
          <a:bodyPr>
            <a:normAutofit fontScale="32500" lnSpcReduction="20000"/>
          </a:bodyPr>
          <a:lstStyle/>
          <a:p>
            <a:r>
              <a:rPr lang="fr-FR" sz="8600" dirty="0"/>
              <a:t>Du grec </a:t>
            </a:r>
            <a:r>
              <a:rPr lang="fr-FR" sz="8600" i="1" dirty="0" err="1"/>
              <a:t>mitos</a:t>
            </a:r>
            <a:r>
              <a:rPr lang="fr-FR" sz="8600" dirty="0"/>
              <a:t> qui signifie « le filament » (référence à l'aspect des chromosomes en </a:t>
            </a:r>
            <a:r>
              <a:rPr lang="fr-FR" sz="8600" dirty="0" smtClean="0"/>
              <a:t>microscopie).La </a:t>
            </a:r>
            <a:r>
              <a:rPr lang="fr-FR" sz="8600" b="1" dirty="0"/>
              <a:t>mitose</a:t>
            </a:r>
            <a:r>
              <a:rPr lang="fr-FR" sz="8600" dirty="0"/>
              <a:t> désigne les évènements chromosomiques de la </a:t>
            </a:r>
            <a:r>
              <a:rPr lang="fr-FR" sz="8600" b="1" dirty="0"/>
              <a:t>division cellulaire</a:t>
            </a:r>
            <a:r>
              <a:rPr lang="fr-FR" sz="8600" dirty="0"/>
              <a:t>. Elle désigne aussi une étape bien particulière du cycle de vie des cellules eucaryotes, dit « cycle cellulaire», elle permet à une cellule mère de se scinder en deux pour donner deux cellules filles génétiquement identiques à la cellule mère. Ainsi, chaque « noyau fils » reçoit une copie complète du génome de l'organisme « mère </a:t>
            </a:r>
            <a:r>
              <a:rPr lang="fr-FR" sz="8600" dirty="0" smtClean="0"/>
              <a:t>».</a:t>
            </a:r>
          </a:p>
          <a:p>
            <a:pPr>
              <a:buNone/>
            </a:pPr>
            <a:r>
              <a:rPr lang="fr-FR" sz="8600" dirty="0" smtClean="0"/>
              <a:t> </a:t>
            </a:r>
            <a:endParaRPr lang="fr-FR" sz="8600" dirty="0"/>
          </a:p>
          <a:p>
            <a:endParaRPr lang="fr-FR" dirty="0"/>
          </a:p>
        </p:txBody>
      </p:sp>
    </p:spTree>
    <p:extLst>
      <p:ext uri="{BB962C8B-B14F-4D97-AF65-F5344CB8AC3E}">
        <p14:creationId xmlns:p14="http://schemas.microsoft.com/office/powerpoint/2010/main" val="4192932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latin typeface="Times New Roman" pitchFamily="18" charset="0"/>
              <a:cs typeface="Times New Roman" pitchFamily="18" charset="0"/>
            </a:endParaRPr>
          </a:p>
          <a:p>
            <a:pPr marL="0" indent="0">
              <a:buNone/>
            </a:pPr>
            <a:r>
              <a:rPr lang="fr-FR" dirty="0" smtClean="0">
                <a:latin typeface="Times New Roman" pitchFamily="18" charset="0"/>
                <a:cs typeface="Times New Roman" pitchFamily="18" charset="0"/>
              </a:rPr>
              <a:t>Pendant la phase M la réplication de l’ADN, la transcription sont rendus impossibles  en raison de la condensation extrême de l’ADN.</a:t>
            </a:r>
          </a:p>
          <a:p>
            <a:pPr marL="0" indent="0">
              <a:buNone/>
            </a:pPr>
            <a:r>
              <a:rPr lang="fr-FR" dirty="0" smtClean="0">
                <a:latin typeface="Times New Roman" pitchFamily="18" charset="0"/>
                <a:cs typeface="Times New Roman" pitchFamily="18" charset="0"/>
              </a:rPr>
              <a:t>L’ensemble des activités cellulaires étant tournés vers les mécanismes nécessaires à la division.</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971600" y="1700808"/>
            <a:ext cx="7858148" cy="4800600"/>
          </a:xfrm>
        </p:spPr>
        <p:txBody>
          <a:bodyPr>
            <a:normAutofit fontScale="25000" lnSpcReduction="20000"/>
          </a:bodyPr>
          <a:lstStyle/>
          <a:p>
            <a:pPr>
              <a:buNone/>
            </a:pPr>
            <a:r>
              <a:rPr lang="fr-FR" sz="11200" b="1" dirty="0" smtClean="0">
                <a:solidFill>
                  <a:srgbClr val="FF0000"/>
                </a:solidFill>
                <a:latin typeface="Times New Roman" pitchFamily="18" charset="0"/>
                <a:cs typeface="Times New Roman" pitchFamily="18" charset="0"/>
              </a:rPr>
              <a:t>Rôle de la mitose:</a:t>
            </a:r>
          </a:p>
          <a:p>
            <a:pPr>
              <a:lnSpc>
                <a:spcPct val="120000"/>
              </a:lnSpc>
              <a:buNone/>
            </a:pPr>
            <a:r>
              <a:rPr lang="fr-FR" sz="11200" dirty="0" smtClean="0">
                <a:latin typeface="Times New Roman" pitchFamily="18" charset="0"/>
                <a:cs typeface="Times New Roman" pitchFamily="18" charset="0"/>
              </a:rPr>
              <a:t>- Pendant le développement embryonnaire ,elle permet la croissance de l’organisme depuis la cellule œuf à l’adulte.</a:t>
            </a:r>
          </a:p>
          <a:p>
            <a:pPr>
              <a:lnSpc>
                <a:spcPct val="120000"/>
              </a:lnSpc>
              <a:buNone/>
            </a:pPr>
            <a:r>
              <a:rPr lang="fr-FR" sz="11200" dirty="0" smtClean="0">
                <a:latin typeface="Times New Roman" pitchFamily="18" charset="0"/>
                <a:cs typeface="Times New Roman" pitchFamily="18" charset="0"/>
              </a:rPr>
              <a:t>- Croissance générale des organismes depuis la naissance jusqu'à la taille adulte. </a:t>
            </a:r>
          </a:p>
          <a:p>
            <a:pPr>
              <a:lnSpc>
                <a:spcPct val="120000"/>
              </a:lnSpc>
              <a:buNone/>
            </a:pPr>
            <a:r>
              <a:rPr lang="fr-FR" sz="11200" dirty="0" smtClean="0">
                <a:latin typeface="Times New Roman" pitchFamily="18" charset="0"/>
                <a:cs typeface="Times New Roman" pitchFamily="18" charset="0"/>
              </a:rPr>
              <a:t>- Croissance continue de certains organes (les cheveux, les dents chez les ruminants, les ongles, etc.)</a:t>
            </a:r>
          </a:p>
          <a:p>
            <a:pPr>
              <a:lnSpc>
                <a:spcPct val="120000"/>
              </a:lnSpc>
              <a:buNone/>
            </a:pPr>
            <a:endParaRPr lang="fr-FR" sz="11200" dirty="0" smtClean="0"/>
          </a:p>
          <a:p>
            <a:pPr>
              <a:buFontTx/>
              <a:buChar char="-"/>
            </a:pPr>
            <a:endParaRPr lang="fr-FR" dirty="0" smtClean="0"/>
          </a:p>
          <a:p>
            <a:pPr>
              <a:buNone/>
            </a:pPr>
            <a:endParaRPr lang="fr-FR"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nSpc>
                <a:spcPct val="120000"/>
              </a:lnSpc>
              <a:buNone/>
            </a:pPr>
            <a:r>
              <a:rPr lang="fr-FR" sz="3600" dirty="0" smtClean="0">
                <a:latin typeface="Times New Roman" pitchFamily="18" charset="0"/>
                <a:cs typeface="Times New Roman" pitchFamily="18" charset="0"/>
              </a:rPr>
              <a:t>- Renouvellement des cellules mortes : les cellules cutanées, les globules rouges, etc.</a:t>
            </a:r>
          </a:p>
          <a:p>
            <a:pPr>
              <a:lnSpc>
                <a:spcPct val="120000"/>
              </a:lnSpc>
              <a:buNone/>
            </a:pPr>
            <a:endParaRPr lang="fr-FR" sz="3600" dirty="0" smtClean="0">
              <a:latin typeface="Times New Roman" pitchFamily="18" charset="0"/>
              <a:cs typeface="Times New Roman" pitchFamily="18" charset="0"/>
            </a:endParaRPr>
          </a:p>
          <a:p>
            <a:pPr>
              <a:lnSpc>
                <a:spcPct val="120000"/>
              </a:lnSpc>
              <a:buNone/>
            </a:pPr>
            <a:r>
              <a:rPr lang="fr-FR" sz="3600" dirty="0" smtClean="0">
                <a:latin typeface="Times New Roman" pitchFamily="18" charset="0"/>
                <a:cs typeface="Times New Roman" pitchFamily="18" charset="0"/>
              </a:rPr>
              <a:t>- Cicatrisation</a:t>
            </a:r>
            <a:r>
              <a:rPr lang="fr-FR" sz="4300" dirty="0" smtClean="0">
                <a:latin typeface="Times New Roman" pitchFamily="18" charset="0"/>
                <a:cs typeface="Times New Roman" pitchFamily="18" charset="0"/>
              </a:rPr>
              <a:t>. </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buNone/>
            </a:pP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La division cellulaire est un phénomène contrôlé, un défaut de ce contrôle peut aboutir à la prolifération anarchique des cellules et à la formation des tumeurs.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70000" lnSpcReduction="20000"/>
          </a:bodyPr>
          <a:lstStyle/>
          <a:p>
            <a:pPr>
              <a:buNone/>
            </a:pPr>
            <a:r>
              <a:rPr lang="fr-FR" b="1" dirty="0" smtClean="0">
                <a:latin typeface="Times New Roman" pitchFamily="18" charset="0"/>
                <a:cs typeface="Times New Roman" pitchFamily="18" charset="0"/>
              </a:rPr>
              <a:t>Rappel: </a:t>
            </a:r>
            <a:r>
              <a:rPr lang="fr-FR" dirty="0" smtClean="0">
                <a:latin typeface="Times New Roman" pitchFamily="18" charset="0"/>
                <a:cs typeface="Times New Roman" pitchFamily="18" charset="0"/>
              </a:rPr>
              <a:t>Le </a:t>
            </a:r>
            <a:r>
              <a:rPr lang="fr-FR" b="1" dirty="0" smtClean="0">
                <a:latin typeface="Times New Roman" pitchFamily="18" charset="0"/>
                <a:cs typeface="Times New Roman" pitchFamily="18" charset="0"/>
              </a:rPr>
              <a:t>centriole</a:t>
            </a:r>
            <a:r>
              <a:rPr lang="fr-FR" dirty="0" smtClean="0">
                <a:latin typeface="Times New Roman" pitchFamily="18" charset="0"/>
                <a:cs typeface="Times New Roman" pitchFamily="18" charset="0"/>
              </a:rPr>
              <a:t> est une structure cellulaire constituée de microtubules entourés par un certain nombre de protéines formant la matrice ou matériel </a:t>
            </a:r>
            <a:r>
              <a:rPr lang="fr-FR" dirty="0" err="1" smtClean="0">
                <a:latin typeface="Times New Roman" pitchFamily="18" charset="0"/>
                <a:cs typeface="Times New Roman" pitchFamily="18" charset="0"/>
              </a:rPr>
              <a:t>péricentriolaire</a:t>
            </a:r>
            <a:r>
              <a:rPr lang="fr-FR" dirty="0" smtClean="0">
                <a:latin typeface="Times New Roman" pitchFamily="18" charset="0"/>
                <a:cs typeface="Times New Roman" pitchFamily="18" charset="0"/>
              </a:rPr>
              <a:t>, il s’agit de protéines associées aux microtubules ou MAP. Dans la cellule animale, deux centrioles sont disposés perpendiculairement, l’ensemble, avec le matériel </a:t>
            </a:r>
            <a:r>
              <a:rPr lang="fr-FR" dirty="0" err="1" smtClean="0">
                <a:latin typeface="Times New Roman" pitchFamily="18" charset="0"/>
                <a:cs typeface="Times New Roman" pitchFamily="18" charset="0"/>
              </a:rPr>
              <a:t>péricentriolaire</a:t>
            </a:r>
            <a:r>
              <a:rPr lang="fr-FR" dirty="0" smtClean="0">
                <a:latin typeface="Times New Roman" pitchFamily="18" charset="0"/>
                <a:cs typeface="Times New Roman" pitchFamily="18" charset="0"/>
              </a:rPr>
              <a:t>, forme le centrosome qui est toujours situé à proximité du noyau et intervient dans la division cellulaire.</a:t>
            </a:r>
            <a:endParaRPr lang="fr-FR" dirty="0">
              <a:latin typeface="Times New Roman" pitchFamily="18" charset="0"/>
              <a:cs typeface="Times New Roman" pitchFamily="18" charset="0"/>
            </a:endParaRP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838612" y="2657778"/>
            <a:ext cx="3657776" cy="241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186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r>
            <a:br>
              <a:rPr lang="fr-FR" dirty="0"/>
            </a:br>
            <a:r>
              <a:rPr lang="fr-FR" b="1" dirty="0">
                <a:solidFill>
                  <a:srgbClr val="FF0000"/>
                </a:solidFill>
              </a:rPr>
              <a:t>Les phases de la mitose</a:t>
            </a:r>
            <a:endParaRPr lang="fr-FR" dirty="0">
              <a:solidFill>
                <a:srgbClr val="FF0000"/>
              </a:solidFill>
            </a:endParaRPr>
          </a:p>
        </p:txBody>
      </p:sp>
      <p:sp>
        <p:nvSpPr>
          <p:cNvPr id="3" name="Espace réservé du contenu 2"/>
          <p:cNvSpPr>
            <a:spLocks noGrp="1"/>
          </p:cNvSpPr>
          <p:nvPr>
            <p:ph idx="1"/>
          </p:nvPr>
        </p:nvSpPr>
        <p:spPr/>
        <p:txBody>
          <a:bodyPr>
            <a:normAutofit lnSpcReduction="10000"/>
          </a:bodyPr>
          <a:lstStyle/>
          <a:p>
            <a:pPr marL="0" indent="0" algn="ctr">
              <a:buNone/>
            </a:pPr>
            <a:r>
              <a:rPr lang="fr-FR" sz="2800" b="1" dirty="0" smtClean="0">
                <a:latin typeface="Times New Roman" pitchFamily="18" charset="0"/>
                <a:cs typeface="Times New Roman" pitchFamily="18" charset="0"/>
              </a:rPr>
              <a:t>Prophase</a:t>
            </a:r>
          </a:p>
          <a:p>
            <a:pPr marL="0" indent="0" algn="ctr">
              <a:buNone/>
            </a:pPr>
            <a:endParaRPr lang="fr-FR" sz="2800" b="1" dirty="0" smtClean="0">
              <a:latin typeface="Times New Roman" pitchFamily="18" charset="0"/>
              <a:cs typeface="Times New Roman" pitchFamily="18" charset="0"/>
            </a:endParaRPr>
          </a:p>
          <a:p>
            <a:pPr marL="0" indent="0" algn="ctr">
              <a:buNone/>
            </a:pPr>
            <a:r>
              <a:rPr lang="fr-FR" sz="2800" b="1" dirty="0" err="1" smtClean="0">
                <a:latin typeface="Times New Roman" pitchFamily="18" charset="0"/>
                <a:cs typeface="Times New Roman" pitchFamily="18" charset="0"/>
              </a:rPr>
              <a:t>Prométaphase</a:t>
            </a:r>
            <a:endParaRPr lang="fr-FR" sz="2800" b="1" dirty="0" smtClean="0">
              <a:latin typeface="Times New Roman" pitchFamily="18" charset="0"/>
              <a:cs typeface="Times New Roman" pitchFamily="18" charset="0"/>
            </a:endParaRPr>
          </a:p>
          <a:p>
            <a:pPr marL="0" indent="0" algn="ctr">
              <a:buNone/>
            </a:pPr>
            <a:endParaRPr lang="fr-FR" sz="2800" b="1" dirty="0" smtClean="0">
              <a:latin typeface="Times New Roman" pitchFamily="18" charset="0"/>
              <a:cs typeface="Times New Roman" pitchFamily="18" charset="0"/>
            </a:endParaRPr>
          </a:p>
          <a:p>
            <a:pPr marL="0" indent="0" algn="ctr">
              <a:buNone/>
            </a:pPr>
            <a:r>
              <a:rPr lang="fr-FR" sz="2800" b="1" dirty="0" smtClean="0">
                <a:latin typeface="Times New Roman" pitchFamily="18" charset="0"/>
                <a:cs typeface="Times New Roman" pitchFamily="18" charset="0"/>
              </a:rPr>
              <a:t>Métaphase</a:t>
            </a:r>
          </a:p>
          <a:p>
            <a:pPr marL="0" indent="0" algn="ctr">
              <a:buNone/>
            </a:pPr>
            <a:endParaRPr lang="fr-FR" sz="2800" b="1" dirty="0" smtClean="0">
              <a:latin typeface="Times New Roman" pitchFamily="18" charset="0"/>
              <a:cs typeface="Times New Roman" pitchFamily="18" charset="0"/>
            </a:endParaRPr>
          </a:p>
          <a:p>
            <a:pPr marL="0" indent="0" algn="ctr">
              <a:buNone/>
            </a:pPr>
            <a:r>
              <a:rPr lang="fr-FR" sz="2800" b="1" dirty="0" smtClean="0">
                <a:latin typeface="Times New Roman" pitchFamily="18" charset="0"/>
                <a:cs typeface="Times New Roman" pitchFamily="18" charset="0"/>
              </a:rPr>
              <a:t>anaphase </a:t>
            </a:r>
          </a:p>
          <a:p>
            <a:pPr marL="0" indent="0" algn="ctr">
              <a:buNone/>
            </a:pPr>
            <a:endParaRPr lang="fr-FR" sz="2800" b="1" dirty="0">
              <a:latin typeface="Times New Roman" pitchFamily="18" charset="0"/>
              <a:cs typeface="Times New Roman" pitchFamily="18" charset="0"/>
            </a:endParaRPr>
          </a:p>
          <a:p>
            <a:pPr marL="0" indent="0" algn="ctr">
              <a:buNone/>
            </a:pPr>
            <a:r>
              <a:rPr lang="fr-FR" sz="2800" b="1" dirty="0" smtClean="0">
                <a:latin typeface="Times New Roman" pitchFamily="18" charset="0"/>
                <a:cs typeface="Times New Roman" pitchFamily="18" charset="0"/>
              </a:rPr>
              <a:t>Télophase</a:t>
            </a:r>
            <a:endParaRPr lang="fr-FR" sz="2800" b="1" dirty="0">
              <a:latin typeface="Times New Roman" pitchFamily="18" charset="0"/>
              <a:cs typeface="Times New Roman" pitchFamily="18" charset="0"/>
            </a:endParaRPr>
          </a:p>
          <a:p>
            <a:pPr marL="0" indent="0">
              <a:buNone/>
            </a:pPr>
            <a:endParaRPr lang="fr-FR" dirty="0"/>
          </a:p>
          <a:p>
            <a:endParaRPr lang="fr-FR" dirty="0"/>
          </a:p>
        </p:txBody>
      </p:sp>
    </p:spTree>
    <p:extLst>
      <p:ext uri="{BB962C8B-B14F-4D97-AF65-F5344CB8AC3E}">
        <p14:creationId xmlns:p14="http://schemas.microsoft.com/office/powerpoint/2010/main" val="205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85000" lnSpcReduction="20000"/>
          </a:bodyPr>
          <a:lstStyle/>
          <a:p>
            <a:pPr marL="0" indent="0">
              <a:buNone/>
            </a:pPr>
            <a:r>
              <a:rPr lang="fr-FR" sz="3400" b="1" dirty="0" smtClean="0">
                <a:solidFill>
                  <a:srgbClr val="FF0000"/>
                </a:solidFill>
                <a:latin typeface="Times New Roman" pitchFamily="18" charset="0"/>
                <a:cs typeface="Times New Roman" pitchFamily="18" charset="0"/>
              </a:rPr>
              <a:t>1-La prophase</a:t>
            </a:r>
          </a:p>
          <a:p>
            <a:pPr marL="0" indent="0">
              <a:buNone/>
            </a:pPr>
            <a:endParaRPr lang="fr-FR" dirty="0" smtClean="0">
              <a:latin typeface="Times New Roman" pitchFamily="18" charset="0"/>
              <a:cs typeface="Times New Roman" pitchFamily="18" charset="0"/>
            </a:endParaRPr>
          </a:p>
          <a:p>
            <a:pPr marL="0" indent="0">
              <a:buNone/>
            </a:pPr>
            <a:r>
              <a:rPr lang="fr-FR" sz="2800" dirty="0">
                <a:latin typeface="Times New Roman" pitchFamily="18" charset="0"/>
                <a:cs typeface="Times New Roman" pitchFamily="18" charset="0"/>
              </a:rPr>
              <a:t>-</a:t>
            </a:r>
            <a:r>
              <a:rPr lang="fr-FR" sz="2800" dirty="0" smtClean="0">
                <a:latin typeface="Times New Roman" pitchFamily="18" charset="0"/>
                <a:cs typeface="Times New Roman" pitchFamily="18" charset="0"/>
              </a:rPr>
              <a:t>Lors </a:t>
            </a:r>
            <a:r>
              <a:rPr lang="fr-FR" sz="2800" dirty="0">
                <a:latin typeface="Times New Roman" pitchFamily="18" charset="0"/>
                <a:cs typeface="Times New Roman" pitchFamily="18" charset="0"/>
              </a:rPr>
              <a:t>de cette phase, le matériel génétique (ADN), qui </a:t>
            </a:r>
            <a:r>
              <a:rPr lang="fr-FR" sz="2800" dirty="0" smtClean="0">
                <a:latin typeface="Times New Roman" pitchFamily="18" charset="0"/>
                <a:cs typeface="Times New Roman" pitchFamily="18" charset="0"/>
              </a:rPr>
              <a:t>était  sous </a:t>
            </a:r>
            <a:r>
              <a:rPr lang="fr-FR" sz="2800" dirty="0">
                <a:latin typeface="Times New Roman" pitchFamily="18" charset="0"/>
                <a:cs typeface="Times New Roman" pitchFamily="18" charset="0"/>
              </a:rPr>
              <a:t>la forme de chromatine se </a:t>
            </a:r>
            <a:r>
              <a:rPr lang="fr-FR" sz="2800" b="1" dirty="0">
                <a:solidFill>
                  <a:srgbClr val="FF0000"/>
                </a:solidFill>
                <a:latin typeface="Times New Roman" pitchFamily="18" charset="0"/>
                <a:cs typeface="Times New Roman" pitchFamily="18" charset="0"/>
              </a:rPr>
              <a:t>condense</a:t>
            </a:r>
            <a:r>
              <a:rPr lang="fr-FR" sz="2800" dirty="0">
                <a:solidFill>
                  <a:srgbClr val="FF0000"/>
                </a:solidFill>
                <a:latin typeface="Times New Roman" pitchFamily="18" charset="0"/>
                <a:cs typeface="Times New Roman" pitchFamily="18" charset="0"/>
              </a:rPr>
              <a:t> </a:t>
            </a:r>
            <a:r>
              <a:rPr lang="fr-FR" sz="2800" dirty="0">
                <a:latin typeface="Times New Roman" pitchFamily="18" charset="0"/>
                <a:cs typeface="Times New Roman" pitchFamily="18" charset="0"/>
              </a:rPr>
              <a:t>en structures très ordonnées et individualisées </a:t>
            </a:r>
            <a:r>
              <a:rPr lang="fr-FR" sz="2800" dirty="0" smtClean="0">
                <a:latin typeface="Times New Roman" pitchFamily="18" charset="0"/>
                <a:cs typeface="Times New Roman" pitchFamily="18" charset="0"/>
              </a:rPr>
              <a:t>appelées </a:t>
            </a:r>
            <a:r>
              <a:rPr lang="fr-FR" sz="2800" b="1" dirty="0" smtClean="0">
                <a:latin typeface="Times New Roman" pitchFamily="18" charset="0"/>
                <a:cs typeface="Times New Roman" pitchFamily="18" charset="0"/>
              </a:rPr>
              <a:t>chromosomes ayant la forme d’un X</a:t>
            </a:r>
            <a:r>
              <a:rPr lang="fr-FR" sz="2800" dirty="0" smtClean="0">
                <a:latin typeface="Times New Roman" pitchFamily="18" charset="0"/>
                <a:cs typeface="Times New Roman" pitchFamily="18" charset="0"/>
              </a:rPr>
              <a:t>: </a:t>
            </a:r>
            <a:r>
              <a:rPr lang="fr-FR" sz="2800" dirty="0">
                <a:latin typeface="Times New Roman" pitchFamily="18" charset="0"/>
                <a:cs typeface="Times New Roman" pitchFamily="18" charset="0"/>
              </a:rPr>
              <a:t>d</a:t>
            </a:r>
            <a:r>
              <a:rPr lang="fr-FR" sz="2800" dirty="0" smtClean="0">
                <a:latin typeface="Times New Roman" pitchFamily="18" charset="0"/>
                <a:cs typeface="Times New Roman" pitchFamily="18" charset="0"/>
              </a:rPr>
              <a:t>urant </a:t>
            </a:r>
            <a:r>
              <a:rPr lang="fr-FR" sz="2800" dirty="0">
                <a:latin typeface="Times New Roman" pitchFamily="18" charset="0"/>
                <a:cs typeface="Times New Roman" pitchFamily="18" charset="0"/>
              </a:rPr>
              <a:t>la prophase, l</a:t>
            </a:r>
            <a:r>
              <a:rPr lang="fr-FR" sz="2800" dirty="0" smtClean="0">
                <a:latin typeface="Times New Roman" pitchFamily="18" charset="0"/>
                <a:cs typeface="Times New Roman" pitchFamily="18" charset="0"/>
              </a:rPr>
              <a:t>es </a:t>
            </a:r>
            <a:r>
              <a:rPr lang="fr-FR" sz="2800" dirty="0">
                <a:latin typeface="Times New Roman" pitchFamily="18" charset="0"/>
                <a:cs typeface="Times New Roman" pitchFamily="18" charset="0"/>
              </a:rPr>
              <a:t>histones H1 sont</a:t>
            </a:r>
            <a:r>
              <a:rPr lang="fr-FR" sz="2800" b="1" dirty="0">
                <a:solidFill>
                  <a:srgbClr val="FF0000"/>
                </a:solidFill>
                <a:latin typeface="Times New Roman" pitchFamily="18" charset="0"/>
                <a:cs typeface="Times New Roman" pitchFamily="18" charset="0"/>
              </a:rPr>
              <a:t> phosphorylées </a:t>
            </a:r>
            <a:r>
              <a:rPr lang="fr-FR" sz="2800" dirty="0" smtClean="0">
                <a:latin typeface="Times New Roman" pitchFamily="18" charset="0"/>
                <a:cs typeface="Times New Roman" pitchFamily="18" charset="0"/>
              </a:rPr>
              <a:t>ce </a:t>
            </a:r>
            <a:r>
              <a:rPr lang="fr-FR" sz="2800" dirty="0">
                <a:latin typeface="Times New Roman" pitchFamily="18" charset="0"/>
                <a:cs typeface="Times New Roman" pitchFamily="18" charset="0"/>
              </a:rPr>
              <a:t>qui provoque un enroulement accru de </a:t>
            </a:r>
            <a:r>
              <a:rPr lang="fr-FR" sz="2800" dirty="0" smtClean="0">
                <a:latin typeface="Times New Roman" pitchFamily="18" charset="0"/>
                <a:cs typeface="Times New Roman" pitchFamily="18" charset="0"/>
              </a:rPr>
              <a:t>l'ADN.</a:t>
            </a:r>
            <a:endParaRPr lang="fr-FR" dirty="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48064" y="3933056"/>
            <a:ext cx="2592080" cy="215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41" t="18502" r="51121" b="13792"/>
          <a:stretch/>
        </p:blipFill>
        <p:spPr bwMode="auto">
          <a:xfrm>
            <a:off x="4716016" y="1484784"/>
            <a:ext cx="3240360" cy="224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627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1701</TotalTime>
  <Words>697</Words>
  <Application>Microsoft Office PowerPoint</Application>
  <PresentationFormat>Affichage à l'écran (4:3)</PresentationFormat>
  <Paragraphs>63</Paragraphs>
  <Slides>19</Slides>
  <Notes>2</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LA MITOSE</vt:lpstr>
      <vt:lpstr>DEFINITION</vt:lpstr>
      <vt:lpstr>Présentation PowerPoint</vt:lpstr>
      <vt:lpstr>Présentation PowerPoint</vt:lpstr>
      <vt:lpstr>Présentation PowerPoint</vt:lpstr>
      <vt:lpstr>Présentation PowerPoint</vt:lpstr>
      <vt:lpstr>Présentation PowerPoint</vt:lpstr>
      <vt:lpstr> Les phases de la mitose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emachines</dc:creator>
  <cp:lastModifiedBy>EM</cp:lastModifiedBy>
  <cp:revision>119</cp:revision>
  <dcterms:created xsi:type="dcterms:W3CDTF">2011-12-06T21:07:53Z</dcterms:created>
  <dcterms:modified xsi:type="dcterms:W3CDTF">2021-02-04T18:45:29Z</dcterms:modified>
</cp:coreProperties>
</file>