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5" r:id="rId3"/>
    <p:sldId id="306" r:id="rId4"/>
    <p:sldId id="307" r:id="rId5"/>
    <p:sldId id="308" r:id="rId6"/>
    <p:sldId id="258" r:id="rId7"/>
    <p:sldId id="259" r:id="rId8"/>
    <p:sldId id="260" r:id="rId9"/>
    <p:sldId id="262" r:id="rId10"/>
    <p:sldId id="263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81" r:id="rId19"/>
    <p:sldId id="280" r:id="rId20"/>
    <p:sldId id="298" r:id="rId21"/>
    <p:sldId id="285" r:id="rId22"/>
    <p:sldId id="28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3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6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3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1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6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00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51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839B-52CD-4AAC-AE3F-095621729D27}" type="datetimeFigureOut">
              <a:rPr lang="fr-FR" smtClean="0"/>
              <a:pPr/>
              <a:t>22/12/2020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9499-BA8A-4F1C-AC0E-E0CBCF97B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Chapitre 1: La </a:t>
            </a:r>
            <a:r>
              <a:rPr lang="fr-FR" b="1" dirty="0" smtClean="0"/>
              <a:t>cellule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6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La membrane plasmique  est constituée par une </a:t>
            </a:r>
            <a:r>
              <a:rPr lang="fr-FR" b="1" dirty="0" smtClean="0"/>
              <a:t>bicouche lipidique </a:t>
            </a:r>
            <a:r>
              <a:rPr lang="fr-FR" dirty="0" smtClean="0"/>
              <a:t>dépourvue de </a:t>
            </a:r>
            <a:r>
              <a:rPr lang="fr-FR" b="1" dirty="0" smtClean="0"/>
              <a:t>cholestérol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Autour de la membrane plasmique se trouve toujours une </a:t>
            </a:r>
            <a:r>
              <a:rPr lang="fr-FR" b="1" dirty="0" smtClean="0"/>
              <a:t>paroi peptidique </a:t>
            </a:r>
            <a:r>
              <a:rPr lang="fr-FR" dirty="0" smtClean="0"/>
              <a:t>plus ou moins épaisse qui confère à la cellule sa forme et sa rigidité( sauf chez les plus petites espèces :les </a:t>
            </a:r>
            <a:r>
              <a:rPr lang="fr-FR" b="1" dirty="0" smtClean="0"/>
              <a:t>mycoplasmes)</a:t>
            </a:r>
            <a:r>
              <a:rPr lang="fr-FR" dirty="0" smtClean="0"/>
              <a:t>. Elle est constituée de </a:t>
            </a:r>
            <a:r>
              <a:rPr lang="fr-FR" b="1" dirty="0" smtClean="0"/>
              <a:t>peptidoglycane ou </a:t>
            </a:r>
            <a:r>
              <a:rPr lang="fr-FR" b="1" dirty="0" err="1" smtClean="0"/>
              <a:t>muréine</a:t>
            </a:r>
            <a:r>
              <a:rPr lang="fr-FR" b="1" dirty="0" smtClean="0"/>
              <a:t> </a:t>
            </a:r>
            <a:r>
              <a:rPr lang="fr-FR" dirty="0" smtClean="0"/>
              <a:t>qui est un complexe de lipides, de polysaccharides et de polypeptides, et joue le rôle de barrière supplémentaire contre les agressions  extérieures.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Les bactéries renferment les </a:t>
            </a:r>
            <a:r>
              <a:rPr lang="fr-FR" b="1" dirty="0" smtClean="0"/>
              <a:t>ribosomes</a:t>
            </a:r>
            <a:r>
              <a:rPr lang="fr-FR" dirty="0" smtClean="0"/>
              <a:t> qui jouent un rôle essentiel dans la synthèse des protéines. </a:t>
            </a:r>
          </a:p>
          <a:p>
            <a:pPr marL="0" indent="0">
              <a:buNone/>
            </a:pPr>
            <a:r>
              <a:rPr lang="fr-FR" dirty="0" smtClean="0"/>
              <a:t>Les bactéries se reproduisent par division cellulaire: </a:t>
            </a:r>
            <a:r>
              <a:rPr lang="fr-FR" b="1" dirty="0" smtClean="0"/>
              <a:t>scissiparité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Certaines bactéries possèdent une paroi qui se prolonge par des poils appelés </a:t>
            </a:r>
            <a:r>
              <a:rPr lang="fr-FR" b="1" dirty="0" err="1" smtClean="0"/>
              <a:t>pili</a:t>
            </a:r>
            <a:r>
              <a:rPr lang="fr-FR" dirty="0" smtClean="0"/>
              <a:t> ainsi que</a:t>
            </a:r>
          </a:p>
          <a:p>
            <a:pPr marL="0" indent="0">
              <a:buNone/>
            </a:pPr>
            <a:r>
              <a:rPr lang="fr-FR" dirty="0" smtClean="0"/>
              <a:t>par des </a:t>
            </a:r>
            <a:r>
              <a:rPr lang="fr-FR" b="1" dirty="0" smtClean="0"/>
              <a:t>flagelles</a:t>
            </a:r>
            <a:r>
              <a:rPr lang="fr-FR" dirty="0" smtClean="0"/>
              <a:t>, exemple : E. coli.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481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bactéries présentent plusieurs formes dont les principales sont les formes </a:t>
            </a:r>
            <a:r>
              <a:rPr lang="fr-FR" b="1" dirty="0" smtClean="0"/>
              <a:t>sphériques(coques), et les formes allongées </a:t>
            </a:r>
            <a:r>
              <a:rPr lang="fr-FR" dirty="0" smtClean="0"/>
              <a:t>ou en </a:t>
            </a:r>
            <a:r>
              <a:rPr lang="fr-FR" b="1" dirty="0" smtClean="0"/>
              <a:t>bâtonnets(bacilles).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bactéries sont </a:t>
            </a:r>
            <a:r>
              <a:rPr lang="fr-FR" b="1" dirty="0" smtClean="0"/>
              <a:t>ubiquitaires </a:t>
            </a:r>
            <a:r>
              <a:rPr lang="fr-FR" dirty="0" smtClean="0"/>
              <a:t>et sont présentes dans tous les types de biotopes rencontrés: sol, air, eau douce, marine, saumâtre(= mélange d'eau douce et d'eau de mer) , dans les profondeurs océaniques, sur la peau,…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En fonction de la </a:t>
            </a:r>
            <a:r>
              <a:rPr lang="fr-FR" b="1" dirty="0" smtClean="0"/>
              <a:t>coloration de Gram (doit son nom au bactériologiste Hans Christian </a:t>
            </a:r>
            <a:r>
              <a:rPr lang="fr-FR" b="1" dirty="0" err="1" smtClean="0"/>
              <a:t>Gam</a:t>
            </a:r>
            <a:r>
              <a:rPr lang="fr-FR" b="1" dirty="0" smtClean="0"/>
              <a:t>)</a:t>
            </a:r>
            <a:r>
              <a:rPr lang="fr-FR" dirty="0" smtClean="0"/>
              <a:t>, on distingue deux types de bactéries :</a:t>
            </a:r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b="1" dirty="0" smtClean="0"/>
              <a:t>Les bactéries à Gram négatif   </a:t>
            </a:r>
            <a:r>
              <a:rPr lang="fr-FR" dirty="0" smtClean="0"/>
              <a:t>: ont deux membranes ; une membrane interne, c’est la membrane plasmique, et une membrane externe faite de </a:t>
            </a:r>
            <a:r>
              <a:rPr lang="fr-FR" dirty="0" err="1" smtClean="0"/>
              <a:t>lipopolysaccharides</a:t>
            </a:r>
            <a:r>
              <a:rPr lang="fr-FR" dirty="0" smtClean="0"/>
              <a:t>. Ces deux membranes sont séparées par la parois qui est </a:t>
            </a:r>
            <a:r>
              <a:rPr lang="fr-FR" b="1" dirty="0" smtClean="0"/>
              <a:t>moins épaisse </a:t>
            </a:r>
            <a:r>
              <a:rPr lang="fr-FR" dirty="0" smtClean="0"/>
              <a:t>que celle des Gram+.</a:t>
            </a:r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b="1" dirty="0" smtClean="0"/>
              <a:t>Les bactéries à Gram positif</a:t>
            </a:r>
            <a:r>
              <a:rPr lang="fr-FR" dirty="0" smtClean="0"/>
              <a:t>, dont la paroi n’est pas doublée extérieurement par une membrane.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66" y="1600200"/>
            <a:ext cx="43402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Les archaebactéries ou les archées </a:t>
            </a:r>
          </a:p>
          <a:p>
            <a:pPr marL="0" indent="0">
              <a:buNone/>
            </a:pPr>
            <a:r>
              <a:rPr lang="fr-FR" dirty="0" smtClean="0"/>
              <a:t>En 1977 grâce aux travaux de biologie moléculaire, un type cellulaire procaryote a été découvert, </a:t>
            </a:r>
            <a:r>
              <a:rPr lang="fr-FR" b="1" dirty="0" smtClean="0"/>
              <a:t>archaebactérie ou les archées </a:t>
            </a:r>
            <a:r>
              <a:rPr lang="fr-FR" dirty="0" smtClean="0"/>
              <a:t>anciennement appelés archéobactéries. Ils comportent certaines caractéristiques eucaryotes tel que la structure génétique semblable.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8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La principale caractéristique à l'origine de leur popularité, est leur capacité à survivre dans les milieux extrêmes : eaux très acides (pH &lt; 1) ou très salées (mer morte) ou très chaude (&gt; 120C°) ou très froides (&lt; 0C°), bien que la plupart d'entre elles vivent dans des milieux plus cléments.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9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eucaryotes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Les eucaryotes désignent tous les êtres vivants dont le matériel génétique est enfermé dans une structure appelée </a:t>
            </a:r>
            <a:r>
              <a:rPr lang="fr-FR" b="1" dirty="0" smtClean="0"/>
              <a:t>noyau.</a:t>
            </a:r>
          </a:p>
          <a:p>
            <a:pPr marL="0" indent="0">
              <a:buNone/>
            </a:pPr>
            <a:r>
              <a:rPr lang="fr-FR" dirty="0" smtClean="0"/>
              <a:t>Les eucaryotes comprennent les organismes </a:t>
            </a:r>
            <a:r>
              <a:rPr lang="fr-FR" b="1" dirty="0" smtClean="0"/>
              <a:t>unicellulaires</a:t>
            </a:r>
            <a:r>
              <a:rPr lang="fr-FR" dirty="0" smtClean="0"/>
              <a:t>: les </a:t>
            </a:r>
            <a:r>
              <a:rPr lang="fr-FR" b="1" dirty="0" smtClean="0"/>
              <a:t>protistes</a:t>
            </a:r>
            <a:r>
              <a:rPr lang="fr-FR" dirty="0" smtClean="0"/>
              <a:t> (protozoaires </a:t>
            </a:r>
            <a:r>
              <a:rPr lang="fr-FR" dirty="0"/>
              <a:t>, protophytes, les protistes fongiformes ou </a:t>
            </a:r>
            <a:r>
              <a:rPr lang="fr-FR" dirty="0" err="1"/>
              <a:t>mycétozoaires</a:t>
            </a:r>
            <a:r>
              <a:rPr lang="fr-FR" dirty="0"/>
              <a:t> ou </a:t>
            </a:r>
            <a:r>
              <a:rPr lang="fr-FR" dirty="0" err="1"/>
              <a:t>protomycètes</a:t>
            </a:r>
            <a:r>
              <a:rPr lang="fr-FR" dirty="0"/>
              <a:t>, à affinités avec les champignons ) </a:t>
            </a:r>
            <a:r>
              <a:rPr lang="fr-FR" dirty="0" smtClean="0"/>
              <a:t>et les organismes </a:t>
            </a:r>
            <a:r>
              <a:rPr lang="fr-FR" b="1" dirty="0" smtClean="0"/>
              <a:t>pluricellulaires </a:t>
            </a:r>
            <a:r>
              <a:rPr lang="fr-FR" dirty="0" smtClean="0"/>
              <a:t>animaux et végétaux(les métazoaires et les </a:t>
            </a:r>
            <a:r>
              <a:rPr lang="fr-FR" b="1" dirty="0" err="1" smtClean="0"/>
              <a:t>métaphytes</a:t>
            </a:r>
            <a:r>
              <a:rPr lang="fr-FR" b="1" dirty="0" smtClean="0"/>
              <a:t>)</a:t>
            </a:r>
            <a:r>
              <a:rPr lang="fr-FR" dirty="0" smtClean="0"/>
              <a:t> ainsi que les champignons.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9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cellule eucaryote </a:t>
            </a:r>
            <a:endParaRPr lang="fr-FR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cellule eucaryote animale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88825"/>
            <a:ext cx="4040188" cy="292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La cellule eucaryote végétale</a:t>
            </a:r>
            <a:endParaRPr lang="fr-F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438400"/>
            <a:ext cx="3787272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283570"/>
            <a:ext cx="8839200" cy="65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virus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Les virus représentent la forme acellulaire de la vie</a:t>
            </a:r>
            <a:r>
              <a:rPr lang="fr-FR" dirty="0"/>
              <a:t>. </a:t>
            </a:r>
            <a:r>
              <a:rPr lang="fr-FR" dirty="0" smtClean="0"/>
              <a:t>Ce sont des micro-organismes nécessitant </a:t>
            </a:r>
            <a:r>
              <a:rPr lang="fr-FR" dirty="0"/>
              <a:t>un hôte, souvent une cellule, dont </a:t>
            </a:r>
            <a:r>
              <a:rPr lang="fr-FR" dirty="0" smtClean="0"/>
              <a:t>ils utilisent </a:t>
            </a:r>
            <a:r>
              <a:rPr lang="fr-FR" dirty="0"/>
              <a:t>le métabolisme et ses </a:t>
            </a:r>
            <a:r>
              <a:rPr lang="fr-FR" dirty="0" smtClean="0"/>
              <a:t>constituants, </a:t>
            </a:r>
            <a:r>
              <a:rPr lang="fr-FR" dirty="0"/>
              <a:t>pour se répliquer(le virus va détourner la machinerie cellulaire à son </a:t>
            </a:r>
            <a:r>
              <a:rPr lang="fr-FR" dirty="0" smtClean="0"/>
              <a:t>profit). C’est </a:t>
            </a:r>
            <a:r>
              <a:rPr lang="fr-FR" dirty="0"/>
              <a:t>un </a:t>
            </a:r>
            <a:r>
              <a:rPr lang="fr-FR" b="1" dirty="0"/>
              <a:t>parasite intracellulaire obligatoire</a:t>
            </a:r>
            <a:r>
              <a:rPr lang="fr-FR" b="1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Ils sont le plus souvent de très  petit taille(inférieurs à 250 nm),toutefois , le </a:t>
            </a:r>
            <a:r>
              <a:rPr lang="fr-FR" b="1" dirty="0" err="1" smtClean="0"/>
              <a:t>mimivirus</a:t>
            </a:r>
            <a:r>
              <a:rPr lang="fr-FR" dirty="0" smtClean="0"/>
              <a:t> a une taille de 400 nm ce qui les rend plus gros que les plus petites bactéries. La forme libre du virus ou particule virale s’appelle </a:t>
            </a:r>
            <a:r>
              <a:rPr lang="fr-FR" b="1" dirty="0" smtClean="0"/>
              <a:t>virion.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2400" dirty="0">
                <a:solidFill>
                  <a:prstClr val="black"/>
                </a:solidFill>
              </a:rPr>
              <a:t> L’anglais Robert Hooke (1665)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400" dirty="0">
                <a:solidFill>
                  <a:prstClr val="black"/>
                </a:solidFill>
              </a:rPr>
              <a:t>propose, pour la première fois, le terme cellule (petite chambre) en observant des coupes de liège avec un microscope rudimentaire à une seule lentille </a:t>
            </a:r>
            <a:r>
              <a:rPr lang="fr-FR" sz="2400" dirty="0" smtClean="0">
                <a:solidFill>
                  <a:prstClr val="black"/>
                </a:solidFill>
              </a:rPr>
              <a:t>(cellules </a:t>
            </a:r>
            <a:r>
              <a:rPr lang="fr-FR" sz="2400" dirty="0">
                <a:solidFill>
                  <a:prstClr val="black"/>
                </a:solidFill>
              </a:rPr>
              <a:t>végétales mortes).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89585" cy="24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0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Un virus est formé d’un matériel </a:t>
            </a:r>
            <a:r>
              <a:rPr lang="fr-FR" dirty="0" smtClean="0"/>
              <a:t>génétique(ADN ou ARN) </a:t>
            </a:r>
            <a:r>
              <a:rPr lang="fr-FR" dirty="0"/>
              <a:t>entouré d’une enveloppe appelée </a:t>
            </a:r>
            <a:r>
              <a:rPr lang="fr-FR" b="1" dirty="0"/>
              <a:t>capside</a:t>
            </a:r>
            <a:r>
              <a:rPr lang="fr-FR" dirty="0"/>
              <a:t>. L'ensemble de la capside et du matériel génétique est nommé </a:t>
            </a:r>
            <a:r>
              <a:rPr lang="fr-FR" b="1" dirty="0"/>
              <a:t>nucléocapside</a:t>
            </a:r>
            <a:r>
              <a:rPr lang="fr-FR" dirty="0"/>
              <a:t>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capside est constituée par l'assemblage de sous-unités protéiques appelées </a:t>
            </a:r>
            <a:r>
              <a:rPr lang="fr-FR" b="1" dirty="0"/>
              <a:t>capsomères</a:t>
            </a:r>
            <a:r>
              <a:rPr lang="fr-FR" dirty="0"/>
              <a:t>. </a:t>
            </a:r>
            <a:r>
              <a:rPr lang="fr-FR" dirty="0" smtClean="0"/>
              <a:t>La </a:t>
            </a:r>
            <a:r>
              <a:rPr lang="fr-FR" dirty="0"/>
              <a:t>capside peut présenter plusieurs formes. On distingue en général deux groupes principaux de virus </a:t>
            </a:r>
            <a:r>
              <a:rPr lang="fr-FR" dirty="0" smtClean="0"/>
              <a:t>: </a:t>
            </a:r>
            <a:r>
              <a:rPr lang="fr-FR" dirty="0"/>
              <a:t>les virus à </a:t>
            </a:r>
            <a:r>
              <a:rPr lang="fr-FR" b="1" dirty="0"/>
              <a:t>symétrie </a:t>
            </a:r>
            <a:r>
              <a:rPr lang="fr-FR" b="1" dirty="0" smtClean="0"/>
              <a:t>hélicoïdale </a:t>
            </a:r>
            <a:r>
              <a:rPr lang="fr-FR" dirty="0" smtClean="0"/>
              <a:t>et </a:t>
            </a:r>
            <a:r>
              <a:rPr lang="fr-FR" dirty="0"/>
              <a:t>les </a:t>
            </a:r>
            <a:r>
              <a:rPr lang="fr-FR" dirty="0" smtClean="0"/>
              <a:t>virus </a:t>
            </a:r>
            <a:r>
              <a:rPr lang="fr-FR" b="1" dirty="0" smtClean="0"/>
              <a:t>à </a:t>
            </a:r>
            <a:r>
              <a:rPr lang="fr-FR" b="1" dirty="0"/>
              <a:t>capside </a:t>
            </a:r>
            <a:r>
              <a:rPr lang="fr-FR" b="1" dirty="0" smtClean="0"/>
              <a:t>icosaédrique.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423" y="2846484"/>
            <a:ext cx="3243353" cy="40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927"/>
            <a:ext cx="4800600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En plus de la capside de nombreux virus sont entourés d'une enveloppe (ou </a:t>
            </a:r>
            <a:r>
              <a:rPr lang="fr-FR" b="1" dirty="0"/>
              <a:t>péplos</a:t>
            </a:r>
            <a:r>
              <a:rPr lang="fr-FR" dirty="0"/>
              <a:t>), issue de la membrane de la cellule </a:t>
            </a:r>
            <a:r>
              <a:rPr lang="fr-FR" dirty="0" smtClean="0"/>
              <a:t>hôte, ce sont les </a:t>
            </a:r>
            <a:r>
              <a:rPr lang="fr-FR" b="1" dirty="0" smtClean="0"/>
              <a:t>virus enveloppés </a:t>
            </a:r>
            <a:r>
              <a:rPr lang="fr-FR" dirty="0" smtClean="0"/>
              <a:t>. le </a:t>
            </a:r>
            <a:r>
              <a:rPr lang="fr-FR" dirty="0"/>
              <a:t>virus de la </a:t>
            </a:r>
            <a:r>
              <a:rPr lang="fr-FR" dirty="0" smtClean="0"/>
              <a:t>grippe est un virus enveloppé. </a:t>
            </a:r>
            <a:r>
              <a:rPr lang="fr-FR" dirty="0"/>
              <a:t>L’enveloppe virale contient des glycoprotéines </a:t>
            </a:r>
            <a:r>
              <a:rPr lang="fr-FR" dirty="0" smtClean="0"/>
              <a:t>permettant au virus de se lier à </a:t>
            </a:r>
            <a:r>
              <a:rPr lang="fr-FR" dirty="0"/>
              <a:t>des récepteurs </a:t>
            </a:r>
            <a:r>
              <a:rPr lang="fr-FR" dirty="0" smtClean="0"/>
              <a:t>situés à </a:t>
            </a:r>
            <a:r>
              <a:rPr lang="fr-FR" dirty="0"/>
              <a:t>la surface de la cellule hôte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virus ne possédant pas d'enveloppe sont </a:t>
            </a:r>
            <a:r>
              <a:rPr lang="fr-FR" b="1" dirty="0"/>
              <a:t>les virus nus</a:t>
            </a:r>
            <a:r>
              <a:rPr lang="fr-FR" dirty="0"/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716000" cy="32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b="1" dirty="0" smtClean="0"/>
              <a:t>Les </a:t>
            </a:r>
            <a:r>
              <a:rPr lang="fr-FR" b="1" dirty="0"/>
              <a:t>bactériophages.</a:t>
            </a:r>
          </a:p>
          <a:p>
            <a:pPr marL="0" indent="0">
              <a:buNone/>
            </a:pPr>
            <a:r>
              <a:rPr lang="fr-FR" dirty="0"/>
              <a:t>Ce sont des virus qui se développent à l'intérieur des bactéries et les détruisent. Leur capside</a:t>
            </a:r>
          </a:p>
          <a:p>
            <a:pPr marL="0" indent="0">
              <a:buNone/>
            </a:pPr>
            <a:r>
              <a:rPr lang="fr-FR" dirty="0"/>
              <a:t>est constituée d'une tête qui se prolonge par une queue.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35411"/>
            <a:ext cx="4038600" cy="245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hollandais Antony Van Leeuwenhoek (1674) décrit plusieurs micro-organismes vivants (protistes, bactéries).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6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allemands Mathias Schleiden et Théodore Schwann en 1837, suite à l’observation de multiples organismes animaux et végétaux, parviennent à la formulation de </a:t>
            </a:r>
            <a:r>
              <a:rPr lang="fr-FR" b="1" dirty="0" smtClean="0"/>
              <a:t>la théorie cellulaire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Tous les êtres vivants sont faits d’une ou de plusieurs cellules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6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r>
              <a:rPr lang="fr-FR" dirty="0" smtClean="0"/>
              <a:t>: La </a:t>
            </a:r>
            <a:r>
              <a:rPr lang="fr-FR" dirty="0"/>
              <a:t>cellule est l’unité de base de point de </a:t>
            </a:r>
            <a:r>
              <a:rPr lang="fr-FR" dirty="0" smtClean="0"/>
              <a:t>vue structure </a:t>
            </a:r>
            <a:r>
              <a:rPr lang="fr-FR" dirty="0"/>
              <a:t>et fonction des </a:t>
            </a:r>
            <a:r>
              <a:rPr lang="fr-FR" dirty="0" smtClean="0"/>
              <a:t>organismes vivants. Toute </a:t>
            </a:r>
            <a:r>
              <a:rPr lang="fr-FR" dirty="0"/>
              <a:t>cellule dérive d’une </a:t>
            </a:r>
            <a:r>
              <a:rPr lang="fr-FR" dirty="0" smtClean="0"/>
              <a:t>cellule préexistante </a:t>
            </a:r>
            <a:r>
              <a:rPr lang="fr-FR" dirty="0"/>
              <a:t>par division</a:t>
            </a:r>
            <a:r>
              <a:rPr lang="fr-FR" b="1" dirty="0"/>
              <a:t>.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8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Caractéristiques communes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-Sont entourées d’une membrane: la membrane plasmique,</a:t>
            </a:r>
          </a:p>
          <a:p>
            <a:pPr marL="0" indent="0">
              <a:buNone/>
            </a:pPr>
            <a:r>
              <a:rPr lang="fr-FR" dirty="0" smtClean="0"/>
              <a:t>-Contiennent des informations héréditaires contenues dans l’ADN sous forme de chromosomes qui portent les gènes.</a:t>
            </a:r>
          </a:p>
          <a:p>
            <a:pPr marL="0" indent="0">
              <a:buNone/>
            </a:pPr>
            <a:r>
              <a:rPr lang="fr-FR" dirty="0" smtClean="0"/>
              <a:t>-Se divisent.</a:t>
            </a:r>
          </a:p>
          <a:p>
            <a:pPr marL="0" indent="0">
              <a:buNone/>
            </a:pPr>
            <a:r>
              <a:rPr lang="fr-FR" dirty="0" smtClean="0"/>
              <a:t>-Sont le siège du métabolisme cellulaire.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Cellules procaryotes et eucaryotes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On reconnaît deux grands types de cellules:</a:t>
            </a:r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b="1" dirty="0" smtClean="0"/>
              <a:t>Cellules </a:t>
            </a:r>
            <a:r>
              <a:rPr lang="fr-FR" b="1" dirty="0" smtClean="0">
                <a:solidFill>
                  <a:schemeClr val="tx1"/>
                </a:solidFill>
              </a:rPr>
              <a:t>pro</a:t>
            </a:r>
            <a:r>
              <a:rPr lang="fr-FR" b="1" dirty="0" smtClean="0"/>
              <a:t>caryotes </a:t>
            </a:r>
            <a:r>
              <a:rPr lang="fr-FR" dirty="0" smtClean="0"/>
              <a:t>(= bactéries et archaebactéries).</a:t>
            </a: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b="1" dirty="0" smtClean="0"/>
              <a:t>Cellules eucaryotes </a:t>
            </a:r>
            <a:r>
              <a:rPr lang="fr-FR" dirty="0" smtClean="0"/>
              <a:t>(= toutes les autres cellules).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2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procaryotes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On désigne sous le terme de </a:t>
            </a:r>
            <a:r>
              <a:rPr lang="fr-FR" b="1" dirty="0" smtClean="0"/>
              <a:t>procaryotes(ou monères)</a:t>
            </a:r>
            <a:r>
              <a:rPr lang="fr-FR" dirty="0" smtClean="0"/>
              <a:t>l’ensemble des microorganismes dont la cellule ne possède pas de noyau ni d’organites membranaires.</a:t>
            </a:r>
            <a:r>
              <a:rPr lang="fr-FR" dirty="0"/>
              <a:t> L</a:t>
            </a:r>
            <a:r>
              <a:rPr lang="fr-FR" dirty="0" smtClean="0"/>
              <a:t>es </a:t>
            </a:r>
            <a:r>
              <a:rPr lang="fr-FR" dirty="0"/>
              <a:t>procaryotes </a:t>
            </a:r>
            <a:r>
              <a:rPr lang="fr-FR" dirty="0" smtClean="0"/>
              <a:t>divisés en </a:t>
            </a:r>
            <a:r>
              <a:rPr lang="fr-FR" dirty="0"/>
              <a:t>deux groupes </a:t>
            </a:r>
            <a:r>
              <a:rPr lang="fr-FR" dirty="0" smtClean="0"/>
              <a:t>: </a:t>
            </a:r>
            <a:r>
              <a:rPr lang="fr-FR" b="1" dirty="0"/>
              <a:t>les bactéries </a:t>
            </a:r>
            <a:r>
              <a:rPr lang="fr-FR" dirty="0" smtClean="0"/>
              <a:t>qui représentent la majorité du groupe des procaryotes et </a:t>
            </a:r>
            <a:r>
              <a:rPr lang="fr-FR" b="1" dirty="0"/>
              <a:t>les </a:t>
            </a:r>
            <a:r>
              <a:rPr lang="fr-FR" b="1" dirty="0" smtClean="0"/>
              <a:t>archaebactéries ou les archées.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Caractéristiques des procaryotes: les bactéries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Leur matériel génétique </a:t>
            </a:r>
            <a:r>
              <a:rPr lang="fr-FR" dirty="0" smtClean="0"/>
              <a:t>est constitué d'un unique chromosome circulaire dans une région de la cellule appelée </a:t>
            </a:r>
            <a:r>
              <a:rPr lang="fr-FR" b="1" dirty="0" err="1" smtClean="0"/>
              <a:t>nucléoïde</a:t>
            </a:r>
            <a:r>
              <a:rPr lang="fr-FR" dirty="0" smtClean="0"/>
              <a:t>, certaines possèdent en plus de cet ADN chromosomique, de divers </a:t>
            </a:r>
          </a:p>
          <a:p>
            <a:pPr marL="0" indent="0">
              <a:buNone/>
            </a:pPr>
            <a:r>
              <a:rPr lang="fr-FR" dirty="0" smtClean="0"/>
              <a:t>morceaux d'ADN (extra- chromosomiques)également circulaires mais beaucoup plus petit, les </a:t>
            </a:r>
            <a:r>
              <a:rPr lang="fr-FR" b="1" dirty="0" smtClean="0"/>
              <a:t>plasmides. </a:t>
            </a:r>
          </a:p>
          <a:p>
            <a:pPr marL="0" indent="0">
              <a:buNone/>
            </a:pPr>
            <a:r>
              <a:rPr lang="fr-FR" dirty="0" smtClean="0"/>
              <a:t>Les bactéries mesurent quelques µm de long (0,2à5µm) il existe aussi des ultramicrobactérie.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37040"/>
            <a:ext cx="4038600" cy="32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0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1052</Words>
  <Application>Microsoft Office PowerPoint</Application>
  <PresentationFormat>Affichage à l'écran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Chapitre 1: La cellule</vt:lpstr>
      <vt:lpstr>HISTORIQUE</vt:lpstr>
      <vt:lpstr>Présentation PowerPoint</vt:lpstr>
      <vt:lpstr>Présentation PowerPoint</vt:lpstr>
      <vt:lpstr>Présentation PowerPoint</vt:lpstr>
      <vt:lpstr>Caractéristiques communes</vt:lpstr>
      <vt:lpstr> Cellules procaryotes et eucaryotes  </vt:lpstr>
      <vt:lpstr>Les procaryotes </vt:lpstr>
      <vt:lpstr>Caractéristiques des procaryotes: les bactéries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eucaryotes </vt:lpstr>
      <vt:lpstr>La cellule eucaryote </vt:lpstr>
      <vt:lpstr>Présentation PowerPoint</vt:lpstr>
      <vt:lpstr>Les virus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</dc:title>
  <dc:creator>Invité</dc:creator>
  <cp:lastModifiedBy>EM</cp:lastModifiedBy>
  <cp:revision>126</cp:revision>
  <dcterms:created xsi:type="dcterms:W3CDTF">2015-09-28T14:14:39Z</dcterms:created>
  <dcterms:modified xsi:type="dcterms:W3CDTF">2020-12-22T18:34:31Z</dcterms:modified>
</cp:coreProperties>
</file>