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8" r:id="rId6"/>
    <p:sldId id="277" r:id="rId7"/>
    <p:sldId id="259" r:id="rId8"/>
    <p:sldId id="272" r:id="rId9"/>
    <p:sldId id="273" r:id="rId10"/>
    <p:sldId id="274" r:id="rId11"/>
    <p:sldId id="275" r:id="rId12"/>
    <p:sldId id="276" r:id="rId13"/>
    <p:sldId id="27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77E2-49A0-48E6-BEE9-0458562D1856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CBE1-B857-40A2-8BD6-BAC2F10A76F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77E2-49A0-48E6-BEE9-0458562D1856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CBE1-B857-40A2-8BD6-BAC2F10A76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77E2-49A0-48E6-BEE9-0458562D1856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CBE1-B857-40A2-8BD6-BAC2F10A76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77E2-49A0-48E6-BEE9-0458562D1856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CBE1-B857-40A2-8BD6-BAC2F10A76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77E2-49A0-48E6-BEE9-0458562D1856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CBE1-B857-40A2-8BD6-BAC2F10A76F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77E2-49A0-48E6-BEE9-0458562D1856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CBE1-B857-40A2-8BD6-BAC2F10A76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77E2-49A0-48E6-BEE9-0458562D1856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CBE1-B857-40A2-8BD6-BAC2F10A76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77E2-49A0-48E6-BEE9-0458562D1856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CBE1-B857-40A2-8BD6-BAC2F10A76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77E2-49A0-48E6-BEE9-0458562D1856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CBE1-B857-40A2-8BD6-BAC2F10A76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77E2-49A0-48E6-BEE9-0458562D1856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CBE1-B857-40A2-8BD6-BAC2F10A76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77E2-49A0-48E6-BEE9-0458562D1856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6ECBE1-B857-40A2-8BD6-BAC2F10A76F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CB77E2-49A0-48E6-BEE9-0458562D1856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6ECBE1-B857-40A2-8BD6-BAC2F10A76F0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496" y="2564904"/>
            <a:ext cx="7772400" cy="1470025"/>
          </a:xfrm>
        </p:spPr>
        <p:txBody>
          <a:bodyPr>
            <a:normAutofit/>
          </a:bodyPr>
          <a:lstStyle/>
          <a:p>
            <a:r>
              <a:rPr lang="fr-CA" sz="6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Comic Sans MS" pitchFamily="66" charset="0"/>
              </a:rPr>
              <a:t>Le ribosome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395452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-107950" y="987896"/>
            <a:ext cx="8893175" cy="5105400"/>
          </a:xfrm>
        </p:spPr>
        <p:txBody>
          <a:bodyPr/>
          <a:lstStyle/>
          <a:p>
            <a:pPr algn="ctr" eaLnBrk="1" hangingPunct="1">
              <a:lnSpc>
                <a:spcPct val="180000"/>
              </a:lnSpc>
              <a:buFontTx/>
              <a:buNone/>
            </a:pPr>
            <a:r>
              <a:rPr lang="fr-FR" sz="3200" b="1" dirty="0" smtClean="0">
                <a:latin typeface="Comic Sans MS" pitchFamily="66" charset="0"/>
              </a:rPr>
              <a:t>Séquence de l’ADN transcrite en :</a:t>
            </a:r>
          </a:p>
          <a:p>
            <a:pPr eaLnBrk="1" hangingPunct="1">
              <a:lnSpc>
                <a:spcPct val="180000"/>
              </a:lnSpc>
              <a:buFontTx/>
              <a:buNone/>
            </a:pPr>
            <a:r>
              <a:rPr lang="fr-FR" sz="3200" b="1" dirty="0" smtClean="0">
                <a:latin typeface="Comic Sans MS" pitchFamily="66" charset="0"/>
              </a:rPr>
              <a:t>		* ARNm qui code pour une protéine ou</a:t>
            </a:r>
          </a:p>
          <a:p>
            <a:pPr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fr-FR" sz="3200" b="1" dirty="0" smtClean="0">
                <a:latin typeface="Comic Sans MS" pitchFamily="66" charset="0"/>
              </a:rPr>
              <a:t>		* </a:t>
            </a:r>
            <a:r>
              <a:rPr lang="fr-FR" sz="3200" b="1" dirty="0" err="1" smtClean="0">
                <a:latin typeface="Comic Sans MS" pitchFamily="66" charset="0"/>
              </a:rPr>
              <a:t>ARNt</a:t>
            </a:r>
            <a:r>
              <a:rPr lang="fr-FR" sz="3200" b="1" dirty="0" smtClean="0">
                <a:latin typeface="Comic Sans MS" pitchFamily="66" charset="0"/>
              </a:rPr>
              <a:t> ou</a:t>
            </a:r>
          </a:p>
          <a:p>
            <a:pPr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fr-FR" sz="3200" b="1" dirty="0" smtClean="0">
                <a:latin typeface="Comic Sans MS" pitchFamily="66" charset="0"/>
              </a:rPr>
              <a:t>		* ARNr ou</a:t>
            </a:r>
          </a:p>
          <a:p>
            <a:pPr eaLnBrk="1" hangingPunct="1">
              <a:lnSpc>
                <a:spcPct val="180000"/>
              </a:lnSpc>
              <a:buFont typeface="Wingdings" pitchFamily="2" charset="2"/>
              <a:buNone/>
            </a:pPr>
            <a:endParaRPr lang="fr-FR" sz="32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180000"/>
              </a:lnSpc>
              <a:buFont typeface="Wingdings" pitchFamily="2" charset="2"/>
              <a:buNone/>
            </a:pPr>
            <a:endParaRPr lang="fr-FR" sz="32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0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smtClean="0"/>
              <a:t>ARN </a:t>
            </a:r>
            <a:r>
              <a:rPr lang="fr-FR" dirty="0"/>
              <a:t>:</a:t>
            </a:r>
            <a:r>
              <a:rPr lang="fr-FR" dirty="0" smtClean="0"/>
              <a:t>acide </a:t>
            </a:r>
            <a:r>
              <a:rPr lang="fr-FR" dirty="0"/>
              <a:t>ribonucléique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89120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Comic Sans MS" pitchFamily="66" charset="0"/>
              </a:rPr>
              <a:t>L’ARNm ou acide ribonucléique est constitué d’un seul brin, formé par l’enchaînement de 4 nucléotides différents Chacun de ces nucléotides est formé d’une molécule de sucre, le ribose, d’une molécule d’acide phosphorique et d’une base azotée : A, C, G, 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149080"/>
            <a:ext cx="72485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2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271864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Les  PROTEINES:</a:t>
            </a:r>
          </a:p>
          <a:p>
            <a:pPr>
              <a:buFont typeface="Wingdings 2" pitchFamily="18" charset="2"/>
              <a:buNone/>
            </a:pPr>
            <a:r>
              <a:rPr lang="fr-FR" dirty="0" smtClean="0"/>
              <a:t>- Toutes les protéines sont formées d’une succession d’AA liés les uns aux autres dans un ordre précis.</a:t>
            </a:r>
          </a:p>
          <a:p>
            <a:pPr>
              <a:buFont typeface="Wingdings 2" pitchFamily="18" charset="2"/>
              <a:buNone/>
            </a:pPr>
            <a:endParaRPr lang="fr-FR" dirty="0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1520" y="2996952"/>
            <a:ext cx="8892480" cy="345941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b="1" dirty="0" smtClean="0"/>
              <a:t>  </a:t>
            </a:r>
            <a:r>
              <a:rPr lang="fr-FR" b="1" dirty="0" smtClean="0">
                <a:solidFill>
                  <a:srgbClr val="FF0000"/>
                </a:solidFill>
              </a:rPr>
              <a:t>Acide aminé :</a:t>
            </a:r>
          </a:p>
          <a:p>
            <a:pPr>
              <a:buFont typeface="Wingdings 2" pitchFamily="18" charset="2"/>
              <a:buNone/>
            </a:pPr>
            <a:r>
              <a:rPr lang="fr-FR" dirty="0" smtClean="0"/>
              <a:t>- C’est l’élément de base des protéines.</a:t>
            </a:r>
          </a:p>
          <a:p>
            <a:pPr>
              <a:buFont typeface="Wingdings 2" pitchFamily="18" charset="2"/>
              <a:buNone/>
            </a:pPr>
            <a:r>
              <a:rPr lang="fr-FR" dirty="0" smtClean="0"/>
              <a:t>- Au nombre de 20.</a:t>
            </a:r>
          </a:p>
          <a:p>
            <a:pPr>
              <a:buFont typeface="Wingdings 2" pitchFamily="18" charset="2"/>
              <a:buNone/>
            </a:pPr>
            <a:r>
              <a:rPr lang="fr-FR" dirty="0" smtClean="0"/>
              <a:t>- Formé en générale d’un carbone auquel sont liés :</a:t>
            </a:r>
          </a:p>
          <a:p>
            <a:r>
              <a:rPr lang="fr-FR" dirty="0" smtClean="0"/>
              <a:t>* un groupement amine (NH2), un groupement COOH et une portion variable d’un AA à l’autre =radical.</a:t>
            </a:r>
          </a:p>
          <a:p>
            <a:r>
              <a:rPr lang="fr-FR" b="1" dirty="0" smtClean="0"/>
              <a:t>Structure primaire : liaison peptidique entre ≠ AA.</a:t>
            </a:r>
          </a:p>
          <a:p>
            <a:r>
              <a:rPr lang="fr-FR" dirty="0" smtClean="0"/>
              <a:t>- H3N+---AA1---AA2---AA3---</a:t>
            </a:r>
            <a:r>
              <a:rPr lang="fr-FR" dirty="0" err="1" smtClean="0"/>
              <a:t>AAn</a:t>
            </a:r>
            <a:r>
              <a:rPr lang="fr-FR" dirty="0" smtClean="0"/>
              <a:t>---COO</a:t>
            </a:r>
          </a:p>
        </p:txBody>
      </p:sp>
    </p:spTree>
    <p:extLst>
      <p:ext uri="{BB962C8B-B14F-4D97-AF65-F5344CB8AC3E}">
        <p14:creationId xmlns:p14="http://schemas.microsoft.com/office/powerpoint/2010/main" val="310570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"/>
            <a:ext cx="921067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8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8352928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8208912" cy="364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06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999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818084"/>
            <a:ext cx="88677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07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60648"/>
            <a:ext cx="87058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068960"/>
            <a:ext cx="87344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284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144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348880"/>
            <a:ext cx="9448800" cy="390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920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076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76" y="2139107"/>
            <a:ext cx="3660824" cy="43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08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56134"/>
            <a:ext cx="87820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7235"/>
            <a:ext cx="511256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52" y="2824162"/>
            <a:ext cx="4480173" cy="154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19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PLAN DU COURS 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DEFINITION ET STRUCTURE DES RIBOSOSMES </a:t>
            </a:r>
          </a:p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ROLES DES RIBOSOMES </a:t>
            </a:r>
          </a:p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BIOGENESE DES RIBOSOSMES 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50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88641"/>
            <a:ext cx="88296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3861048"/>
            <a:ext cx="9267826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60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38"/>
            <a:ext cx="8820472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72771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62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56992"/>
            <a:ext cx="87129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842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56792"/>
            <a:ext cx="89058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323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90872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BIOGENESE DES RIBOSOSMES </a:t>
            </a:r>
            <a:endParaRPr lang="fr-F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04482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98" y="1559768"/>
            <a:ext cx="50482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26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605144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Particule </a:t>
            </a:r>
            <a:r>
              <a:rPr lang="fr-FR" b="1" dirty="0" err="1" smtClean="0">
                <a:solidFill>
                  <a:srgbClr val="FF0000"/>
                </a:solidFill>
              </a:rPr>
              <a:t>ribonucléoprotéique</a:t>
            </a:r>
            <a:r>
              <a:rPr lang="fr-FR" b="1" dirty="0" smtClean="0"/>
              <a:t>(</a:t>
            </a:r>
            <a:r>
              <a:rPr lang="fr-FR" dirty="0"/>
              <a:t>ARN ribosomiques (ou </a:t>
            </a:r>
            <a:r>
              <a:rPr lang="fr-FR" dirty="0">
                <a:solidFill>
                  <a:srgbClr val="FF0000"/>
                </a:solidFill>
              </a:rPr>
              <a:t>ARNr</a:t>
            </a:r>
            <a:r>
              <a:rPr lang="fr-FR" dirty="0"/>
              <a:t>) et des </a:t>
            </a:r>
            <a:r>
              <a:rPr lang="fr-FR" dirty="0">
                <a:solidFill>
                  <a:srgbClr val="FF0000"/>
                </a:solidFill>
              </a:rPr>
              <a:t>protéines </a:t>
            </a:r>
            <a:r>
              <a:rPr lang="fr-FR" dirty="0" smtClean="0">
                <a:solidFill>
                  <a:srgbClr val="FF0000"/>
                </a:solidFill>
              </a:rPr>
              <a:t>ribosomiques</a:t>
            </a:r>
            <a:r>
              <a:rPr lang="fr-FR" dirty="0" smtClean="0"/>
              <a:t>)</a:t>
            </a:r>
          </a:p>
          <a:p>
            <a:endParaRPr lang="fr-FR" b="1" dirty="0"/>
          </a:p>
          <a:p>
            <a:r>
              <a:rPr lang="fr-FR" dirty="0"/>
              <a:t>composés de </a:t>
            </a:r>
            <a:r>
              <a:rPr lang="fr-FR" dirty="0">
                <a:solidFill>
                  <a:srgbClr val="FF0000"/>
                </a:solidFill>
              </a:rPr>
              <a:t>deux sous-unités</a:t>
            </a:r>
            <a:r>
              <a:rPr lang="fr-FR" dirty="0"/>
              <a:t>: une </a:t>
            </a:r>
            <a:r>
              <a:rPr lang="fr-FR" dirty="0">
                <a:solidFill>
                  <a:srgbClr val="FF0000"/>
                </a:solidFill>
              </a:rPr>
              <a:t>grande</a:t>
            </a:r>
            <a:r>
              <a:rPr lang="fr-FR" dirty="0"/>
              <a:t> (L pour large) et une </a:t>
            </a:r>
            <a:r>
              <a:rPr lang="fr-FR" dirty="0">
                <a:solidFill>
                  <a:srgbClr val="FF0000"/>
                </a:solidFill>
              </a:rPr>
              <a:t>petite</a:t>
            </a:r>
            <a:r>
              <a:rPr lang="fr-FR" dirty="0"/>
              <a:t> (S pour </a:t>
            </a:r>
            <a:r>
              <a:rPr lang="fr-FR" dirty="0" err="1"/>
              <a:t>small</a:t>
            </a:r>
            <a:r>
              <a:rPr lang="fr-FR" dirty="0"/>
              <a:t>) sous-unité</a:t>
            </a:r>
            <a:endParaRPr lang="fr-FR" b="1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4212"/>
            <a:ext cx="4896544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4212"/>
            <a:ext cx="3960440" cy="194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1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96448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85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297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73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sz="2800" dirty="0">
                <a:latin typeface="Comic Sans MS" pitchFamily="66" charset="0"/>
              </a:rPr>
              <a:t>Sites importants</a:t>
            </a:r>
          </a:p>
          <a:p>
            <a:pPr lvl="1">
              <a:lnSpc>
                <a:spcPct val="90000"/>
              </a:lnSpc>
            </a:pPr>
            <a:r>
              <a:rPr lang="fr-CA" sz="2800" dirty="0">
                <a:latin typeface="Comic Sans MS" pitchFamily="66" charset="0"/>
              </a:rPr>
              <a:t>Site A</a:t>
            </a:r>
          </a:p>
          <a:p>
            <a:pPr lvl="1">
              <a:lnSpc>
                <a:spcPct val="90000"/>
              </a:lnSpc>
            </a:pPr>
            <a:r>
              <a:rPr lang="fr-CA" sz="2800" dirty="0">
                <a:latin typeface="Comic Sans MS" pitchFamily="66" charset="0"/>
              </a:rPr>
              <a:t>Site P</a:t>
            </a:r>
          </a:p>
          <a:p>
            <a:pPr lvl="1">
              <a:lnSpc>
                <a:spcPct val="90000"/>
              </a:lnSpc>
            </a:pPr>
            <a:r>
              <a:rPr lang="fr-CA" sz="2800" dirty="0">
                <a:latin typeface="Comic Sans MS" pitchFamily="66" charset="0"/>
              </a:rPr>
              <a:t>Site E</a:t>
            </a:r>
            <a:endParaRPr lang="en-US" sz="2800" dirty="0">
              <a:latin typeface="Comic Sans MS" pitchFamily="66" charset="0"/>
            </a:endParaRP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489654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9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Rôles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des ribosomes    </a:t>
            </a:r>
          </a:p>
          <a:p>
            <a:pPr marL="0" indent="0" algn="ctr">
              <a:buNone/>
            </a:pP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biogenèse des protéines</a:t>
            </a:r>
          </a:p>
          <a:p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b="1" dirty="0" smtClean="0"/>
              <a:t>    </a:t>
            </a:r>
            <a:r>
              <a:rPr lang="fr-FR" b="1" dirty="0" smtClean="0">
                <a:solidFill>
                  <a:srgbClr val="FF0000"/>
                </a:solidFill>
              </a:rPr>
              <a:t>la transcription                               traduction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folHlink"/>
                </a:solidFill>
                <a:latin typeface="Comic Sans MS" pitchFamily="66" charset="0"/>
              </a:rPr>
              <a:t>   (</a:t>
            </a:r>
            <a:r>
              <a:rPr lang="fr-FR" sz="2400" b="1" dirty="0">
                <a:solidFill>
                  <a:schemeClr val="folHlink"/>
                </a:solidFill>
                <a:latin typeface="Comic Sans MS" pitchFamily="66" charset="0"/>
              </a:rPr>
              <a:t>dans le </a:t>
            </a:r>
            <a:r>
              <a:rPr lang="fr-FR" sz="2400" b="1" dirty="0">
                <a:solidFill>
                  <a:schemeClr val="accent2"/>
                </a:solidFill>
                <a:latin typeface="Comic Sans MS" pitchFamily="66" charset="0"/>
              </a:rPr>
              <a:t>noyau</a:t>
            </a:r>
            <a:r>
              <a:rPr lang="fr-FR" sz="2400" b="1" dirty="0" smtClean="0">
                <a:solidFill>
                  <a:schemeClr val="folHlink"/>
                </a:solidFill>
                <a:latin typeface="Comic Sans MS" pitchFamily="66" charset="0"/>
              </a:rPr>
              <a:t>)                 (</a:t>
            </a:r>
            <a:r>
              <a:rPr lang="fr-FR" sz="2400" b="1" dirty="0">
                <a:solidFill>
                  <a:schemeClr val="folHlink"/>
                </a:solidFill>
                <a:latin typeface="Comic Sans MS" pitchFamily="66" charset="0"/>
              </a:rPr>
              <a:t>dans le </a:t>
            </a:r>
            <a:r>
              <a:rPr lang="fr-FR" sz="2400" b="1" dirty="0">
                <a:solidFill>
                  <a:schemeClr val="accent2"/>
                </a:solidFill>
                <a:latin typeface="Comic Sans MS" pitchFamily="66" charset="0"/>
              </a:rPr>
              <a:t>cytoplasme</a:t>
            </a:r>
            <a:r>
              <a:rPr lang="fr-FR" sz="2400" b="1" dirty="0">
                <a:solidFill>
                  <a:schemeClr val="folHlink"/>
                </a:solidFill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fr-FR" sz="2400" b="1" dirty="0">
              <a:solidFill>
                <a:schemeClr val="folHlink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382968" y="3477224"/>
            <a:ext cx="773208" cy="52784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2699792" y="3477224"/>
            <a:ext cx="432048" cy="55162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31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chemeClr val="tx2"/>
                </a:solidFill>
                <a:latin typeface="Comic Sans MS" pitchFamily="66" charset="0"/>
              </a:rPr>
              <a:t>Terminologie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001000" cy="4411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endParaRPr lang="fr-FR" sz="1600" b="1" dirty="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fr-FR" sz="2800" b="1" dirty="0" smtClean="0">
                <a:latin typeface="Comic Sans MS" pitchFamily="66" charset="0"/>
              </a:rPr>
              <a:t>- ADN : Acide Désoxyribonucléique</a:t>
            </a:r>
          </a:p>
          <a:p>
            <a:pPr eaLnBrk="1" hangingPunct="1">
              <a:lnSpc>
                <a:spcPct val="30000"/>
              </a:lnSpc>
              <a:buFontTx/>
              <a:buNone/>
            </a:pPr>
            <a:endParaRPr lang="fr-FR" sz="28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800" b="1" dirty="0" smtClean="0">
                <a:latin typeface="Comic Sans MS" pitchFamily="66" charset="0"/>
              </a:rPr>
              <a:t>- ARN : Acide Ribonucléique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800" b="1" dirty="0" smtClean="0">
                <a:latin typeface="Comic Sans MS" pitchFamily="66" charset="0"/>
              </a:rPr>
              <a:t>		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800" b="1" dirty="0" smtClean="0">
                <a:latin typeface="Comic Sans MS" pitchFamily="66" charset="0"/>
              </a:rPr>
              <a:t>		     * ARNm : ARN messager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800" b="1" dirty="0" smtClean="0">
                <a:latin typeface="Comic Sans MS" pitchFamily="66" charset="0"/>
              </a:rPr>
              <a:t>		     * </a:t>
            </a:r>
            <a:r>
              <a:rPr lang="fr-FR" sz="2800" b="1" dirty="0" err="1" smtClean="0">
                <a:latin typeface="Comic Sans MS" pitchFamily="66" charset="0"/>
              </a:rPr>
              <a:t>ARNt</a:t>
            </a:r>
            <a:r>
              <a:rPr lang="fr-FR" sz="2800" b="1" dirty="0" smtClean="0">
                <a:latin typeface="Comic Sans MS" pitchFamily="66" charset="0"/>
              </a:rPr>
              <a:t> : ARN de transfert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fr-FR" sz="2800" b="1" dirty="0" smtClean="0">
              <a:latin typeface="Comic Sans MS" pitchFamily="66" charset="0"/>
            </a:endParaRPr>
          </a:p>
          <a:p>
            <a:pPr eaLnBrk="1" hangingPunct="1">
              <a:lnSpc>
                <a:spcPct val="40000"/>
              </a:lnSpc>
              <a:buFontTx/>
              <a:buNone/>
            </a:pPr>
            <a:endParaRPr lang="fr-FR" sz="28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800" b="1" dirty="0" smtClean="0">
                <a:latin typeface="Comic Sans MS" pitchFamily="66" charset="0"/>
              </a:rPr>
              <a:t>- Codon, Anticodon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fr-FR" sz="2800" b="1" dirty="0" smtClean="0">
              <a:solidFill>
                <a:schemeClr val="fol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40000"/>
              </a:lnSpc>
              <a:buFontTx/>
              <a:buNone/>
            </a:pPr>
            <a:r>
              <a:rPr lang="fr-FR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392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24204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fr-FR" sz="44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fr-FR" sz="44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fr-FR" sz="44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fr-FR" sz="44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ADN : Acide Désoxyribonucléique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-36512" y="1773238"/>
            <a:ext cx="5040560" cy="44640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fr-FR" b="1" dirty="0" smtClean="0">
                <a:latin typeface="Comic Sans MS" pitchFamily="66" charset="0"/>
              </a:rPr>
              <a:t>ADN = succession de nucléotides</a:t>
            </a:r>
          </a:p>
          <a:p>
            <a:pPr eaLnBrk="1" hangingPunct="1">
              <a:lnSpc>
                <a:spcPct val="40000"/>
              </a:lnSpc>
              <a:buFontTx/>
              <a:buNone/>
            </a:pPr>
            <a:endParaRPr lang="fr-FR" b="1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fr-FR" b="1" dirty="0" smtClean="0">
                <a:latin typeface="Comic Sans MS" pitchFamily="66" charset="0"/>
              </a:rPr>
              <a:t>Un Nucléotide :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fr-FR" b="1" dirty="0" smtClean="0">
                <a:latin typeface="Comic Sans MS" pitchFamily="66" charset="0"/>
              </a:rPr>
              <a:t>	- 1 base * purique (A,G)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fr-FR" b="1" dirty="0" smtClean="0">
                <a:latin typeface="Comic Sans MS" pitchFamily="66" charset="0"/>
              </a:rPr>
              <a:t>				ou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fr-FR" b="1" dirty="0" smtClean="0">
                <a:latin typeface="Comic Sans MS" pitchFamily="66" charset="0"/>
              </a:rPr>
              <a:t>		</a:t>
            </a:r>
            <a:r>
              <a:rPr lang="fr-FR" b="1" dirty="0">
                <a:latin typeface="Comic Sans MS" pitchFamily="66" charset="0"/>
              </a:rPr>
              <a:t> </a:t>
            </a:r>
            <a:r>
              <a:rPr lang="fr-FR" b="1" dirty="0" smtClean="0">
                <a:latin typeface="Comic Sans MS" pitchFamily="66" charset="0"/>
              </a:rPr>
              <a:t>    * pyrimidique (C,T)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fr-FR" b="1" dirty="0" smtClean="0">
                <a:latin typeface="Comic Sans MS" pitchFamily="66" charset="0"/>
              </a:rPr>
              <a:t>	- 1 sucre = désoxyribose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fr-FR" b="1" dirty="0" smtClean="0">
                <a:latin typeface="Comic Sans MS" pitchFamily="66" charset="0"/>
              </a:rPr>
              <a:t>	- 1 phosphate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89654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214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3597</TotalTime>
  <Words>250</Words>
  <Application>Microsoft Office PowerPoint</Application>
  <PresentationFormat>Affichage à l'écran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Débit</vt:lpstr>
      <vt:lpstr>Le ribosome</vt:lpstr>
      <vt:lpstr>PLAN DU COURS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Terminologie</vt:lpstr>
      <vt:lpstr>    ADN : Acide Désoxyribonucléique</vt:lpstr>
      <vt:lpstr>Présentation PowerPoint</vt:lpstr>
      <vt:lpstr>ARN :acide ribonucléique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ribosome</dc:title>
  <dc:creator>hp</dc:creator>
  <cp:lastModifiedBy>hp</cp:lastModifiedBy>
  <cp:revision>28</cp:revision>
  <dcterms:created xsi:type="dcterms:W3CDTF">2016-10-23T09:03:43Z</dcterms:created>
  <dcterms:modified xsi:type="dcterms:W3CDTF">2018-10-31T08:33:57Z</dcterms:modified>
</cp:coreProperties>
</file>