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61" r:id="rId3"/>
    <p:sldId id="262" r:id="rId4"/>
    <p:sldId id="257" r:id="rId5"/>
    <p:sldId id="312" r:id="rId6"/>
    <p:sldId id="263" r:id="rId7"/>
    <p:sldId id="258" r:id="rId8"/>
    <p:sldId id="326" r:id="rId9"/>
    <p:sldId id="259" r:id="rId10"/>
    <p:sldId id="265" r:id="rId11"/>
    <p:sldId id="266" r:id="rId12"/>
    <p:sldId id="327" r:id="rId13"/>
    <p:sldId id="268" r:id="rId14"/>
    <p:sldId id="269" r:id="rId15"/>
    <p:sldId id="329" r:id="rId16"/>
    <p:sldId id="270" r:id="rId17"/>
    <p:sldId id="328" r:id="rId18"/>
    <p:sldId id="280" r:id="rId19"/>
    <p:sldId id="283" r:id="rId20"/>
    <p:sldId id="285" r:id="rId21"/>
    <p:sldId id="289" r:id="rId22"/>
    <p:sldId id="290" r:id="rId23"/>
    <p:sldId id="292" r:id="rId24"/>
    <p:sldId id="293" r:id="rId25"/>
    <p:sldId id="313" r:id="rId26"/>
    <p:sldId id="321" r:id="rId27"/>
    <p:sldId id="322" r:id="rId28"/>
    <p:sldId id="294" r:id="rId29"/>
    <p:sldId id="297" r:id="rId30"/>
    <p:sldId id="298" r:id="rId31"/>
    <p:sldId id="296" r:id="rId32"/>
    <p:sldId id="314" r:id="rId33"/>
    <p:sldId id="299" r:id="rId34"/>
    <p:sldId id="31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80" d="100"/>
          <a:sy n="80" d="100"/>
        </p:scale>
        <p:origin x="-10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1B702-6FD8-4C3F-A72A-63B63A7CB2AF}" type="datetimeFigureOut">
              <a:rPr lang="fr-FR" smtClean="0"/>
              <a:pPr/>
              <a:t>07/03/2021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F3A1C-56D1-4D54-B9B8-2B2C6C70B502}" type="slidenum">
              <a:rPr lang="fr-FR" smtClean="0"/>
              <a:pPr/>
              <a:t>‹N°›</a:t>
            </a:fld>
            <a:endParaRPr lang="fr-FR"/>
          </a:p>
        </p:txBody>
      </p:sp>
    </p:spTree>
    <p:extLst>
      <p:ext uri="{BB962C8B-B14F-4D97-AF65-F5344CB8AC3E}">
        <p14:creationId xmlns:p14="http://schemas.microsoft.com/office/powerpoint/2010/main" val="115406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r-FR" smtClean="0"/>
              <a:t>Modifiez le style du titre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fr-FR"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429165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91530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fr-FR" smtClean="0"/>
              <a:t>Modifiez le style du titre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72930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r-FR" smtClean="0"/>
              <a:t>Modifiez le style du titre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202326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276019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400078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77651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a:xfrm>
            <a:off x="516133" y="6387910"/>
            <a:ext cx="3859795" cy="228660"/>
          </a:xfrm>
        </p:spPr>
        <p:txBody>
          <a:bodyPr/>
          <a:lstStyle/>
          <a:p>
            <a:endParaRPr lang="fr-FR"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48843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a:xfrm>
            <a:off x="538546" y="6365498"/>
            <a:ext cx="3859795" cy="228660"/>
          </a:xfrm>
        </p:spPr>
        <p:txBody>
          <a:bodyPr/>
          <a:lstStyle/>
          <a:p>
            <a:endParaRPr lang="fr-FR"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84455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320514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87491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r-FR" smtClean="0"/>
              <a:t>Modifiez le style du titre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209212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42266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347011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335186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376530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C6C3E6B-422C-4AE2-8640-A30E44DF2D68}" type="datetimeFigureOut">
              <a:rPr lang="fr-FR" smtClean="0"/>
              <a:pPr/>
              <a:t>07/03/2021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127730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C6C3E6B-422C-4AE2-8640-A30E44DF2D68}" type="datetimeFigureOut">
              <a:rPr lang="fr-FR" smtClean="0"/>
              <a:pPr/>
              <a:t>07/03/2021</a:t>
            </a:fld>
            <a:endParaRPr lang="fr-FR"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fr-FR"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31CBFFF2-6A69-4596-86A3-B9C759563BBA}" type="slidenum">
              <a:rPr lang="fr-FR" smtClean="0"/>
              <a:pPr/>
              <a:t>‹N°›</a:t>
            </a:fld>
            <a:endParaRPr lang="fr-FR" dirty="0"/>
          </a:p>
        </p:txBody>
      </p:sp>
    </p:spTree>
    <p:extLst>
      <p:ext uri="{BB962C8B-B14F-4D97-AF65-F5344CB8AC3E}">
        <p14:creationId xmlns:p14="http://schemas.microsoft.com/office/powerpoint/2010/main" val="28698362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tissu  conjonctif</a:t>
            </a:r>
            <a:endParaRPr lang="fr-FR" dirty="0"/>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a:buNone/>
            </a:pPr>
            <a:r>
              <a:rPr lang="fr-FR" sz="2400" dirty="0" smtClean="0"/>
              <a:t>      </a:t>
            </a:r>
            <a:r>
              <a:rPr lang="fr-FR" sz="2400" b="1" dirty="0" smtClean="0"/>
              <a:t>a/Le fibroblaste</a:t>
            </a:r>
            <a:r>
              <a:rPr lang="fr-FR" sz="2400" dirty="0" smtClean="0"/>
              <a:t>: cellule ubiquitaire, le fibroblaste est la principale cellule du T.C. Il s'agit d'une cellule fusiforme, porteuse de prolongements plus ou moins ramifiés.</a:t>
            </a:r>
            <a:endParaRPr lang="fr-FR" sz="24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2" y="2060848"/>
            <a:ext cx="4324225"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Autofit/>
          </a:bodyPr>
          <a:lstStyle/>
          <a:p>
            <a:pPr>
              <a:buNone/>
            </a:pPr>
            <a:r>
              <a:rPr lang="fr-FR" sz="2000" dirty="0" smtClean="0"/>
              <a:t>En microscopie électronique, le cytoplasme des fibroblastes est riche en organites impliqués dans la synthèse protéique : il s'agit d'une cellule sécrétrice de protéines. </a:t>
            </a:r>
            <a:endParaRPr lang="fr-FR" sz="2000"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2" y="2060848"/>
            <a:ext cx="4503737"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a:t>Les fibroblastes synthétisent les constituants de la matrice du tissu conjonctif et sont le plus souvent entourés des protéines fibreuses dont ils sécrètent les molécules précurseurs. C’est le cas notamment du </a:t>
            </a:r>
            <a:r>
              <a:rPr lang="fr-FR" b="1" dirty="0"/>
              <a:t>pro-collagène</a:t>
            </a:r>
            <a:r>
              <a:rPr lang="fr-FR" dirty="0"/>
              <a:t> et de la </a:t>
            </a:r>
            <a:r>
              <a:rPr lang="fr-FR" b="1" dirty="0"/>
              <a:t>pro-élastine</a:t>
            </a:r>
            <a:r>
              <a:rPr lang="fr-FR" dirty="0"/>
              <a:t> qui qui sont les formes non fibrillaires du collagène et de l’élastine. </a:t>
            </a:r>
          </a:p>
          <a:p>
            <a:endParaRPr lang="fr-FR"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3" y="2276872"/>
            <a:ext cx="3636962"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45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endParaRPr lang="fr-FR" dirty="0" smtClean="0"/>
          </a:p>
          <a:p>
            <a:pPr>
              <a:buNone/>
            </a:pPr>
            <a:endParaRPr lang="fr-FR" sz="2800" dirty="0" smtClean="0"/>
          </a:p>
          <a:p>
            <a:pPr>
              <a:buNone/>
            </a:pPr>
            <a:r>
              <a:rPr lang="fr-FR" sz="2800" dirty="0" smtClean="0"/>
              <a:t>*</a:t>
            </a:r>
            <a:r>
              <a:rPr lang="fr-FR" sz="2800" b="1" dirty="0" smtClean="0"/>
              <a:t>Les </a:t>
            </a:r>
            <a:r>
              <a:rPr lang="fr-FR" sz="2800" b="1" dirty="0" err="1" smtClean="0"/>
              <a:t>fibrocytes</a:t>
            </a:r>
            <a:r>
              <a:rPr lang="fr-FR" sz="2800" b="1" dirty="0" smtClean="0"/>
              <a:t> : </a:t>
            </a:r>
            <a:r>
              <a:rPr lang="fr-FR" sz="2800" dirty="0" smtClean="0"/>
              <a:t>forme différenciée des fibroblastes , les </a:t>
            </a:r>
            <a:r>
              <a:rPr lang="fr-FR" sz="2800" dirty="0" err="1" smtClean="0"/>
              <a:t>fibrocytes</a:t>
            </a:r>
            <a:r>
              <a:rPr lang="fr-FR" sz="2800" dirty="0" smtClean="0"/>
              <a:t> sont des cellules qui  ne sont plus capables de division cellulaire et synthétisent peu de matrice. </a:t>
            </a:r>
            <a:endParaRPr lang="fr-F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buNone/>
            </a:pPr>
            <a:r>
              <a:rPr lang="fr-FR" sz="2000" dirty="0" smtClean="0"/>
              <a:t>Les fibroblastes dérivent de </a:t>
            </a:r>
            <a:r>
              <a:rPr lang="fr-FR" sz="2000" b="1" dirty="0" smtClean="0"/>
              <a:t>cellules souches mésenchymateuses. </a:t>
            </a:r>
            <a:r>
              <a:rPr lang="fr-FR" sz="2000" dirty="0" smtClean="0"/>
              <a:t>Ces cellules sont à l’origine de tous les types cellulaires spécifiques des tissu conjonctifs spécialisés ou non spécialisés :</a:t>
            </a:r>
            <a:r>
              <a:rPr lang="fr-FR" sz="2000" b="1" dirty="0" smtClean="0"/>
              <a:t> </a:t>
            </a:r>
            <a:r>
              <a:rPr lang="fr-FR" sz="2000" dirty="0" smtClean="0"/>
              <a:t> les fibroblastes (qui se différencient en </a:t>
            </a:r>
            <a:r>
              <a:rPr lang="fr-FR" sz="2000" dirty="0" err="1" smtClean="0"/>
              <a:t>fibrocytes</a:t>
            </a:r>
            <a:r>
              <a:rPr lang="fr-FR" sz="2000" dirty="0" smtClean="0"/>
              <a:t>), les </a:t>
            </a:r>
            <a:r>
              <a:rPr lang="fr-FR" sz="2000" dirty="0" err="1" smtClean="0"/>
              <a:t>adipoblastes</a:t>
            </a:r>
            <a:r>
              <a:rPr lang="fr-FR" sz="2000" dirty="0" smtClean="0"/>
              <a:t> (qui donnent les adipocytes), les chondroblastes (qui génèrent les chondrocytes) et les ostéoblastes (a l’origine des ostéocytes)</a:t>
            </a:r>
          </a:p>
          <a:p>
            <a:pPr>
              <a:buNone/>
            </a:pP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a:buNone/>
            </a:pPr>
            <a:r>
              <a:rPr lang="fr-FR" sz="2400" dirty="0"/>
              <a:t>b/</a:t>
            </a:r>
            <a:r>
              <a:rPr lang="fr-FR" sz="2400" b="1" dirty="0"/>
              <a:t>adipocytes </a:t>
            </a:r>
            <a:r>
              <a:rPr lang="fr-FR" sz="2400" b="1" dirty="0" smtClean="0"/>
              <a:t>:</a:t>
            </a:r>
            <a:r>
              <a:rPr lang="fr-FR" sz="2400" dirty="0" smtClean="0"/>
              <a:t> sont de morphologie sphérique ou polyédrique avec un cytoplasme essentiellement occupé par une </a:t>
            </a:r>
            <a:r>
              <a:rPr lang="fr-FR" sz="2400" b="1" dirty="0" smtClean="0"/>
              <a:t>vacuole lipidique</a:t>
            </a:r>
            <a:r>
              <a:rPr lang="fr-FR" sz="2400" dirty="0" smtClean="0"/>
              <a:t> et un </a:t>
            </a:r>
            <a:r>
              <a:rPr lang="fr-FR" sz="2400" b="1" dirty="0" smtClean="0"/>
              <a:t>petit noyau</a:t>
            </a:r>
            <a:r>
              <a:rPr lang="fr-FR" sz="2400" dirty="0" smtClean="0"/>
              <a:t> refoulé contre la membrane plasmique. </a:t>
            </a:r>
            <a:endParaRPr lang="fr-FR" sz="2400" dirty="0"/>
          </a:p>
        </p:txBody>
      </p:sp>
      <p:pic>
        <p:nvPicPr>
          <p:cNvPr id="6" name="Picture 2"/>
          <p:cNvPicPr>
            <a:picLocks noGrp="1" noChangeAspect="1" noChangeArrowheads="1"/>
          </p:cNvPicPr>
          <p:nvPr>
            <p:ph sz="half" idx="2"/>
          </p:nvPr>
        </p:nvPicPr>
        <p:blipFill>
          <a:blip r:embed="rId2"/>
          <a:srcRect/>
          <a:stretch>
            <a:fillRect/>
          </a:stretch>
        </p:blipFill>
        <p:spPr bwMode="auto">
          <a:xfrm>
            <a:off x="4427984" y="2204864"/>
            <a:ext cx="5669280" cy="4251961"/>
          </a:xfrm>
          <a:prstGeom prst="rect">
            <a:avLst/>
          </a:prstGeom>
          <a:noFill/>
          <a:ln w="9525">
            <a:noFill/>
            <a:miter lim="800000"/>
            <a:headEnd/>
            <a:tailEnd/>
          </a:ln>
          <a:effectLst/>
        </p:spPr>
      </p:pic>
    </p:spTree>
    <p:extLst>
      <p:ext uri="{BB962C8B-B14F-4D97-AF65-F5344CB8AC3E}">
        <p14:creationId xmlns:p14="http://schemas.microsoft.com/office/powerpoint/2010/main" val="341339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Autofit/>
          </a:bodyPr>
          <a:lstStyle/>
          <a:p>
            <a:pPr>
              <a:buNone/>
            </a:pPr>
            <a:r>
              <a:rPr lang="fr-FR" sz="2400" dirty="0" smtClean="0"/>
              <a:t>ce sont des cellules spécialisées dans la mise en réserve des lipides. Les adipocytes sont regroupées en amas au sein de la plupart des tissus conjonctifs non spécialisés. </a:t>
            </a:r>
            <a:endParaRPr lang="fr-FR" sz="2400" dirty="0"/>
          </a:p>
        </p:txBody>
      </p:sp>
      <p:pic>
        <p:nvPicPr>
          <p:cNvPr id="6" name="Picture 2"/>
          <p:cNvPicPr>
            <a:picLocks noGrp="1" noChangeAspect="1" noChangeArrowheads="1"/>
          </p:cNvPicPr>
          <p:nvPr>
            <p:ph sz="half" idx="2"/>
          </p:nvPr>
        </p:nvPicPr>
        <p:blipFill>
          <a:blip r:embed="rId2"/>
          <a:stretch>
            <a:fillRect/>
          </a:stretch>
        </p:blipFill>
        <p:spPr bwMode="auto">
          <a:xfrm>
            <a:off x="4640263" y="2890639"/>
            <a:ext cx="3636962" cy="2727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lnSpcReduction="10000"/>
          </a:bodyPr>
          <a:lstStyle/>
          <a:p>
            <a:r>
              <a:rPr lang="fr-FR" sz="2800" dirty="0"/>
              <a:t>Le terme de tissu adipeux désigne un tissu conjonctif spécifique au sein duquel les adipocytes sont très largement majoritaires. </a:t>
            </a:r>
            <a:r>
              <a:rPr lang="fr-FR" dirty="0"/>
              <a:t/>
            </a:r>
            <a:br>
              <a:rPr lang="fr-FR" dirty="0"/>
            </a:br>
            <a:endParaRPr lang="fr-FR" dirty="0"/>
          </a:p>
          <a:p>
            <a:endParaRPr lang="fr-FR" dirty="0"/>
          </a:p>
        </p:txBody>
      </p:sp>
      <p:pic>
        <p:nvPicPr>
          <p:cNvPr id="5" name="Picture 2"/>
          <p:cNvPicPr>
            <a:picLocks noGrp="1" noChangeAspect="1" noChangeArrowheads="1"/>
          </p:cNvPicPr>
          <p:nvPr>
            <p:ph sz="half" idx="2"/>
          </p:nvPr>
        </p:nvPicPr>
        <p:blipFill>
          <a:blip r:embed="rId2"/>
          <a:stretch>
            <a:fillRect/>
          </a:stretch>
        </p:blipFill>
        <p:spPr bwMode="auto">
          <a:xfrm>
            <a:off x="4640263" y="2890639"/>
            <a:ext cx="3636962" cy="2727721"/>
          </a:xfrm>
          <a:prstGeom prst="rect">
            <a:avLst/>
          </a:prstGeom>
          <a:noFill/>
          <a:ln w="9525">
            <a:noFill/>
            <a:miter lim="800000"/>
            <a:headEnd/>
            <a:tailEnd/>
          </a:ln>
          <a:effectLst/>
        </p:spPr>
      </p:pic>
    </p:spTree>
    <p:extLst>
      <p:ext uri="{BB962C8B-B14F-4D97-AF65-F5344CB8AC3E}">
        <p14:creationId xmlns:p14="http://schemas.microsoft.com/office/powerpoint/2010/main" val="118018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dirty="0"/>
          </a:p>
        </p:txBody>
      </p:sp>
      <p:sp>
        <p:nvSpPr>
          <p:cNvPr id="7" name="Espace réservé du texte 6"/>
          <p:cNvSpPr>
            <a:spLocks noGrp="1"/>
          </p:cNvSpPr>
          <p:nvPr>
            <p:ph type="body" idx="1"/>
          </p:nvPr>
        </p:nvSpPr>
        <p:spPr>
          <a:xfrm>
            <a:off x="869918" y="1988840"/>
            <a:ext cx="3633502" cy="1259650"/>
          </a:xfrm>
        </p:spPr>
        <p:txBody>
          <a:bodyPr/>
          <a:lstStyle/>
          <a:p>
            <a:endParaRPr lang="fr-FR" b="1" dirty="0" smtClean="0"/>
          </a:p>
          <a:p>
            <a:endParaRPr lang="fr-FR" b="1" dirty="0"/>
          </a:p>
          <a:p>
            <a:r>
              <a:rPr lang="fr-FR" b="1" dirty="0" smtClean="0"/>
              <a:t>c </a:t>
            </a:r>
            <a:r>
              <a:rPr lang="fr-FR" b="1" dirty="0"/>
              <a:t>/cellules immunes</a:t>
            </a:r>
            <a:endParaRPr lang="fr-FR" dirty="0"/>
          </a:p>
          <a:p>
            <a:endParaRPr lang="fr-FR" dirty="0"/>
          </a:p>
        </p:txBody>
      </p:sp>
      <p:sp>
        <p:nvSpPr>
          <p:cNvPr id="3" name="Espace réservé du contenu 2"/>
          <p:cNvSpPr>
            <a:spLocks noGrp="1"/>
          </p:cNvSpPr>
          <p:nvPr>
            <p:ph sz="half" idx="2"/>
          </p:nvPr>
        </p:nvSpPr>
        <p:spPr>
          <a:xfrm>
            <a:off x="395536" y="3284984"/>
            <a:ext cx="3636980" cy="2771311"/>
          </a:xfrm>
        </p:spPr>
        <p:txBody>
          <a:bodyPr>
            <a:normAutofit/>
          </a:bodyPr>
          <a:lstStyle/>
          <a:p>
            <a:pPr>
              <a:buNone/>
            </a:pPr>
            <a:endParaRPr lang="fr-FR" dirty="0" smtClean="0"/>
          </a:p>
          <a:p>
            <a:pPr>
              <a:buNone/>
            </a:pPr>
            <a:r>
              <a:rPr lang="fr-FR" dirty="0" smtClean="0"/>
              <a:t>* </a:t>
            </a:r>
            <a:r>
              <a:rPr lang="fr-FR" b="1" dirty="0" smtClean="0"/>
              <a:t>les macrophages :</a:t>
            </a:r>
            <a:r>
              <a:rPr lang="fr-FR" dirty="0" smtClean="0"/>
              <a:t> ils dérivent de </a:t>
            </a:r>
            <a:r>
              <a:rPr lang="fr-FR" b="1" dirty="0" smtClean="0"/>
              <a:t>monocytes </a:t>
            </a:r>
            <a:r>
              <a:rPr lang="fr-FR" dirty="0" smtClean="0"/>
              <a:t>sanguins ayant pénétrés dans les tissus conjonctifs lâches. </a:t>
            </a:r>
            <a:endParaRPr lang="fr-FR" dirty="0"/>
          </a:p>
        </p:txBody>
      </p:sp>
      <p:sp>
        <p:nvSpPr>
          <p:cNvPr id="8" name="Espace réservé du texte 7"/>
          <p:cNvSpPr>
            <a:spLocks noGrp="1"/>
          </p:cNvSpPr>
          <p:nvPr>
            <p:ph type="body" sz="quarter" idx="3"/>
          </p:nvPr>
        </p:nvSpPr>
        <p:spPr/>
        <p:txBody>
          <a:bodyPr/>
          <a:lstStyle/>
          <a:p>
            <a:endParaRPr lang="fr-FR"/>
          </a:p>
        </p:txBody>
      </p:sp>
      <p:pic>
        <p:nvPicPr>
          <p:cNvPr id="10" name="Picture 2"/>
          <p:cNvPicPr>
            <a:picLocks noGrp="1" noChangeAspect="1" noChangeArrowheads="1"/>
          </p:cNvPicPr>
          <p:nvPr>
            <p:ph sz="quarter" idx="4"/>
          </p:nvPr>
        </p:nvPicPr>
        <p:blipFill>
          <a:blip r:embed="rId2"/>
          <a:srcRect/>
          <a:stretch>
            <a:fillRect/>
          </a:stretch>
        </p:blipFill>
        <p:spPr bwMode="auto">
          <a:xfrm>
            <a:off x="4214810" y="2606039"/>
            <a:ext cx="4677670" cy="4251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10000"/>
          </a:bodyPr>
          <a:lstStyle/>
          <a:p>
            <a:pPr>
              <a:buNone/>
            </a:pPr>
            <a:r>
              <a:rPr lang="fr-FR" b="1" dirty="0" smtClean="0"/>
              <a:t>    *les plasmocytes :</a:t>
            </a:r>
            <a:r>
              <a:rPr lang="fr-FR" dirty="0" smtClean="0"/>
              <a:t> les plasmocytes correspondent au stade ultime de différenciation des </a:t>
            </a:r>
            <a:r>
              <a:rPr lang="fr-FR" b="1" dirty="0" smtClean="0"/>
              <a:t>lymphocytes B</a:t>
            </a:r>
            <a:r>
              <a:rPr lang="fr-FR" dirty="0" smtClean="0"/>
              <a:t> et sont les seules cellules du système immunitaire capables de sécréter des immunoglobulines. Il s’agit de cellules ovoïdes dont le noyau excentré présente une chromatine dite « </a:t>
            </a:r>
            <a:r>
              <a:rPr lang="fr-FR" b="1" dirty="0" smtClean="0"/>
              <a:t>en rayons de roue</a:t>
            </a:r>
            <a:r>
              <a:rPr lang="fr-FR" dirty="0" smtClean="0"/>
              <a:t> ». Les plasmocytes possèdent un volumineux appareil de Golgi et un réticulum endoplasmique granuleux abondant. </a:t>
            </a:r>
            <a:br>
              <a:rPr lang="fr-FR" dirty="0" smtClean="0"/>
            </a:b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2" y="2060849"/>
            <a:ext cx="4252217" cy="355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a:t>
            </a:r>
            <a:r>
              <a:rPr lang="fr-FR" sz="4800" dirty="0" smtClean="0"/>
              <a:t>Généralités</a:t>
            </a:r>
            <a:endParaRPr lang="fr-FR" dirty="0"/>
          </a:p>
        </p:txBody>
      </p:sp>
      <p:sp>
        <p:nvSpPr>
          <p:cNvPr id="3" name="Espace réservé du contenu 2"/>
          <p:cNvSpPr>
            <a:spLocks noGrp="1"/>
          </p:cNvSpPr>
          <p:nvPr>
            <p:ph idx="1"/>
          </p:nvPr>
        </p:nvSpPr>
        <p:spPr>
          <a:xfrm>
            <a:off x="971600" y="2489200"/>
            <a:ext cx="6345260" cy="3530600"/>
          </a:xfrm>
        </p:spPr>
        <p:txBody>
          <a:bodyPr>
            <a:normAutofit/>
          </a:bodyPr>
          <a:lstStyle/>
          <a:p>
            <a:pPr>
              <a:buNone/>
            </a:pPr>
            <a:r>
              <a:rPr lang="fr-FR" sz="2800" dirty="0" smtClean="0"/>
              <a:t>    Le terme de tissu conjonctif désigne les tissus conjonctifs communs, non spécialisés. Il n’inclut pas les tissus conjonctifs spécialisés c’est-à-dire : le tissu adipeux, le tissu osseux , le tissu cartilagineux  et le tissu sanguin</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a:buNone/>
            </a:pPr>
            <a:r>
              <a:rPr lang="fr-FR" b="1" dirty="0" smtClean="0"/>
              <a:t>     *les mastocytes :</a:t>
            </a:r>
            <a:r>
              <a:rPr lang="fr-FR" dirty="0" smtClean="0"/>
              <a:t> ce sont des cellules arrondies, à noyau central, et caractérisées par la présence d’abondants grains de sécrétions </a:t>
            </a:r>
            <a:r>
              <a:rPr lang="fr-FR" dirty="0" err="1" smtClean="0"/>
              <a:t>intracytoplasmiques</a:t>
            </a:r>
            <a:r>
              <a:rPr lang="fr-FR" dirty="0" smtClean="0"/>
              <a:t>. Ces granulations contiennent essentiellement de l’</a:t>
            </a:r>
            <a:r>
              <a:rPr lang="fr-FR" b="1" dirty="0" smtClean="0"/>
              <a:t>histamine</a:t>
            </a:r>
            <a:r>
              <a:rPr lang="fr-FR" dirty="0" smtClean="0"/>
              <a:t> qui est une molécule fortement </a:t>
            </a:r>
            <a:r>
              <a:rPr lang="fr-FR" b="1" dirty="0" err="1" smtClean="0"/>
              <a:t>vaso</a:t>
            </a:r>
            <a:r>
              <a:rPr lang="fr-FR" b="1" dirty="0" smtClean="0"/>
              <a:t>-active</a:t>
            </a:r>
            <a:r>
              <a:rPr lang="fr-FR" b="1" dirty="0"/>
              <a:t>. </a:t>
            </a:r>
            <a:r>
              <a:rPr lang="fr-FR" dirty="0"/>
              <a:t>Elle intervient lors de phénomènes allergiques aigus en induisant une </a:t>
            </a:r>
            <a:r>
              <a:rPr lang="fr-FR" b="1" dirty="0" err="1"/>
              <a:t>vasodilation</a:t>
            </a:r>
            <a:r>
              <a:rPr lang="fr-FR" dirty="0"/>
              <a:t> </a:t>
            </a:r>
            <a:r>
              <a:rPr lang="fr-FR" dirty="0" smtClean="0"/>
              <a:t>locale.</a:t>
            </a:r>
            <a:endParaRPr lang="fr-FR" dirty="0"/>
          </a:p>
        </p:txBody>
      </p:sp>
      <p:pic>
        <p:nvPicPr>
          <p:cNvPr id="6" name="Picture 2"/>
          <p:cNvPicPr>
            <a:picLocks noGrp="1" noChangeAspect="1" noChangeArrowheads="1"/>
          </p:cNvPicPr>
          <p:nvPr>
            <p:ph sz="half" idx="2"/>
          </p:nvPr>
        </p:nvPicPr>
        <p:blipFill rotWithShape="1">
          <a:blip r:embed="rId2"/>
          <a:srcRect r="42864"/>
          <a:stretch/>
        </p:blipFill>
        <p:spPr bwMode="auto">
          <a:xfrm>
            <a:off x="5004048" y="2564904"/>
            <a:ext cx="4139952"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 Classification des tissus conjonctifs</a:t>
            </a:r>
            <a:endParaRPr lang="fr-FR" b="1" dirty="0"/>
          </a:p>
        </p:txBody>
      </p:sp>
      <p:sp>
        <p:nvSpPr>
          <p:cNvPr id="3" name="Espace réservé du contenu 2"/>
          <p:cNvSpPr>
            <a:spLocks noGrp="1"/>
          </p:cNvSpPr>
          <p:nvPr>
            <p:ph idx="1"/>
          </p:nvPr>
        </p:nvSpPr>
        <p:spPr/>
        <p:txBody>
          <a:bodyPr/>
          <a:lstStyle/>
          <a:p>
            <a:pPr>
              <a:buNone/>
            </a:pPr>
            <a:r>
              <a:rPr lang="fr-FR" dirty="0" smtClean="0"/>
              <a:t>La classification des tissus conjonctifs non spécialisés est basée sur 2 critères : </a:t>
            </a:r>
          </a:p>
          <a:p>
            <a:pPr>
              <a:buNone/>
            </a:pPr>
            <a:r>
              <a:rPr lang="fr-FR" dirty="0" smtClean="0"/>
              <a:t>*la richesse relative en fibres par rapport à la richesse en cellules et en substance fondamentale ; </a:t>
            </a:r>
          </a:p>
          <a:p>
            <a:pPr>
              <a:buNone/>
            </a:pPr>
            <a:r>
              <a:rPr lang="fr-FR" dirty="0" smtClean="0"/>
              <a:t>* la nature des fibres.</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endParaRPr lang="fr-FR" dirty="0" smtClean="0"/>
          </a:p>
          <a:p>
            <a:pPr>
              <a:buNone/>
            </a:pPr>
            <a:r>
              <a:rPr lang="fr-FR" dirty="0" smtClean="0"/>
              <a:t>Il existe 4 catégories de TC non spécialisé : le TC lâche, le tissu conjonctif réticulaire, le TC dense et le TC élastique.</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r>
              <a:rPr lang="fr-FR" dirty="0" smtClean="0"/>
              <a:t>1- </a:t>
            </a:r>
            <a:r>
              <a:rPr lang="fr-FR" b="1" dirty="0" smtClean="0"/>
              <a:t>le tissu conjonctif lâche : </a:t>
            </a:r>
          </a:p>
          <a:p>
            <a:pPr>
              <a:buNone/>
            </a:pPr>
            <a:r>
              <a:rPr lang="fr-FR" b="1" dirty="0" smtClean="0"/>
              <a:t>     </a:t>
            </a:r>
            <a:r>
              <a:rPr lang="fr-FR" dirty="0" smtClean="0"/>
              <a:t>C’est le tissu conjonctif le plus répandu dans l’organisme. Il est relativement pauvre en fibres comparés aux tissus conjonctifs denses.  En revanche il est riche en cellules et /ou en substance fondamentale. Par ailleurs il est richement vascularisé. </a:t>
            </a:r>
            <a:r>
              <a:rPr lang="fr-FR" b="1" dirty="0" smtClean="0">
                <a:solidFill>
                  <a:srgbClr val="FFFF00"/>
                </a:solidFill>
              </a:rPr>
              <a:t>: </a:t>
            </a:r>
          </a:p>
          <a:p>
            <a:pPr>
              <a:buNone/>
            </a:pP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2" y="1988840"/>
            <a:ext cx="4503737"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 </a:t>
            </a:r>
          </a:p>
          <a:p>
            <a:pPr>
              <a:buNone/>
            </a:pPr>
            <a:r>
              <a:rPr lang="fr-FR" b="1" dirty="0" smtClean="0"/>
              <a:t>Localisation:</a:t>
            </a:r>
          </a:p>
          <a:p>
            <a:pPr>
              <a:buNone/>
            </a:pPr>
            <a:r>
              <a:rPr lang="fr-FR" b="1" dirty="0" smtClean="0"/>
              <a:t>      *les TC sous-jacents aux épithéliums de revêtement:</a:t>
            </a:r>
            <a:r>
              <a:rPr lang="fr-FR" dirty="0" smtClean="0"/>
              <a:t> le derme au niveau de la peau ,le chorion au niveau des muqueuses ; le T.C. des  séreuses.</a:t>
            </a:r>
          </a:p>
          <a:p>
            <a:pPr>
              <a:buNone/>
            </a:pPr>
            <a:r>
              <a:rPr lang="fr-FR" b="1" dirty="0" smtClean="0"/>
              <a:t>     * le TC de la paroi des veines et des artères de faible calibre</a:t>
            </a:r>
            <a:r>
              <a:rPr lang="fr-FR" dirty="0" smtClean="0"/>
              <a:t>; </a:t>
            </a:r>
          </a:p>
          <a:p>
            <a:pPr>
              <a:buNone/>
            </a:pPr>
            <a:r>
              <a:rPr lang="fr-FR" b="1" dirty="0" smtClean="0"/>
              <a:t>     *  le tissu conjonctif associé aux nerfs périphériques et aux muscles</a:t>
            </a:r>
            <a:r>
              <a:rPr lang="fr-FR" dirty="0" smtClean="0"/>
              <a:t> ;</a:t>
            </a:r>
          </a:p>
          <a:p>
            <a:pPr>
              <a:buNone/>
            </a:pPr>
            <a:r>
              <a:rPr lang="fr-FR" b="1" dirty="0" smtClean="0"/>
              <a:t>     * le TC des organes  pleins et qui est nommé stroma conjonctif.</a:t>
            </a:r>
            <a:r>
              <a:rPr lang="fr-FR" dirty="0" smtClean="0"/>
              <a:t> </a:t>
            </a:r>
          </a:p>
          <a:p>
            <a:pPr>
              <a:buNone/>
            </a:pPr>
            <a:endParaRPr lang="fr-FR" dirty="0" smtClean="0"/>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b="1" dirty="0" smtClean="0"/>
              <a:t>Rôles: </a:t>
            </a:r>
          </a:p>
          <a:p>
            <a:pPr>
              <a:buNone/>
            </a:pPr>
            <a:r>
              <a:rPr lang="fr-FR" dirty="0" smtClean="0"/>
              <a:t>      *</a:t>
            </a:r>
            <a:r>
              <a:rPr lang="fr-FR" dirty="0" smtClean="0">
                <a:solidFill>
                  <a:schemeClr val="tx1"/>
                </a:solidFill>
              </a:rPr>
              <a:t>Rôle de soutien: remplissage et « emballage » des tissus et organes.</a:t>
            </a:r>
          </a:p>
          <a:p>
            <a:pPr>
              <a:buNone/>
            </a:pPr>
            <a:r>
              <a:rPr lang="fr-FR" dirty="0" smtClean="0">
                <a:solidFill>
                  <a:schemeClr val="tx1"/>
                </a:solidFill>
              </a:rPr>
              <a:t>      *Rôle dans les réactions inflammatoires et les phénomènes immunitaire. </a:t>
            </a:r>
          </a:p>
          <a:p>
            <a:pPr marL="0" indent="0">
              <a:buNone/>
            </a:pPr>
            <a:r>
              <a:rPr lang="fr-FR" dirty="0" smtClean="0">
                <a:solidFill>
                  <a:schemeClr val="tx1"/>
                </a:solidFill>
              </a:rPr>
              <a:t>     *Rôle dans les processus de cicatrisation (</a:t>
            </a:r>
            <a:r>
              <a:rPr lang="fr-FR" dirty="0">
                <a:solidFill>
                  <a:schemeClr val="tx1"/>
                </a:solidFill>
              </a:rPr>
              <a:t>par prolifération des fibroblastes </a:t>
            </a:r>
            <a:r>
              <a:rPr lang="fr-FR" dirty="0" smtClean="0">
                <a:solidFill>
                  <a:schemeClr val="tx1"/>
                </a:solidFill>
              </a:rPr>
              <a:t>et production </a:t>
            </a:r>
            <a:r>
              <a:rPr lang="fr-FR" dirty="0">
                <a:solidFill>
                  <a:schemeClr val="tx1"/>
                </a:solidFill>
              </a:rPr>
              <a:t>des macromolécules de la MEC</a:t>
            </a:r>
            <a:r>
              <a:rPr lang="fr-FR" dirty="0" smtClean="0">
                <a:solidFill>
                  <a:schemeClr val="tx1"/>
                </a:solidFill>
              </a:rPr>
              <a:t>).</a:t>
            </a:r>
          </a:p>
          <a:p>
            <a:pPr>
              <a:buNone/>
            </a:pPr>
            <a:r>
              <a:rPr lang="fr-FR" dirty="0" smtClean="0">
                <a:solidFill>
                  <a:schemeClr val="tx1"/>
                </a:solidFill>
              </a:rPr>
              <a:t>     *Rôle de nutrition, en assurant le passage des substances entre le sang et les épithéliums de revêtement.</a:t>
            </a:r>
          </a:p>
          <a:p>
            <a:pPr>
              <a:buNone/>
            </a:pPr>
            <a:endParaRPr lang="fr-FR" dirty="0" smtClean="0"/>
          </a:p>
          <a:p>
            <a:pPr>
              <a:buNone/>
            </a:pPr>
            <a:endParaRPr lang="fr-FR"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a:t>
            </a:r>
            <a:r>
              <a:rPr lang="fr-FR" b="1" dirty="0" smtClean="0">
                <a:solidFill>
                  <a:srgbClr val="00B050"/>
                </a:solidFill>
              </a:rPr>
              <a:t>Le Mésenchyme </a:t>
            </a:r>
            <a:r>
              <a:rPr lang="fr-FR" dirty="0" smtClean="0"/>
              <a:t>: C’est un tissu conjonctif  lâche embryonnaire à partir duquel se différentient touts les tissus conjonctifs du corps ( T.C non spécialisé et spécialisé).Il est composé de cellules étoilées et </a:t>
            </a:r>
            <a:r>
              <a:rPr lang="fr-FR" dirty="0"/>
              <a:t>fusiformes  portant des prolongements ramifiés dites </a:t>
            </a:r>
            <a:r>
              <a:rPr lang="fr-FR" b="1" dirty="0" smtClean="0"/>
              <a:t>cellules </a:t>
            </a:r>
            <a:r>
              <a:rPr lang="fr-FR" b="1" dirty="0"/>
              <a:t>mésenchymateuses  </a:t>
            </a:r>
            <a:r>
              <a:rPr lang="fr-FR" b="1" dirty="0" smtClean="0"/>
              <a:t> </a:t>
            </a:r>
            <a:r>
              <a:rPr lang="fr-FR" dirty="0" smtClean="0"/>
              <a:t>et d’une substance intercellulaire formée d’une substance fondamentale contenant de fines fibrilles. Les </a:t>
            </a:r>
            <a:r>
              <a:rPr lang="fr-FR" dirty="0"/>
              <a:t>cellules mésenchymateuses  </a:t>
            </a:r>
            <a:r>
              <a:rPr lang="fr-FR" dirty="0" smtClean="0"/>
              <a:t>ont de multiples potentialités  de développement . Elles sont capables de se différentier pour produire différentes variétés de cellules conjonctives.</a:t>
            </a:r>
            <a:endParaRPr lang="fr-FR" dirty="0"/>
          </a:p>
        </p:txBody>
      </p:sp>
    </p:spTree>
    <p:extLst>
      <p:ext uri="{BB962C8B-B14F-4D97-AF65-F5344CB8AC3E}">
        <p14:creationId xmlns:p14="http://schemas.microsoft.com/office/powerpoint/2010/main" val="3811614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a:t>
            </a:r>
            <a:r>
              <a:rPr lang="fr-FR" b="1" dirty="0" smtClean="0">
                <a:solidFill>
                  <a:srgbClr val="00B050"/>
                </a:solidFill>
              </a:rPr>
              <a:t>Le T.C. muqueux</a:t>
            </a:r>
            <a:r>
              <a:rPr lang="fr-FR" b="1" dirty="0" smtClean="0"/>
              <a:t>: </a:t>
            </a:r>
            <a:r>
              <a:rPr lang="fr-FR" dirty="0" smtClean="0"/>
              <a:t>C’est un type de tissu de passage qui apparait dans le développement et la différentiation des tissus conjonctifs. Il est formé de grands fibroblastes, quelques rares macrophages et lymphocytes , d’une substance fondamentale gélatineuse et quelques fibres de collagène.</a:t>
            </a:r>
            <a:endParaRPr lang="fr-FR" i="1" dirty="0"/>
          </a:p>
        </p:txBody>
      </p:sp>
    </p:spTree>
    <p:extLst>
      <p:ext uri="{BB962C8B-B14F-4D97-AF65-F5344CB8AC3E}">
        <p14:creationId xmlns:p14="http://schemas.microsoft.com/office/powerpoint/2010/main" val="3942009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755576" y="2420888"/>
            <a:ext cx="3636980" cy="3530603"/>
          </a:xfrm>
        </p:spPr>
        <p:txBody>
          <a:bodyPr>
            <a:normAutofit lnSpcReduction="10000"/>
          </a:bodyPr>
          <a:lstStyle/>
          <a:p>
            <a:pPr>
              <a:buNone/>
            </a:pPr>
            <a:r>
              <a:rPr lang="fr-FR" b="1" dirty="0" smtClean="0"/>
              <a:t>2- le tissu conjonctif réticulaire ou réticulé :</a:t>
            </a:r>
          </a:p>
          <a:p>
            <a:pPr>
              <a:buNone/>
            </a:pPr>
            <a:r>
              <a:rPr lang="fr-FR" dirty="0" smtClean="0">
                <a:solidFill>
                  <a:schemeClr val="tx1"/>
                </a:solidFill>
              </a:rPr>
              <a:t>IL est pauvre en fibres et ses fibres sont exclusivement les fibres de réticuline(fibres de collagène de type III). On trouve le T.C. </a:t>
            </a:r>
            <a:r>
              <a:rPr lang="fr-FR" dirty="0" err="1" smtClean="0">
                <a:solidFill>
                  <a:schemeClr val="tx1"/>
                </a:solidFill>
              </a:rPr>
              <a:t>rétilaire</a:t>
            </a:r>
            <a:r>
              <a:rPr lang="fr-FR" dirty="0" smtClean="0">
                <a:solidFill>
                  <a:schemeClr val="tx1"/>
                </a:solidFill>
              </a:rPr>
              <a:t>  dans les  </a:t>
            </a:r>
            <a:r>
              <a:rPr lang="fr-FR" b="1" dirty="0" smtClean="0">
                <a:solidFill>
                  <a:schemeClr val="tx1"/>
                </a:solidFill>
              </a:rPr>
              <a:t>organes hématopoïétiques</a:t>
            </a:r>
            <a:r>
              <a:rPr lang="fr-FR" dirty="0" smtClean="0">
                <a:solidFill>
                  <a:schemeClr val="tx1"/>
                </a:solidFill>
              </a:rPr>
              <a:t>  : rate , ganglions lymphatiques, moelle osseuse. On </a:t>
            </a:r>
            <a:r>
              <a:rPr lang="fr-FR" dirty="0">
                <a:solidFill>
                  <a:schemeClr val="tx1"/>
                </a:solidFill>
              </a:rPr>
              <a:t>le trouve aussi dans le foie. </a:t>
            </a:r>
            <a:r>
              <a:rPr lang="fr-FR" b="1" dirty="0" smtClean="0"/>
              <a:t/>
            </a:r>
            <a:br>
              <a:rPr lang="fr-FR" b="1" dirty="0" smtClean="0"/>
            </a:br>
            <a:endParaRPr lang="fr-FR" dirty="0" smtClean="0"/>
          </a:p>
          <a:p>
            <a:pPr>
              <a:buNone/>
            </a:pPr>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3" y="2348880"/>
            <a:ext cx="363696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t>3- le tissu conjonctif dense (ou fibreux) :</a:t>
            </a:r>
            <a:endParaRPr lang="fr-FR" dirty="0" smtClean="0"/>
          </a:p>
          <a:p>
            <a:pPr>
              <a:buNone/>
            </a:pPr>
            <a:r>
              <a:rPr lang="fr-FR" dirty="0" smtClean="0"/>
              <a:t> Il est riche en fibres et pauvre en cellules et substance fondamentale. Les </a:t>
            </a:r>
            <a:r>
              <a:rPr lang="fr-FR" b="1" dirty="0" smtClean="0"/>
              <a:t>fibres de collagène</a:t>
            </a:r>
            <a:r>
              <a:rPr lang="fr-FR" dirty="0" smtClean="0"/>
              <a:t> occupent l’essentiel du volume des tissu conjonctifs denses et leur confèrent des propriétés de résistance mécanique.</a:t>
            </a:r>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smtClean="0"/>
              <a:t>Le tissu conjonctif non spécialisé (nommé tissu conjonctif) est présent dans la totalité des organes, avec des variations qualitatives et quantitatives majeures d’un organe à l’autre. Le cerveau par exemple est très pauvre en tissu conjonctif alors que le muscle est riche en TC.</a:t>
            </a:r>
          </a:p>
          <a:p>
            <a:endParaRPr lang="fr-FR"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Lorsque les fibres de collagène sont orientées en faisceaux parallèles, on parle de </a:t>
            </a:r>
            <a:r>
              <a:rPr lang="fr-FR" b="1" dirty="0" smtClean="0"/>
              <a:t>tissu conjonctif dense orienté</a:t>
            </a:r>
            <a:r>
              <a:rPr lang="fr-FR" dirty="0" smtClean="0"/>
              <a:t>. Ce tissu conjonctif est observé au niveau des tendons, des ligaments et de la cornée. La vascularisation y est très pauvre ce qui limite les capacités de cicatrisation de ces tissus.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Lorsque les fibres de collagène ne sont pas orientées de manière ordonnée, on parle de </a:t>
            </a:r>
            <a:r>
              <a:rPr lang="fr-FR" b="1" dirty="0" smtClean="0"/>
              <a:t>tissu conjonctif dense non orienté</a:t>
            </a:r>
            <a:r>
              <a:rPr lang="fr-FR" dirty="0" smtClean="0"/>
              <a:t>. Ce tissu conjonctif est observé au niveau des parois conjonctives délimitant les organes pleins (dont le foie), dans les capsules articulaires et au pourtour de l’os (périoste).</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Fonction: le rôle du T.C. dense est essentiellement mécanique( résistance aux tractions)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25000" lnSpcReduction="20000"/>
          </a:bodyPr>
          <a:lstStyle/>
          <a:p>
            <a:pPr>
              <a:buNone/>
            </a:pPr>
            <a:r>
              <a:rPr lang="fr-FR" sz="9600" dirty="0" smtClean="0">
                <a:latin typeface="Calibri" pitchFamily="34" charset="0"/>
              </a:rPr>
              <a:t>4- </a:t>
            </a:r>
            <a:r>
              <a:rPr lang="fr-FR" sz="9600" b="1" dirty="0" smtClean="0">
                <a:latin typeface="Calibri" pitchFamily="34" charset="0"/>
              </a:rPr>
              <a:t>le tissu conjonctif élastique :</a:t>
            </a:r>
            <a:endParaRPr lang="fr-FR" sz="9600" dirty="0" smtClean="0">
              <a:latin typeface="Calibri" pitchFamily="34" charset="0"/>
            </a:endParaRPr>
          </a:p>
          <a:p>
            <a:pPr>
              <a:buNone/>
            </a:pPr>
            <a:r>
              <a:rPr lang="fr-FR" sz="9600" dirty="0">
                <a:latin typeface="Calibri" pitchFamily="34" charset="0"/>
                <a:ea typeface="Arial Unicode MS" pitchFamily="34" charset="-128"/>
                <a:cs typeface="Times New Roman" pitchFamily="18" charset="0"/>
              </a:rPr>
              <a:t>Il s'agit d'un tissu conjonctif formé essentiellement de fibres élastiques</a:t>
            </a:r>
          </a:p>
          <a:p>
            <a:pPr>
              <a:buNone/>
            </a:pPr>
            <a:r>
              <a:rPr lang="fr-FR" sz="9600" dirty="0">
                <a:latin typeface="Calibri" pitchFamily="34" charset="0"/>
                <a:ea typeface="Arial Unicode MS" pitchFamily="34" charset="-128"/>
                <a:cs typeface="Times New Roman" pitchFamily="18" charset="0"/>
              </a:rPr>
              <a:t>parallèles avec quelques fibres de collagène. </a:t>
            </a:r>
            <a:r>
              <a:rPr lang="fr-FR" sz="9600" dirty="0" smtClean="0">
                <a:latin typeface="Calibri" pitchFamily="34" charset="0"/>
                <a:ea typeface="Arial Unicode MS" pitchFamily="34" charset="-128"/>
                <a:cs typeface="Times New Roman" pitchFamily="18" charset="0"/>
              </a:rPr>
              <a:t>Ces fibres élastiques s’organisent et se regroupent fréquemment sous forme de lames élastiques </a:t>
            </a:r>
            <a:r>
              <a:rPr lang="fr-FR" sz="6400" dirty="0" smtClean="0">
                <a:latin typeface="Calibri" pitchFamily="34" charset="0"/>
                <a:ea typeface="Arial Unicode MS" pitchFamily="34" charset="-128"/>
                <a:cs typeface="Times New Roman" pitchFamily="18" charset="0"/>
              </a:rPr>
              <a:t>.</a:t>
            </a:r>
            <a:r>
              <a:rPr lang="fr-FR" sz="1200" dirty="0" smtClean="0">
                <a:latin typeface="Calibri" pitchFamily="34" charset="0"/>
                <a:ea typeface="Arial Unicode MS" pitchFamily="34" charset="-128"/>
                <a:cs typeface="Times New Roman" pitchFamily="18" charset="0"/>
              </a:rPr>
              <a:t> :</a:t>
            </a:r>
            <a:endParaRPr lang="fr-FR" sz="8000" dirty="0" smtClean="0">
              <a:latin typeface="Calibri" pitchFamily="34" charset="0"/>
              <a:ea typeface="Arial Unicode MS" pitchFamily="34" charset="-128"/>
              <a:cs typeface="Times New Roman" pitchFamily="18" charset="0"/>
            </a:endParaRPr>
          </a:p>
          <a:p>
            <a:pPr>
              <a:buNone/>
            </a:pPr>
            <a:endParaRPr lang="fr-FR" sz="28800" dirty="0" smtClean="0"/>
          </a:p>
          <a:p>
            <a:pPr>
              <a:buNone/>
            </a:pPr>
            <a:r>
              <a:rPr lang="fr-FR" sz="12800" dirty="0" smtClean="0"/>
              <a:t/>
            </a:r>
            <a:br>
              <a:rPr lang="fr-FR" sz="12800" dirty="0" smtClean="0"/>
            </a:br>
            <a:endParaRPr lang="fr-FR" dirty="0" smtClean="0"/>
          </a:p>
          <a:p>
            <a:pPr>
              <a:buNone/>
            </a:pPr>
            <a:r>
              <a:rPr lang="fr-FR" dirty="0" smtClean="0"/>
              <a:t> </a:t>
            </a: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0263" y="2714081"/>
            <a:ext cx="3636962" cy="308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t>Localisation</a:t>
            </a:r>
            <a:r>
              <a:rPr lang="fr-FR" dirty="0" smtClean="0"/>
              <a:t>: On observe essentiellement ce type de TC au niveau de la paroi des artères de gros calibre tel que l’aorte (rappel : la paroi des artères de faibles calibres et des veines est essentiellement formée de tissu conjonctif lâche).</a:t>
            </a:r>
          </a:p>
          <a:p>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65970" y="2420888"/>
            <a:ext cx="6345260" cy="3530600"/>
          </a:xfrm>
        </p:spPr>
        <p:txBody>
          <a:bodyPr>
            <a:normAutofit lnSpcReduction="10000"/>
          </a:bodyPr>
          <a:lstStyle/>
          <a:p>
            <a:pPr>
              <a:buNone/>
            </a:pPr>
            <a:r>
              <a:rPr lang="fr-FR" dirty="0" smtClean="0"/>
              <a:t>         </a:t>
            </a:r>
          </a:p>
          <a:p>
            <a:pPr>
              <a:buNone/>
            </a:pPr>
            <a:r>
              <a:rPr lang="fr-FR" sz="2400" dirty="0" smtClean="0"/>
              <a:t>            </a:t>
            </a:r>
            <a:r>
              <a:rPr lang="fr-FR" sz="2400" b="1" dirty="0" smtClean="0"/>
              <a:t>Principales caractéristiques</a:t>
            </a:r>
            <a:r>
              <a:rPr lang="fr-FR" sz="2400" dirty="0" smtClean="0"/>
              <a:t>:</a:t>
            </a:r>
          </a:p>
          <a:p>
            <a:pPr>
              <a:buNone/>
            </a:pPr>
            <a:r>
              <a:rPr lang="fr-FR" sz="2400" dirty="0" smtClean="0"/>
              <a:t>Les </a:t>
            </a:r>
            <a:r>
              <a:rPr lang="fr-FR" sz="2400" b="1" dirty="0" smtClean="0"/>
              <a:t>tissus conjonctifs</a:t>
            </a:r>
            <a:r>
              <a:rPr lang="fr-FR" sz="2400" dirty="0" smtClean="0"/>
              <a:t> (</a:t>
            </a:r>
            <a:r>
              <a:rPr lang="fr-FR" sz="2400" b="1" dirty="0" smtClean="0"/>
              <a:t>TC</a:t>
            </a:r>
            <a:r>
              <a:rPr lang="fr-FR" sz="2400" dirty="0" smtClean="0"/>
              <a:t>) sont des tissus  dont les cellules sont séparées par une abondante substance intercellulaire ou </a:t>
            </a:r>
            <a:r>
              <a:rPr lang="fr-FR" sz="2400" b="1" dirty="0" smtClean="0"/>
              <a:t>matrice extracellulaire</a:t>
            </a:r>
            <a:r>
              <a:rPr lang="fr-FR" sz="2400" dirty="0" smtClean="0"/>
              <a:t>, contrairement aux épithéliums où les cellules sont jointives avec très peu de substance intercellulaire. </a:t>
            </a:r>
            <a:endParaRPr lang="fr-FR" sz="2400" dirty="0"/>
          </a:p>
          <a:p>
            <a:pPr>
              <a:buNone/>
            </a:pPr>
            <a:endParaRPr lang="fr-F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sz="2400" dirty="0" smtClean="0"/>
          </a:p>
          <a:p>
            <a:endParaRPr lang="fr-FR" sz="2400" dirty="0"/>
          </a:p>
          <a:p>
            <a:r>
              <a:rPr lang="fr-FR" sz="2400" dirty="0" smtClean="0"/>
              <a:t>Le </a:t>
            </a:r>
            <a:r>
              <a:rPr lang="fr-FR" sz="2400" dirty="0"/>
              <a:t>tissu conjonctif possède une origine </a:t>
            </a:r>
            <a:r>
              <a:rPr lang="fr-FR" sz="2400" b="1" dirty="0" smtClean="0"/>
              <a:t>mésodermique.</a:t>
            </a:r>
          </a:p>
          <a:p>
            <a:pPr marL="0" indent="0">
              <a:buNone/>
            </a:pPr>
            <a:endParaRPr lang="fr-FR" dirty="0"/>
          </a:p>
        </p:txBody>
      </p:sp>
    </p:spTree>
    <p:extLst>
      <p:ext uri="{BB962C8B-B14F-4D97-AF65-F5344CB8AC3E}">
        <p14:creationId xmlns:p14="http://schemas.microsoft.com/office/powerpoint/2010/main" val="135595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sz="2800" b="1" dirty="0" smtClean="0"/>
              <a:t>                     Principales fonctions:</a:t>
            </a:r>
          </a:p>
          <a:p>
            <a:r>
              <a:rPr lang="fr-FR" sz="2800" dirty="0" smtClean="0"/>
              <a:t>une </a:t>
            </a:r>
            <a:r>
              <a:rPr lang="fr-FR" sz="2800" b="1" dirty="0" smtClean="0"/>
              <a:t>fonction de soutien et de cohésion</a:t>
            </a:r>
            <a:r>
              <a:rPr lang="fr-FR" sz="2800" dirty="0" smtClean="0"/>
              <a:t>, liée à sa richesse en fibres ;</a:t>
            </a:r>
          </a:p>
          <a:p>
            <a:r>
              <a:rPr lang="fr-FR" sz="2800" dirty="0" smtClean="0"/>
              <a:t>une </a:t>
            </a:r>
            <a:r>
              <a:rPr lang="fr-FR" sz="2800" b="1" dirty="0" smtClean="0"/>
              <a:t>fonction nutritive et d’échange</a:t>
            </a:r>
            <a:r>
              <a:rPr lang="fr-FR" sz="2800" dirty="0" smtClean="0"/>
              <a:t>, liée à sa richesse en matrice extracellulaire et en vaisseaux ;</a:t>
            </a:r>
          </a:p>
          <a:p>
            <a:r>
              <a:rPr lang="fr-FR" sz="2800" dirty="0" smtClean="0"/>
              <a:t>une </a:t>
            </a:r>
            <a:r>
              <a:rPr lang="fr-FR" sz="2800" b="1" dirty="0" smtClean="0"/>
              <a:t>fonction de défense</a:t>
            </a:r>
            <a:r>
              <a:rPr lang="fr-FR" sz="2800" dirty="0" smtClean="0"/>
              <a:t>, liée à la présence de cellules immune dites de passage;</a:t>
            </a:r>
          </a:p>
          <a:p>
            <a:pPr>
              <a:buNone/>
            </a:pPr>
            <a:endParaRPr lang="fr-F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2-  Constituants du tissu conjonctif</a:t>
            </a:r>
            <a:endParaRPr lang="fr-FR" dirty="0"/>
          </a:p>
        </p:txBody>
      </p:sp>
      <p:sp>
        <p:nvSpPr>
          <p:cNvPr id="3" name="Espace réservé du contenu 2"/>
          <p:cNvSpPr>
            <a:spLocks noGrp="1"/>
          </p:cNvSpPr>
          <p:nvPr>
            <p:ph sz="half" idx="1"/>
          </p:nvPr>
        </p:nvSpPr>
        <p:spPr>
          <a:xfrm>
            <a:off x="827584" y="2492896"/>
            <a:ext cx="3636980" cy="3530603"/>
          </a:xfrm>
        </p:spPr>
        <p:txBody>
          <a:bodyPr>
            <a:noAutofit/>
          </a:bodyPr>
          <a:lstStyle/>
          <a:p>
            <a:pPr>
              <a:buNone/>
            </a:pPr>
            <a:r>
              <a:rPr lang="fr-FR" dirty="0" smtClean="0"/>
              <a:t>                </a:t>
            </a:r>
          </a:p>
          <a:p>
            <a:pPr>
              <a:buNone/>
            </a:pPr>
            <a:r>
              <a:rPr lang="fr-FR" dirty="0" smtClean="0"/>
              <a:t>Tous les tissus conjonctifs sont constitués de trois éléments : les </a:t>
            </a:r>
            <a:r>
              <a:rPr lang="fr-FR" b="1" dirty="0" smtClean="0"/>
              <a:t>cellules</a:t>
            </a:r>
            <a:r>
              <a:rPr lang="fr-FR" b="1" dirty="0" smtClean="0"/>
              <a:t>, la substance fondamentale et les fibres</a:t>
            </a:r>
            <a:r>
              <a:rPr lang="fr-FR" dirty="0" smtClean="0"/>
              <a:t>, les deux  derniers éléments forment </a:t>
            </a:r>
            <a:r>
              <a:rPr lang="fr-FR" b="1" dirty="0" smtClean="0"/>
              <a:t>la matrice </a:t>
            </a:r>
            <a:r>
              <a:rPr lang="fr-FR" b="1" dirty="0" smtClean="0"/>
              <a:t>extracellulaire</a:t>
            </a:r>
            <a:r>
              <a:rPr lang="fr-FR" dirty="0" smtClean="0"/>
              <a:t>. </a:t>
            </a:r>
            <a:endParaRPr lang="fr-FR" sz="2000" b="1" dirty="0" smtClean="0"/>
          </a:p>
        </p:txBody>
      </p:sp>
      <p:sp>
        <p:nvSpPr>
          <p:cNvPr id="4" name="Espace réservé du contenu 3"/>
          <p:cNvSpPr>
            <a:spLocks noGrp="1"/>
          </p:cNvSpPr>
          <p:nvPr>
            <p:ph sz="half" idx="2"/>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996952"/>
            <a:ext cx="34099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substances fondamentale est constituée  d’eau et de molécules solubles tels que sels minéraux, des polypeptides ,des sucres et des macromolécules protéiques.</a:t>
            </a:r>
          </a:p>
        </p:txBody>
      </p:sp>
    </p:spTree>
    <p:extLst>
      <p:ext uri="{BB962C8B-B14F-4D97-AF65-F5344CB8AC3E}">
        <p14:creationId xmlns:p14="http://schemas.microsoft.com/office/powerpoint/2010/main" val="377214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a:buNone/>
            </a:pPr>
            <a:r>
              <a:rPr lang="fr-FR" b="1" dirty="0" smtClean="0"/>
              <a:t>         </a:t>
            </a:r>
          </a:p>
          <a:p>
            <a:pPr>
              <a:buNone/>
            </a:pPr>
            <a:endParaRPr lang="fr-FR" b="1" dirty="0" smtClean="0"/>
          </a:p>
          <a:p>
            <a:pPr>
              <a:buNone/>
            </a:pPr>
            <a:r>
              <a:rPr lang="fr-FR" sz="2400" b="1" dirty="0" smtClean="0"/>
              <a:t> 2-1-Les fibres du tissu conjonctif(voir chapitre: matrice extracellulaire). </a:t>
            </a:r>
          </a:p>
          <a:p>
            <a:pPr>
              <a:buNone/>
            </a:pPr>
            <a:r>
              <a:rPr lang="fr-FR" sz="2400" b="1" dirty="0" smtClean="0"/>
              <a:t>2-2- Cellules du tissu conjonctif</a:t>
            </a:r>
            <a:r>
              <a:rPr lang="fr-FR" b="1" dirty="0" smtClean="0"/>
              <a:t>:</a:t>
            </a:r>
          </a:p>
          <a:p>
            <a:pPr>
              <a:buNone/>
            </a:pPr>
            <a:r>
              <a:rPr lang="fr-FR" b="1" dirty="0" smtClean="0"/>
              <a:t>- Cellules fixes: Fibroblastes et adipocytes.</a:t>
            </a:r>
          </a:p>
          <a:p>
            <a:pPr>
              <a:buNone/>
            </a:pPr>
            <a:r>
              <a:rPr lang="fr-FR" b="1" dirty="0" smtClean="0"/>
              <a:t>- Cellules libres: cellules immunes</a:t>
            </a:r>
          </a:p>
          <a:p>
            <a:pPr>
              <a:buNone/>
            </a:pPr>
            <a:r>
              <a:rPr lang="fr-FR" b="1" dirty="0" smtClean="0"/>
              <a:t>        </a:t>
            </a:r>
          </a:p>
          <a:p>
            <a:pPr>
              <a:buNone/>
            </a:pPr>
            <a:r>
              <a:rPr lang="fr-FR" b="1" dirty="0" smtClean="0"/>
              <a:t> </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8450</TotalTime>
  <Words>763</Words>
  <Application>Microsoft Office PowerPoint</Application>
  <PresentationFormat>Affichage à l'écran (4:3)</PresentationFormat>
  <Paragraphs>82</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Direction Ion</vt:lpstr>
      <vt:lpstr>Le tissu  conjonctif</vt:lpstr>
      <vt:lpstr>1- Généralités</vt:lpstr>
      <vt:lpstr>Présentation PowerPoint</vt:lpstr>
      <vt:lpstr>Présentation PowerPoint</vt:lpstr>
      <vt:lpstr>Présentation PowerPoint</vt:lpstr>
      <vt:lpstr>Présentation PowerPoint</vt:lpstr>
      <vt:lpstr> 2-  Constituants du tissu conjonctif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Classification des tissus conjonctifs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aaa</dc:creator>
  <cp:lastModifiedBy>EM</cp:lastModifiedBy>
  <cp:revision>133</cp:revision>
  <dcterms:created xsi:type="dcterms:W3CDTF">2014-12-21T15:58:35Z</dcterms:created>
  <dcterms:modified xsi:type="dcterms:W3CDTF">2021-03-08T22:30:59Z</dcterms:modified>
</cp:coreProperties>
</file>